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942" r:id="rId5"/>
    <p:sldId id="6369" r:id="rId6"/>
    <p:sldId id="6362" r:id="rId7"/>
    <p:sldId id="6374" r:id="rId8"/>
    <p:sldId id="3492" r:id="rId9"/>
    <p:sldId id="632" r:id="rId10"/>
    <p:sldId id="6373" r:id="rId11"/>
    <p:sldId id="6370" r:id="rId12"/>
    <p:sldId id="274" r:id="rId13"/>
    <p:sldId id="3449" r:id="rId14"/>
    <p:sldId id="6371" r:id="rId15"/>
    <p:sldId id="6361" r:id="rId16"/>
    <p:sldId id="258" r:id="rId17"/>
    <p:sldId id="6355" r:id="rId18"/>
    <p:sldId id="6356" r:id="rId19"/>
    <p:sldId id="6357" r:id="rId20"/>
    <p:sldId id="6358" r:id="rId21"/>
    <p:sldId id="6360" r:id="rId22"/>
    <p:sldId id="6359" r:id="rId23"/>
    <p:sldId id="260" r:id="rId24"/>
    <p:sldId id="259" r:id="rId2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5" pos="384" userDrawn="1">
          <p15:clr>
            <a:srgbClr val="A4A3A4"/>
          </p15:clr>
        </p15:guide>
        <p15:guide id="7" orient="horz" pos="1008" userDrawn="1">
          <p15:clr>
            <a:srgbClr val="A4A3A4"/>
          </p15:clr>
        </p15:guide>
        <p15:guide id="8" pos="3840" userDrawn="1">
          <p15:clr>
            <a:srgbClr val="A4A3A4"/>
          </p15:clr>
        </p15:guide>
        <p15:guide id="9" pos="729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ndy Sizemore" initials="RS" lastIdx="1" clrIdx="0">
    <p:extLst>
      <p:ext uri="{19B8F6BF-5375-455C-9EA6-DF929625EA0E}">
        <p15:presenceInfo xmlns:p15="http://schemas.microsoft.com/office/powerpoint/2012/main" userId="S::randy.sizemore@aprio.com::e3f518ef-599a-4601-9cf3-05f7571c0288" providerId="AD"/>
      </p:ext>
    </p:extLst>
  </p:cmAuthor>
  <p:cmAuthor id="2" name="Kristin Harper" initials="KH" lastIdx="2" clrIdx="1">
    <p:extLst>
      <p:ext uri="{19B8F6BF-5375-455C-9EA6-DF929625EA0E}">
        <p15:presenceInfo xmlns:p15="http://schemas.microsoft.com/office/powerpoint/2012/main" userId="S::Kristin.Harper@aprio.com::e5d2865f-e410-4c8d-94aa-c2d0eff7aff8" providerId="AD"/>
      </p:ext>
    </p:extLst>
  </p:cmAuthor>
  <p:cmAuthor id="3" name="David Zafft" initials="DZ" lastIdx="3" clrIdx="2">
    <p:extLst>
      <p:ext uri="{19B8F6BF-5375-455C-9EA6-DF929625EA0E}">
        <p15:presenceInfo xmlns:p15="http://schemas.microsoft.com/office/powerpoint/2012/main" userId="S::David.Zafft@aprio.com::f50e45c1-089f-4175-9613-3231162ad72b" providerId="AD"/>
      </p:ext>
    </p:extLst>
  </p:cmAuthor>
  <p:cmAuthor id="4" name="Brian Matthews" initials="BM" lastIdx="6" clrIdx="3">
    <p:extLst>
      <p:ext uri="{19B8F6BF-5375-455C-9EA6-DF929625EA0E}">
        <p15:presenceInfo xmlns:p15="http://schemas.microsoft.com/office/powerpoint/2012/main" userId="S::Brian.Matthews@aprio.com::4620769e-302e-4ff0-8395-805fa824d0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EFFAF9"/>
    <a:srgbClr val="EA7744"/>
    <a:srgbClr val="2B3034"/>
    <a:srgbClr val="451F03"/>
    <a:srgbClr val="351803"/>
    <a:srgbClr val="241002"/>
    <a:srgbClr val="140901"/>
    <a:srgbClr val="AFDEEB"/>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3F93D2-4C84-4431-B540-E57AD05595A6}" v="2" dt="2023-07-17T16:31:16.348"/>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83711" autoAdjust="0"/>
  </p:normalViewPr>
  <p:slideViewPr>
    <p:cSldViewPr snapToGrid="0" showGuides="1">
      <p:cViewPr varScale="1">
        <p:scale>
          <a:sx n="144" d="100"/>
          <a:sy n="144" d="100"/>
        </p:scale>
        <p:origin x="2994" y="120"/>
      </p:cViewPr>
      <p:guideLst>
        <p:guide pos="384"/>
        <p:guide orient="horz" pos="1008"/>
        <p:guide pos="3840"/>
        <p:guide pos="7296"/>
      </p:guideLst>
    </p:cSldViewPr>
  </p:slideViewPr>
  <p:outlineViewPr>
    <p:cViewPr>
      <p:scale>
        <a:sx n="33" d="100"/>
        <a:sy n="33" d="100"/>
      </p:scale>
      <p:origin x="0" y="-7722"/>
    </p:cViewPr>
  </p:outlineViewPr>
  <p:notesTextViewPr>
    <p:cViewPr>
      <p:scale>
        <a:sx n="100" d="100"/>
        <a:sy n="100" d="100"/>
      </p:scale>
      <p:origin x="0" y="0"/>
    </p:cViewPr>
  </p:notesTextViewPr>
  <p:sorterViewPr>
    <p:cViewPr varScale="1">
      <p:scale>
        <a:sx n="28" d="100"/>
        <a:sy n="2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e Kim" userId="9b9afe93-f321-46e0-84ab-b80501b3e48d" providerId="ADAL" clId="{053F93D2-4C84-4431-B540-E57AD05595A6}"/>
    <pc:docChg chg="undo custSel modSld sldOrd">
      <pc:chgData name="Jae Kim" userId="9b9afe93-f321-46e0-84ab-b80501b3e48d" providerId="ADAL" clId="{053F93D2-4C84-4431-B540-E57AD05595A6}" dt="2023-07-17T16:31:32.640" v="154" actId="404"/>
      <pc:docMkLst>
        <pc:docMk/>
      </pc:docMkLst>
      <pc:sldChg chg="addSp delSp modSp mod ord">
        <pc:chgData name="Jae Kim" userId="9b9afe93-f321-46e0-84ab-b80501b3e48d" providerId="ADAL" clId="{053F93D2-4C84-4431-B540-E57AD05595A6}" dt="2023-07-17T16:29:41.603" v="57" actId="1076"/>
        <pc:sldMkLst>
          <pc:docMk/>
          <pc:sldMk cId="3052618945" sldId="6360"/>
        </pc:sldMkLst>
        <pc:spChg chg="mod">
          <ac:chgData name="Jae Kim" userId="9b9afe93-f321-46e0-84ab-b80501b3e48d" providerId="ADAL" clId="{053F93D2-4C84-4431-B540-E57AD05595A6}" dt="2023-07-10T10:37:11.439" v="27" actId="1036"/>
          <ac:spMkLst>
            <pc:docMk/>
            <pc:sldMk cId="3052618945" sldId="6360"/>
            <ac:spMk id="3" creationId="{1F2BDE26-83EA-7D60-53D7-CC64ADC5EE36}"/>
          </ac:spMkLst>
        </pc:spChg>
        <pc:spChg chg="add mod">
          <ac:chgData name="Jae Kim" userId="9b9afe93-f321-46e0-84ab-b80501b3e48d" providerId="ADAL" clId="{053F93D2-4C84-4431-B540-E57AD05595A6}" dt="2023-07-17T16:29:41.603" v="57" actId="1076"/>
          <ac:spMkLst>
            <pc:docMk/>
            <pc:sldMk cId="3052618945" sldId="6360"/>
            <ac:spMk id="4" creationId="{81558B6B-EC96-4021-18C0-79E346275D02}"/>
          </ac:spMkLst>
        </pc:spChg>
        <pc:spChg chg="mod">
          <ac:chgData name="Jae Kim" userId="9b9afe93-f321-46e0-84ab-b80501b3e48d" providerId="ADAL" clId="{053F93D2-4C84-4431-B540-E57AD05595A6}" dt="2023-07-10T10:37:48.357" v="33" actId="20577"/>
          <ac:spMkLst>
            <pc:docMk/>
            <pc:sldMk cId="3052618945" sldId="6360"/>
            <ac:spMk id="8" creationId="{78FAE880-5755-F3C6-1461-358944D2ECA1}"/>
          </ac:spMkLst>
        </pc:spChg>
        <pc:spChg chg="mod">
          <ac:chgData name="Jae Kim" userId="9b9afe93-f321-46e0-84ab-b80501b3e48d" providerId="ADAL" clId="{053F93D2-4C84-4431-B540-E57AD05595A6}" dt="2023-07-17T16:29:35.647" v="55" actId="1076"/>
          <ac:spMkLst>
            <pc:docMk/>
            <pc:sldMk cId="3052618945" sldId="6360"/>
            <ac:spMk id="12" creationId="{DDA4EE26-76F9-A277-2CA9-394D6EC315F7}"/>
          </ac:spMkLst>
        </pc:spChg>
        <pc:spChg chg="mod">
          <ac:chgData name="Jae Kim" userId="9b9afe93-f321-46e0-84ab-b80501b3e48d" providerId="ADAL" clId="{053F93D2-4C84-4431-B540-E57AD05595A6}" dt="2023-07-10T10:39:49.642" v="47" actId="1076"/>
          <ac:spMkLst>
            <pc:docMk/>
            <pc:sldMk cId="3052618945" sldId="6360"/>
            <ac:spMk id="14" creationId="{32CEE546-06F2-5259-8075-C98F20AE7E49}"/>
          </ac:spMkLst>
        </pc:spChg>
        <pc:picChg chg="del">
          <ac:chgData name="Jae Kim" userId="9b9afe93-f321-46e0-84ab-b80501b3e48d" providerId="ADAL" clId="{053F93D2-4C84-4431-B540-E57AD05595A6}" dt="2023-07-10T10:37:37.222" v="29" actId="478"/>
          <ac:picMkLst>
            <pc:docMk/>
            <pc:sldMk cId="3052618945" sldId="6360"/>
            <ac:picMk id="10" creationId="{FFB0D2CC-DFD3-3BE8-4564-B0F6A77D5893}"/>
          </ac:picMkLst>
        </pc:picChg>
        <pc:picChg chg="mod">
          <ac:chgData name="Jae Kim" userId="9b9afe93-f321-46e0-84ab-b80501b3e48d" providerId="ADAL" clId="{053F93D2-4C84-4431-B540-E57AD05595A6}" dt="2023-07-17T16:29:38.366" v="56" actId="1076"/>
          <ac:picMkLst>
            <pc:docMk/>
            <pc:sldMk cId="3052618945" sldId="6360"/>
            <ac:picMk id="11" creationId="{A23EEA69-204E-6DAD-545A-C55BCDEB8493}"/>
          </ac:picMkLst>
        </pc:picChg>
        <pc:cxnChg chg="mod">
          <ac:chgData name="Jae Kim" userId="9b9afe93-f321-46e0-84ab-b80501b3e48d" providerId="ADAL" clId="{053F93D2-4C84-4431-B540-E57AD05595A6}" dt="2023-07-10T10:37:11.439" v="27" actId="1036"/>
          <ac:cxnSpMkLst>
            <pc:docMk/>
            <pc:sldMk cId="3052618945" sldId="6360"/>
            <ac:cxnSpMk id="19" creationId="{6065FCB0-4356-433C-C163-A5AC261CAB3B}"/>
          </ac:cxnSpMkLst>
        </pc:cxnChg>
      </pc:sldChg>
      <pc:sldChg chg="addSp delSp modSp mod ord">
        <pc:chgData name="Jae Kim" userId="9b9afe93-f321-46e0-84ab-b80501b3e48d" providerId="ADAL" clId="{053F93D2-4C84-4431-B540-E57AD05595A6}" dt="2023-07-17T16:31:32.640" v="154" actId="404"/>
        <pc:sldMkLst>
          <pc:docMk/>
          <pc:sldMk cId="2133690626" sldId="6361"/>
        </pc:sldMkLst>
        <pc:spChg chg="add mod">
          <ac:chgData name="Jae Kim" userId="9b9afe93-f321-46e0-84ab-b80501b3e48d" providerId="ADAL" clId="{053F93D2-4C84-4431-B540-E57AD05595A6}" dt="2023-07-17T16:31:16.348" v="146"/>
          <ac:spMkLst>
            <pc:docMk/>
            <pc:sldMk cId="2133690626" sldId="6361"/>
            <ac:spMk id="4" creationId="{D0F9A20C-A00E-3192-363D-28E34F1508A0}"/>
          </ac:spMkLst>
        </pc:spChg>
        <pc:spChg chg="mod">
          <ac:chgData name="Jae Kim" userId="9b9afe93-f321-46e0-84ab-b80501b3e48d" providerId="ADAL" clId="{053F93D2-4C84-4431-B540-E57AD05595A6}" dt="2023-07-17T16:31:32.640" v="154" actId="404"/>
          <ac:spMkLst>
            <pc:docMk/>
            <pc:sldMk cId="2133690626" sldId="6361"/>
            <ac:spMk id="5" creationId="{30EC325C-121E-7570-A784-3B8566B6439B}"/>
          </ac:spMkLst>
        </pc:spChg>
        <pc:spChg chg="del mod">
          <ac:chgData name="Jae Kim" userId="9b9afe93-f321-46e0-84ab-b80501b3e48d" providerId="ADAL" clId="{053F93D2-4C84-4431-B540-E57AD05595A6}" dt="2023-07-17T16:31:16.066" v="145" actId="478"/>
          <ac:spMkLst>
            <pc:docMk/>
            <pc:sldMk cId="2133690626" sldId="6361"/>
            <ac:spMk id="10" creationId="{CBC32B9C-F668-4765-175C-66FE8CB2FB59}"/>
          </ac:spMkLst>
        </pc:spChg>
      </pc:sldChg>
      <pc:sldChg chg="ord">
        <pc:chgData name="Jae Kim" userId="9b9afe93-f321-46e0-84ab-b80501b3e48d" providerId="ADAL" clId="{053F93D2-4C84-4431-B540-E57AD05595A6}" dt="2023-07-10T10:39:03.197" v="42"/>
        <pc:sldMkLst>
          <pc:docMk/>
          <pc:sldMk cId="363277556" sldId="637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2D6668-D134-4312-B60B-7337DDD4B16D}"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056B1B8E-96F6-4D18-A072-EF5A52A09225}">
      <dgm:prSet/>
      <dgm:spPr/>
      <dgm:t>
        <a:bodyPr/>
        <a:lstStyle/>
        <a:p>
          <a:r>
            <a:rPr lang="ko-KR" b="0" i="0" dirty="0">
              <a:latin typeface="Malgun Gothic" panose="020B0503020000020004" pitchFamily="34" charset="-127"/>
              <a:ea typeface="Malgun Gothic" panose="020B0503020000020004" pitchFamily="34" charset="-127"/>
            </a:rPr>
            <a:t>미국</a:t>
          </a:r>
          <a:r>
            <a:rPr lang="ko-KR" altLang="en-US" b="0" i="0" dirty="0">
              <a:latin typeface="Malgun Gothic" panose="020B0503020000020004" pitchFamily="34" charset="-127"/>
              <a:ea typeface="Malgun Gothic" panose="020B0503020000020004" pitchFamily="34" charset="-127"/>
            </a:rPr>
            <a:t>의 전 </a:t>
          </a:r>
          <a:r>
            <a:rPr lang="ko-KR" b="0" i="0" dirty="0">
              <a:latin typeface="Malgun Gothic" panose="020B0503020000020004" pitchFamily="34" charset="-127"/>
              <a:ea typeface="Malgun Gothic" panose="020B0503020000020004" pitchFamily="34" charset="-127"/>
            </a:rPr>
            <a:t>지역에서</a:t>
          </a:r>
          <a:r>
            <a:rPr lang="en-US" altLang="ko-KR" b="0" i="0" dirty="0">
              <a:latin typeface="Malgun Gothic" panose="020B0503020000020004" pitchFamily="34" charset="-127"/>
              <a:ea typeface="Malgun Gothic" panose="020B0503020000020004" pitchFamily="34" charset="-127"/>
            </a:rPr>
            <a:t> </a:t>
          </a:r>
          <a:r>
            <a:rPr lang="ko-KR" altLang="en-US" b="0" i="0" dirty="0">
              <a:latin typeface="Malgun Gothic" panose="020B0503020000020004" pitchFamily="34" charset="-127"/>
              <a:ea typeface="Malgun Gothic" panose="020B0503020000020004" pitchFamily="34" charset="-127"/>
            </a:rPr>
            <a:t>오랜 기간 동안 책임감을 가지고 현지와 연결되어 있는 글로벌 전문가로</a:t>
          </a:r>
          <a:r>
            <a:rPr lang="en-US" altLang="ko-KR" b="0" i="0" dirty="0">
              <a:latin typeface="Malgun Gothic" panose="020B0503020000020004" pitchFamily="34" charset="-127"/>
              <a:ea typeface="Malgun Gothic" panose="020B0503020000020004" pitchFamily="34" charset="-127"/>
            </a:rPr>
            <a:t>, </a:t>
          </a:r>
          <a:r>
            <a:rPr lang="ko-KR" altLang="en-US" b="0" i="0" dirty="0">
              <a:latin typeface="Malgun Gothic" panose="020B0503020000020004" pitchFamily="34" charset="-127"/>
              <a:ea typeface="Malgun Gothic" panose="020B0503020000020004" pitchFamily="34" charset="-127"/>
            </a:rPr>
            <a:t>국제적인 이슈에서도 선두적인 해결책을 제공하는 역할을 감당 하고 있습니다</a:t>
          </a:r>
          <a:endParaRPr lang="en-US" dirty="0">
            <a:latin typeface="Malgun Gothic" panose="020B0503020000020004" pitchFamily="34" charset="-127"/>
            <a:ea typeface="Malgun Gothic" panose="020B0503020000020004" pitchFamily="34" charset="-127"/>
          </a:endParaRPr>
        </a:p>
      </dgm:t>
    </dgm:pt>
    <dgm:pt modelId="{0F14CAE2-7258-4921-9FBE-30B99013F0CB}" type="parTrans" cxnId="{F2273715-D5A2-40FE-9DE6-D2918BE7C53E}">
      <dgm:prSet/>
      <dgm:spPr/>
      <dgm:t>
        <a:bodyPr/>
        <a:lstStyle/>
        <a:p>
          <a:endParaRPr lang="en-US"/>
        </a:p>
      </dgm:t>
    </dgm:pt>
    <dgm:pt modelId="{9D9A3EEB-1A80-4E43-B595-0ED85BC805EC}" type="sibTrans" cxnId="{F2273715-D5A2-40FE-9DE6-D2918BE7C53E}">
      <dgm:prSet/>
      <dgm:spPr/>
      <dgm:t>
        <a:bodyPr/>
        <a:lstStyle/>
        <a:p>
          <a:endParaRPr lang="en-US"/>
        </a:p>
      </dgm:t>
    </dgm:pt>
    <dgm:pt modelId="{7B4B0E3A-A840-44C8-A7E7-C15F2D7CE30A}">
      <dgm:prSet/>
      <dgm:spPr/>
      <dgm:t>
        <a:bodyPr/>
        <a:lstStyle/>
        <a:p>
          <a:r>
            <a:rPr lang="ko-KR" b="0" i="0" dirty="0">
              <a:latin typeface="Malgun Gothic" panose="020B0503020000020004" pitchFamily="34" charset="-127"/>
              <a:ea typeface="Malgun Gothic" panose="020B0503020000020004" pitchFamily="34" charset="-127"/>
            </a:rPr>
            <a:t>여러 전문</a:t>
          </a:r>
          <a:r>
            <a:rPr lang="en-US" altLang="ko-KR" b="0" i="0" dirty="0">
              <a:latin typeface="Malgun Gothic" panose="020B0503020000020004" pitchFamily="34" charset="-127"/>
              <a:ea typeface="Malgun Gothic" panose="020B0503020000020004" pitchFamily="34" charset="-127"/>
            </a:rPr>
            <a:t> </a:t>
          </a:r>
          <a:r>
            <a:rPr lang="ko-KR" altLang="en-US" b="0" i="0" dirty="0">
              <a:latin typeface="Malgun Gothic" panose="020B0503020000020004" pitchFamily="34" charset="-127"/>
              <a:ea typeface="Malgun Gothic" panose="020B0503020000020004" pitchFamily="34" charset="-127"/>
            </a:rPr>
            <a:t>직원들이 </a:t>
          </a:r>
          <a:r>
            <a:rPr lang="ko-KR" b="0" i="0" dirty="0">
              <a:latin typeface="Malgun Gothic" panose="020B0503020000020004" pitchFamily="34" charset="-127"/>
              <a:ea typeface="Malgun Gothic" panose="020B0503020000020004" pitchFamily="34" charset="-127"/>
            </a:rPr>
            <a:t>연결</a:t>
          </a:r>
          <a:r>
            <a:rPr lang="ko-KR" altLang="en-US" b="0" i="0" dirty="0">
              <a:latin typeface="Malgun Gothic" panose="020B0503020000020004" pitchFamily="34" charset="-127"/>
              <a:ea typeface="Malgun Gothic" panose="020B0503020000020004" pitchFamily="34" charset="-127"/>
            </a:rPr>
            <a:t>되어 있으나</a:t>
          </a:r>
          <a:r>
            <a:rPr lang="en-US" altLang="ko-KR" b="0" i="0" dirty="0">
              <a:latin typeface="Malgun Gothic" panose="020B0503020000020004" pitchFamily="34" charset="-127"/>
              <a:ea typeface="Malgun Gothic" panose="020B0503020000020004" pitchFamily="34" charset="-127"/>
            </a:rPr>
            <a:t>, </a:t>
          </a:r>
          <a:r>
            <a:rPr lang="ko-KR" altLang="en-US" b="0" i="0" dirty="0">
              <a:latin typeface="Malgun Gothic" panose="020B0503020000020004" pitchFamily="34" charset="-127"/>
              <a:ea typeface="Malgun Gothic" panose="020B0503020000020004" pitchFamily="34" charset="-127"/>
            </a:rPr>
            <a:t>매니저 한명이 </a:t>
          </a:r>
          <a:r>
            <a:rPr lang="en-US" altLang="ko-KR" b="0" i="0" dirty="0">
              <a:latin typeface="Malgun Gothic" panose="020B0503020000020004" pitchFamily="34" charset="-127"/>
              <a:ea typeface="Malgun Gothic" panose="020B0503020000020004" pitchFamily="34" charset="-127"/>
            </a:rPr>
            <a:t>(Relationship Manager) </a:t>
          </a:r>
          <a:r>
            <a:rPr lang="ko-KR" altLang="en-US" b="0" i="0" dirty="0">
              <a:latin typeface="Malgun Gothic" panose="020B0503020000020004" pitchFamily="34" charset="-127"/>
              <a:ea typeface="Malgun Gothic" panose="020B0503020000020004" pitchFamily="34" charset="-127"/>
            </a:rPr>
            <a:t>모든 서비스를 밀착 관리하여</a:t>
          </a:r>
          <a:r>
            <a:rPr lang="en-US" altLang="ko-KR" b="0" i="0" dirty="0">
              <a:latin typeface="Malgun Gothic" panose="020B0503020000020004" pitchFamily="34" charset="-127"/>
              <a:ea typeface="Malgun Gothic" panose="020B0503020000020004" pitchFamily="34" charset="-127"/>
            </a:rPr>
            <a:t> </a:t>
          </a:r>
          <a:r>
            <a:rPr lang="ko-KR" altLang="en-US" b="0" i="0" dirty="0">
              <a:latin typeface="Malgun Gothic" panose="020B0503020000020004" pitchFamily="34" charset="-127"/>
              <a:ea typeface="Malgun Gothic" panose="020B0503020000020004" pitchFamily="34" charset="-127"/>
            </a:rPr>
            <a:t>효과적이고 효율적인 통합된 서비스 제공</a:t>
          </a:r>
          <a:r>
            <a:rPr lang="ko-KR" b="0" i="0" dirty="0">
              <a:latin typeface="Malgun Gothic" panose="020B0503020000020004" pitchFamily="34" charset="-127"/>
              <a:ea typeface="Malgun Gothic" panose="020B0503020000020004" pitchFamily="34" charset="-127"/>
            </a:rPr>
            <a:t> </a:t>
          </a:r>
          <a:r>
            <a:rPr lang="ko-KR" altLang="en-US" b="0" i="0" dirty="0">
              <a:latin typeface="Malgun Gothic" panose="020B0503020000020004" pitchFamily="34" charset="-127"/>
              <a:ea typeface="Malgun Gothic" panose="020B0503020000020004" pitchFamily="34" charset="-127"/>
            </a:rPr>
            <a:t>합니다</a:t>
          </a:r>
          <a:endParaRPr lang="en-US" dirty="0">
            <a:latin typeface="Malgun Gothic" panose="020B0503020000020004" pitchFamily="34" charset="-127"/>
            <a:ea typeface="Malgun Gothic" panose="020B0503020000020004" pitchFamily="34" charset="-127"/>
          </a:endParaRPr>
        </a:p>
      </dgm:t>
    </dgm:pt>
    <dgm:pt modelId="{D83C3573-68C8-4FEC-997B-C11FB52E38E2}" type="parTrans" cxnId="{AF2ECEAE-06AE-41E4-8DED-94FCFB349187}">
      <dgm:prSet/>
      <dgm:spPr/>
      <dgm:t>
        <a:bodyPr/>
        <a:lstStyle/>
        <a:p>
          <a:endParaRPr lang="en-US"/>
        </a:p>
      </dgm:t>
    </dgm:pt>
    <dgm:pt modelId="{DE0D1E0C-D958-4A11-B982-8C5A75414741}" type="sibTrans" cxnId="{AF2ECEAE-06AE-41E4-8DED-94FCFB349187}">
      <dgm:prSet/>
      <dgm:spPr/>
      <dgm:t>
        <a:bodyPr/>
        <a:lstStyle/>
        <a:p>
          <a:endParaRPr lang="en-US"/>
        </a:p>
      </dgm:t>
    </dgm:pt>
    <dgm:pt modelId="{FEFEA82D-E8D6-4044-B140-CE822C072290}">
      <dgm:prSet/>
      <dgm:spPr/>
      <dgm:t>
        <a:bodyPr/>
        <a:lstStyle/>
        <a:p>
          <a:r>
            <a:rPr lang="ko-KR" altLang="en-US" b="0" i="0" dirty="0">
              <a:latin typeface="Malgun Gothic" panose="020B0503020000020004" pitchFamily="34" charset="-127"/>
              <a:ea typeface="Malgun Gothic" panose="020B0503020000020004" pitchFamily="34" charset="-127"/>
            </a:rPr>
            <a:t>지속해서 발전하고 변화 하는 트랜드와 앞서 나아가고</a:t>
          </a:r>
          <a:r>
            <a:rPr lang="en-US" altLang="ko-KR" b="0" i="0" dirty="0">
              <a:latin typeface="Malgun Gothic" panose="020B0503020000020004" pitchFamily="34" charset="-127"/>
              <a:ea typeface="Malgun Gothic" panose="020B0503020000020004" pitchFamily="34" charset="-127"/>
            </a:rPr>
            <a:t>, </a:t>
          </a:r>
          <a:r>
            <a:rPr lang="ko-KR" altLang="en-US" b="0" i="0" dirty="0">
              <a:latin typeface="Malgun Gothic" panose="020B0503020000020004" pitchFamily="34" charset="-127"/>
              <a:ea typeface="Malgun Gothic" panose="020B0503020000020004" pitchFamily="34" charset="-127"/>
            </a:rPr>
            <a:t>그로인해 보다 더 획기적이고 선두적인 솔루션 제공 합니다</a:t>
          </a:r>
          <a:endParaRPr lang="en-US" dirty="0">
            <a:latin typeface="Malgun Gothic" panose="020B0503020000020004" pitchFamily="34" charset="-127"/>
            <a:ea typeface="Malgun Gothic" panose="020B0503020000020004" pitchFamily="34" charset="-127"/>
          </a:endParaRPr>
        </a:p>
      </dgm:t>
    </dgm:pt>
    <dgm:pt modelId="{CA683247-A72B-44D8-A687-0330DF8DD334}" type="parTrans" cxnId="{A12241BB-3F81-477C-ACAB-3E32F9FA5DCF}">
      <dgm:prSet/>
      <dgm:spPr/>
      <dgm:t>
        <a:bodyPr/>
        <a:lstStyle/>
        <a:p>
          <a:endParaRPr lang="en-US"/>
        </a:p>
      </dgm:t>
    </dgm:pt>
    <dgm:pt modelId="{B55D9227-475E-485E-B74B-BF8FE5836A96}" type="sibTrans" cxnId="{A12241BB-3F81-477C-ACAB-3E32F9FA5DCF}">
      <dgm:prSet/>
      <dgm:spPr/>
      <dgm:t>
        <a:bodyPr/>
        <a:lstStyle/>
        <a:p>
          <a:endParaRPr lang="en-US"/>
        </a:p>
      </dgm:t>
    </dgm:pt>
    <dgm:pt modelId="{49EB7CB0-30D1-461A-AFDD-A655C48E69BF}">
      <dgm:prSet/>
      <dgm:spPr/>
      <dgm:t>
        <a:bodyPr/>
        <a:lstStyle/>
        <a:p>
          <a:r>
            <a:rPr lang="ko-KR" altLang="en-US" b="0" i="0" dirty="0">
              <a:latin typeface="Malgun Gothic" panose="020B0503020000020004" pitchFamily="34" charset="-127"/>
              <a:ea typeface="Malgun Gothic" panose="020B0503020000020004" pitchFamily="34" charset="-127"/>
            </a:rPr>
            <a:t>장기적인 파트너쉽과 미래 지향적인 관계를 통해 친밀한 관심을 가지고 함께 성공하는 노하우 제공 합니다</a:t>
          </a:r>
          <a:endParaRPr lang="en-US" dirty="0">
            <a:latin typeface="Malgun Gothic" panose="020B0503020000020004" pitchFamily="34" charset="-127"/>
            <a:ea typeface="Malgun Gothic" panose="020B0503020000020004" pitchFamily="34" charset="-127"/>
          </a:endParaRPr>
        </a:p>
      </dgm:t>
    </dgm:pt>
    <dgm:pt modelId="{10595F7B-B468-424C-B4B1-66928C9368A6}" type="parTrans" cxnId="{8A8B46F5-4AF5-430D-B595-F62E460DF250}">
      <dgm:prSet/>
      <dgm:spPr/>
      <dgm:t>
        <a:bodyPr/>
        <a:lstStyle/>
        <a:p>
          <a:endParaRPr lang="en-US"/>
        </a:p>
      </dgm:t>
    </dgm:pt>
    <dgm:pt modelId="{D5F3C24D-DCB3-4A09-8BAC-0957B36861CB}" type="sibTrans" cxnId="{8A8B46F5-4AF5-430D-B595-F62E460DF250}">
      <dgm:prSet/>
      <dgm:spPr/>
      <dgm:t>
        <a:bodyPr/>
        <a:lstStyle/>
        <a:p>
          <a:endParaRPr lang="en-US"/>
        </a:p>
      </dgm:t>
    </dgm:pt>
    <dgm:pt modelId="{D9589EE5-90EC-44EA-B20D-225BF4945558}">
      <dgm:prSet/>
      <dgm:spPr/>
      <dgm:t>
        <a:bodyPr/>
        <a:lstStyle/>
        <a:p>
          <a:r>
            <a:rPr lang="en-US" b="0" i="0" dirty="0">
              <a:latin typeface="Malgun Gothic" panose="020B0503020000020004" pitchFamily="34" charset="-127"/>
              <a:ea typeface="Malgun Gothic" panose="020B0503020000020004" pitchFamily="34" charset="-127"/>
            </a:rPr>
            <a:t>+20</a:t>
          </a:r>
          <a:r>
            <a:rPr lang="ko-KR" b="0" i="0" dirty="0">
              <a:latin typeface="Malgun Gothic" panose="020B0503020000020004" pitchFamily="34" charset="-127"/>
              <a:ea typeface="Malgun Gothic" panose="020B0503020000020004" pitchFamily="34" charset="-127"/>
            </a:rPr>
            <a:t>명 한국어 가능 직원</a:t>
          </a:r>
          <a:r>
            <a:rPr lang="ko-KR" altLang="en-US" b="0" i="0" dirty="0">
              <a:latin typeface="Malgun Gothic" panose="020B0503020000020004" pitchFamily="34" charset="-127"/>
              <a:ea typeface="Malgun Gothic" panose="020B0503020000020004" pitchFamily="34" charset="-127"/>
            </a:rPr>
            <a:t>이 각각의 전문 분야에 배분되어 있으며 모든 직원은 미국</a:t>
          </a:r>
          <a:r>
            <a:rPr lang="en-US" altLang="ko-KR" b="0" i="0" dirty="0">
              <a:latin typeface="Malgun Gothic" panose="020B0503020000020004" pitchFamily="34" charset="-127"/>
              <a:ea typeface="Malgun Gothic" panose="020B0503020000020004" pitchFamily="34" charset="-127"/>
            </a:rPr>
            <a:t>/</a:t>
          </a:r>
          <a:r>
            <a:rPr lang="ko-KR" altLang="en-US" b="0" i="0" dirty="0">
              <a:latin typeface="Malgun Gothic" panose="020B0503020000020004" pitchFamily="34" charset="-127"/>
              <a:ea typeface="Malgun Gothic" panose="020B0503020000020004" pitchFamily="34" charset="-127"/>
            </a:rPr>
            <a:t>해외 기업 자문 경험자 입니다</a:t>
          </a:r>
          <a:endParaRPr lang="en-US" dirty="0">
            <a:latin typeface="Malgun Gothic" panose="020B0503020000020004" pitchFamily="34" charset="-127"/>
            <a:ea typeface="Malgun Gothic" panose="020B0503020000020004" pitchFamily="34" charset="-127"/>
          </a:endParaRPr>
        </a:p>
      </dgm:t>
    </dgm:pt>
    <dgm:pt modelId="{9732F870-CEB5-493F-9B9A-DFC7BC9267FB}" type="parTrans" cxnId="{25DBC47D-7C39-43C1-98C6-6809038990CD}">
      <dgm:prSet/>
      <dgm:spPr/>
      <dgm:t>
        <a:bodyPr/>
        <a:lstStyle/>
        <a:p>
          <a:endParaRPr lang="en-US"/>
        </a:p>
      </dgm:t>
    </dgm:pt>
    <dgm:pt modelId="{BC278667-35EC-4AEE-A2AA-D6D3B41FC0E3}" type="sibTrans" cxnId="{25DBC47D-7C39-43C1-98C6-6809038990CD}">
      <dgm:prSet/>
      <dgm:spPr/>
      <dgm:t>
        <a:bodyPr/>
        <a:lstStyle/>
        <a:p>
          <a:endParaRPr lang="en-US"/>
        </a:p>
      </dgm:t>
    </dgm:pt>
    <dgm:pt modelId="{770D6FB5-9CEB-48AD-A5AC-3C2959C7E441}" type="pres">
      <dgm:prSet presAssocID="{1C2D6668-D134-4312-B60B-7337DDD4B16D}" presName="vert0" presStyleCnt="0">
        <dgm:presLayoutVars>
          <dgm:dir/>
          <dgm:animOne val="branch"/>
          <dgm:animLvl val="lvl"/>
        </dgm:presLayoutVars>
      </dgm:prSet>
      <dgm:spPr/>
    </dgm:pt>
    <dgm:pt modelId="{E647104F-1132-43A9-85A9-C420A20FF208}" type="pres">
      <dgm:prSet presAssocID="{056B1B8E-96F6-4D18-A072-EF5A52A09225}" presName="thickLine" presStyleLbl="alignNode1" presStyleIdx="0" presStyleCnt="5"/>
      <dgm:spPr/>
    </dgm:pt>
    <dgm:pt modelId="{E0A3EF39-242F-4E6A-81F1-0FFF5D7794AA}" type="pres">
      <dgm:prSet presAssocID="{056B1B8E-96F6-4D18-A072-EF5A52A09225}" presName="horz1" presStyleCnt="0"/>
      <dgm:spPr/>
    </dgm:pt>
    <dgm:pt modelId="{8515FC63-6B17-4FAB-BE30-A976755E6136}" type="pres">
      <dgm:prSet presAssocID="{056B1B8E-96F6-4D18-A072-EF5A52A09225}" presName="tx1" presStyleLbl="revTx" presStyleIdx="0" presStyleCnt="5" custLinFactNeighborX="0" custLinFactNeighborY="-17854"/>
      <dgm:spPr/>
    </dgm:pt>
    <dgm:pt modelId="{7557518A-57F0-4D74-9594-7E37D140D0E4}" type="pres">
      <dgm:prSet presAssocID="{056B1B8E-96F6-4D18-A072-EF5A52A09225}" presName="vert1" presStyleCnt="0"/>
      <dgm:spPr/>
    </dgm:pt>
    <dgm:pt modelId="{9306CD6C-94D5-4224-B240-28E32067371A}" type="pres">
      <dgm:prSet presAssocID="{7B4B0E3A-A840-44C8-A7E7-C15F2D7CE30A}" presName="thickLine" presStyleLbl="alignNode1" presStyleIdx="1" presStyleCnt="5"/>
      <dgm:spPr/>
    </dgm:pt>
    <dgm:pt modelId="{CB8E5E87-8A0C-4CA8-AE4A-CFC00CC80FA2}" type="pres">
      <dgm:prSet presAssocID="{7B4B0E3A-A840-44C8-A7E7-C15F2D7CE30A}" presName="horz1" presStyleCnt="0"/>
      <dgm:spPr/>
    </dgm:pt>
    <dgm:pt modelId="{26420B0D-0D3A-4BA7-B922-EF48FA943374}" type="pres">
      <dgm:prSet presAssocID="{7B4B0E3A-A840-44C8-A7E7-C15F2D7CE30A}" presName="tx1" presStyleLbl="revTx" presStyleIdx="1" presStyleCnt="5"/>
      <dgm:spPr/>
    </dgm:pt>
    <dgm:pt modelId="{55DC2F32-098C-4FBA-B9EA-C9DDB31661A9}" type="pres">
      <dgm:prSet presAssocID="{7B4B0E3A-A840-44C8-A7E7-C15F2D7CE30A}" presName="vert1" presStyleCnt="0"/>
      <dgm:spPr/>
    </dgm:pt>
    <dgm:pt modelId="{0A1ABAAB-75E5-41A8-8892-EA9A1C0736CC}" type="pres">
      <dgm:prSet presAssocID="{FEFEA82D-E8D6-4044-B140-CE822C072290}" presName="thickLine" presStyleLbl="alignNode1" presStyleIdx="2" presStyleCnt="5"/>
      <dgm:spPr/>
    </dgm:pt>
    <dgm:pt modelId="{C291ABAF-2D62-4213-98FD-CF48ABBC955F}" type="pres">
      <dgm:prSet presAssocID="{FEFEA82D-E8D6-4044-B140-CE822C072290}" presName="horz1" presStyleCnt="0"/>
      <dgm:spPr/>
    </dgm:pt>
    <dgm:pt modelId="{D4387E59-F1DB-4E50-B6BC-846F7C6BE6FF}" type="pres">
      <dgm:prSet presAssocID="{FEFEA82D-E8D6-4044-B140-CE822C072290}" presName="tx1" presStyleLbl="revTx" presStyleIdx="2" presStyleCnt="5" custScaleY="66463"/>
      <dgm:spPr/>
    </dgm:pt>
    <dgm:pt modelId="{93529844-9864-4B22-B73F-A3BF866C7897}" type="pres">
      <dgm:prSet presAssocID="{FEFEA82D-E8D6-4044-B140-CE822C072290}" presName="vert1" presStyleCnt="0"/>
      <dgm:spPr/>
    </dgm:pt>
    <dgm:pt modelId="{0C854D8C-B35B-4962-BE56-440ECD57A43C}" type="pres">
      <dgm:prSet presAssocID="{49EB7CB0-30D1-461A-AFDD-A655C48E69BF}" presName="thickLine" presStyleLbl="alignNode1" presStyleIdx="3" presStyleCnt="5"/>
      <dgm:spPr/>
    </dgm:pt>
    <dgm:pt modelId="{CD3ED48A-42AD-4008-924F-499E7E8366C2}" type="pres">
      <dgm:prSet presAssocID="{49EB7CB0-30D1-461A-AFDD-A655C48E69BF}" presName="horz1" presStyleCnt="0"/>
      <dgm:spPr/>
    </dgm:pt>
    <dgm:pt modelId="{E6A1601D-B975-481F-B88E-4B21D885FBB4}" type="pres">
      <dgm:prSet presAssocID="{49EB7CB0-30D1-461A-AFDD-A655C48E69BF}" presName="tx1" presStyleLbl="revTx" presStyleIdx="3" presStyleCnt="5" custScaleY="78390"/>
      <dgm:spPr/>
    </dgm:pt>
    <dgm:pt modelId="{718C4912-F272-4F80-BBE1-06ED870CDBA8}" type="pres">
      <dgm:prSet presAssocID="{49EB7CB0-30D1-461A-AFDD-A655C48E69BF}" presName="vert1" presStyleCnt="0"/>
      <dgm:spPr/>
    </dgm:pt>
    <dgm:pt modelId="{D7697688-8C66-49A7-A2F9-A45D9181AFFF}" type="pres">
      <dgm:prSet presAssocID="{D9589EE5-90EC-44EA-B20D-225BF4945558}" presName="thickLine" presStyleLbl="alignNode1" presStyleIdx="4" presStyleCnt="5"/>
      <dgm:spPr/>
    </dgm:pt>
    <dgm:pt modelId="{1248C082-DCF9-4015-9073-BD5756C508BB}" type="pres">
      <dgm:prSet presAssocID="{D9589EE5-90EC-44EA-B20D-225BF4945558}" presName="horz1" presStyleCnt="0"/>
      <dgm:spPr/>
    </dgm:pt>
    <dgm:pt modelId="{F4E7DDDF-7E48-4FDD-A55C-1DA54E748CC8}" type="pres">
      <dgm:prSet presAssocID="{D9589EE5-90EC-44EA-B20D-225BF4945558}" presName="tx1" presStyleLbl="revTx" presStyleIdx="4" presStyleCnt="5"/>
      <dgm:spPr/>
    </dgm:pt>
    <dgm:pt modelId="{009A4CEC-8DCF-476B-920B-F0BA3D11821C}" type="pres">
      <dgm:prSet presAssocID="{D9589EE5-90EC-44EA-B20D-225BF4945558}" presName="vert1" presStyleCnt="0"/>
      <dgm:spPr/>
    </dgm:pt>
  </dgm:ptLst>
  <dgm:cxnLst>
    <dgm:cxn modelId="{F2273715-D5A2-40FE-9DE6-D2918BE7C53E}" srcId="{1C2D6668-D134-4312-B60B-7337DDD4B16D}" destId="{056B1B8E-96F6-4D18-A072-EF5A52A09225}" srcOrd="0" destOrd="0" parTransId="{0F14CAE2-7258-4921-9FBE-30B99013F0CB}" sibTransId="{9D9A3EEB-1A80-4E43-B595-0ED85BC805EC}"/>
    <dgm:cxn modelId="{BE614F38-3CC1-4FAA-81E9-4E4E72204B70}" type="presOf" srcId="{056B1B8E-96F6-4D18-A072-EF5A52A09225}" destId="{8515FC63-6B17-4FAB-BE30-A976755E6136}" srcOrd="0" destOrd="0" presId="urn:microsoft.com/office/officeart/2008/layout/LinedList"/>
    <dgm:cxn modelId="{25DBC47D-7C39-43C1-98C6-6809038990CD}" srcId="{1C2D6668-D134-4312-B60B-7337DDD4B16D}" destId="{D9589EE5-90EC-44EA-B20D-225BF4945558}" srcOrd="4" destOrd="0" parTransId="{9732F870-CEB5-493F-9B9A-DFC7BC9267FB}" sibTransId="{BC278667-35EC-4AEE-A2AA-D6D3B41FC0E3}"/>
    <dgm:cxn modelId="{EC70D987-00A9-4481-BDE2-9983CE53FB03}" type="presOf" srcId="{FEFEA82D-E8D6-4044-B140-CE822C072290}" destId="{D4387E59-F1DB-4E50-B6BC-846F7C6BE6FF}" srcOrd="0" destOrd="0" presId="urn:microsoft.com/office/officeart/2008/layout/LinedList"/>
    <dgm:cxn modelId="{7501F4A6-7918-4D8B-BC38-9B487CA95229}" type="presOf" srcId="{7B4B0E3A-A840-44C8-A7E7-C15F2D7CE30A}" destId="{26420B0D-0D3A-4BA7-B922-EF48FA943374}" srcOrd="0" destOrd="0" presId="urn:microsoft.com/office/officeart/2008/layout/LinedList"/>
    <dgm:cxn modelId="{F51347AB-17BB-4510-B6EA-CC2E6637B0ED}" type="presOf" srcId="{1C2D6668-D134-4312-B60B-7337DDD4B16D}" destId="{770D6FB5-9CEB-48AD-A5AC-3C2959C7E441}" srcOrd="0" destOrd="0" presId="urn:microsoft.com/office/officeart/2008/layout/LinedList"/>
    <dgm:cxn modelId="{AF2ECEAE-06AE-41E4-8DED-94FCFB349187}" srcId="{1C2D6668-D134-4312-B60B-7337DDD4B16D}" destId="{7B4B0E3A-A840-44C8-A7E7-C15F2D7CE30A}" srcOrd="1" destOrd="0" parTransId="{D83C3573-68C8-4FEC-997B-C11FB52E38E2}" sibTransId="{DE0D1E0C-D958-4A11-B982-8C5A75414741}"/>
    <dgm:cxn modelId="{AFA061AF-83A6-4CF9-BFE9-213444D9B6FE}" type="presOf" srcId="{49EB7CB0-30D1-461A-AFDD-A655C48E69BF}" destId="{E6A1601D-B975-481F-B88E-4B21D885FBB4}" srcOrd="0" destOrd="0" presId="urn:microsoft.com/office/officeart/2008/layout/LinedList"/>
    <dgm:cxn modelId="{A12241BB-3F81-477C-ACAB-3E32F9FA5DCF}" srcId="{1C2D6668-D134-4312-B60B-7337DDD4B16D}" destId="{FEFEA82D-E8D6-4044-B140-CE822C072290}" srcOrd="2" destOrd="0" parTransId="{CA683247-A72B-44D8-A687-0330DF8DD334}" sibTransId="{B55D9227-475E-485E-B74B-BF8FE5836A96}"/>
    <dgm:cxn modelId="{6BF185BB-B89F-44D5-97A3-541B909E6FD1}" type="presOf" srcId="{D9589EE5-90EC-44EA-B20D-225BF4945558}" destId="{F4E7DDDF-7E48-4FDD-A55C-1DA54E748CC8}" srcOrd="0" destOrd="0" presId="urn:microsoft.com/office/officeart/2008/layout/LinedList"/>
    <dgm:cxn modelId="{8A8B46F5-4AF5-430D-B595-F62E460DF250}" srcId="{1C2D6668-D134-4312-B60B-7337DDD4B16D}" destId="{49EB7CB0-30D1-461A-AFDD-A655C48E69BF}" srcOrd="3" destOrd="0" parTransId="{10595F7B-B468-424C-B4B1-66928C9368A6}" sibTransId="{D5F3C24D-DCB3-4A09-8BAC-0957B36861CB}"/>
    <dgm:cxn modelId="{53273E73-C022-4C6B-A2D4-6FA8A53EC405}" type="presParOf" srcId="{770D6FB5-9CEB-48AD-A5AC-3C2959C7E441}" destId="{E647104F-1132-43A9-85A9-C420A20FF208}" srcOrd="0" destOrd="0" presId="urn:microsoft.com/office/officeart/2008/layout/LinedList"/>
    <dgm:cxn modelId="{EF93B467-E073-422B-860D-6DA414043616}" type="presParOf" srcId="{770D6FB5-9CEB-48AD-A5AC-3C2959C7E441}" destId="{E0A3EF39-242F-4E6A-81F1-0FFF5D7794AA}" srcOrd="1" destOrd="0" presId="urn:microsoft.com/office/officeart/2008/layout/LinedList"/>
    <dgm:cxn modelId="{5EFDD13F-947A-4A5E-B083-AFCE62EFFA9C}" type="presParOf" srcId="{E0A3EF39-242F-4E6A-81F1-0FFF5D7794AA}" destId="{8515FC63-6B17-4FAB-BE30-A976755E6136}" srcOrd="0" destOrd="0" presId="urn:microsoft.com/office/officeart/2008/layout/LinedList"/>
    <dgm:cxn modelId="{467FA30D-71BC-465A-9DC5-F8315A713E3E}" type="presParOf" srcId="{E0A3EF39-242F-4E6A-81F1-0FFF5D7794AA}" destId="{7557518A-57F0-4D74-9594-7E37D140D0E4}" srcOrd="1" destOrd="0" presId="urn:microsoft.com/office/officeart/2008/layout/LinedList"/>
    <dgm:cxn modelId="{217DF2C5-A6CC-481A-AFFA-32F024F93B8C}" type="presParOf" srcId="{770D6FB5-9CEB-48AD-A5AC-3C2959C7E441}" destId="{9306CD6C-94D5-4224-B240-28E32067371A}" srcOrd="2" destOrd="0" presId="urn:microsoft.com/office/officeart/2008/layout/LinedList"/>
    <dgm:cxn modelId="{018C57DC-C19A-43AE-8D7E-132BB56CBAE4}" type="presParOf" srcId="{770D6FB5-9CEB-48AD-A5AC-3C2959C7E441}" destId="{CB8E5E87-8A0C-4CA8-AE4A-CFC00CC80FA2}" srcOrd="3" destOrd="0" presId="urn:microsoft.com/office/officeart/2008/layout/LinedList"/>
    <dgm:cxn modelId="{5BCFE316-6272-45CD-81D6-6E1F60A298A4}" type="presParOf" srcId="{CB8E5E87-8A0C-4CA8-AE4A-CFC00CC80FA2}" destId="{26420B0D-0D3A-4BA7-B922-EF48FA943374}" srcOrd="0" destOrd="0" presId="urn:microsoft.com/office/officeart/2008/layout/LinedList"/>
    <dgm:cxn modelId="{D0A76428-4313-4C28-B139-847335148C11}" type="presParOf" srcId="{CB8E5E87-8A0C-4CA8-AE4A-CFC00CC80FA2}" destId="{55DC2F32-098C-4FBA-B9EA-C9DDB31661A9}" srcOrd="1" destOrd="0" presId="urn:microsoft.com/office/officeart/2008/layout/LinedList"/>
    <dgm:cxn modelId="{E58BF8C6-53B0-4E8B-93F1-62DAD6B7F962}" type="presParOf" srcId="{770D6FB5-9CEB-48AD-A5AC-3C2959C7E441}" destId="{0A1ABAAB-75E5-41A8-8892-EA9A1C0736CC}" srcOrd="4" destOrd="0" presId="urn:microsoft.com/office/officeart/2008/layout/LinedList"/>
    <dgm:cxn modelId="{BFA2B398-0CDB-447C-A083-A767608A3862}" type="presParOf" srcId="{770D6FB5-9CEB-48AD-A5AC-3C2959C7E441}" destId="{C291ABAF-2D62-4213-98FD-CF48ABBC955F}" srcOrd="5" destOrd="0" presId="urn:microsoft.com/office/officeart/2008/layout/LinedList"/>
    <dgm:cxn modelId="{EC9CBFCE-0112-4F88-A833-48A6CE975137}" type="presParOf" srcId="{C291ABAF-2D62-4213-98FD-CF48ABBC955F}" destId="{D4387E59-F1DB-4E50-B6BC-846F7C6BE6FF}" srcOrd="0" destOrd="0" presId="urn:microsoft.com/office/officeart/2008/layout/LinedList"/>
    <dgm:cxn modelId="{A440A46B-D1A9-4D9D-AEC6-910DB9513941}" type="presParOf" srcId="{C291ABAF-2D62-4213-98FD-CF48ABBC955F}" destId="{93529844-9864-4B22-B73F-A3BF866C7897}" srcOrd="1" destOrd="0" presId="urn:microsoft.com/office/officeart/2008/layout/LinedList"/>
    <dgm:cxn modelId="{85FE9FB5-8CA0-4B77-8383-E5A9280A5C3F}" type="presParOf" srcId="{770D6FB5-9CEB-48AD-A5AC-3C2959C7E441}" destId="{0C854D8C-B35B-4962-BE56-440ECD57A43C}" srcOrd="6" destOrd="0" presId="urn:microsoft.com/office/officeart/2008/layout/LinedList"/>
    <dgm:cxn modelId="{7DBAD9AD-AD4E-4C30-B7D1-22A5307BB0FF}" type="presParOf" srcId="{770D6FB5-9CEB-48AD-A5AC-3C2959C7E441}" destId="{CD3ED48A-42AD-4008-924F-499E7E8366C2}" srcOrd="7" destOrd="0" presId="urn:microsoft.com/office/officeart/2008/layout/LinedList"/>
    <dgm:cxn modelId="{49BCB4B8-B389-45D2-A6BD-345080BA793D}" type="presParOf" srcId="{CD3ED48A-42AD-4008-924F-499E7E8366C2}" destId="{E6A1601D-B975-481F-B88E-4B21D885FBB4}" srcOrd="0" destOrd="0" presId="urn:microsoft.com/office/officeart/2008/layout/LinedList"/>
    <dgm:cxn modelId="{D5E0E450-86FF-4993-B06A-33D18838B7D1}" type="presParOf" srcId="{CD3ED48A-42AD-4008-924F-499E7E8366C2}" destId="{718C4912-F272-4F80-BBE1-06ED870CDBA8}" srcOrd="1" destOrd="0" presId="urn:microsoft.com/office/officeart/2008/layout/LinedList"/>
    <dgm:cxn modelId="{3535A714-C707-4614-B3B0-33D57EA222E0}" type="presParOf" srcId="{770D6FB5-9CEB-48AD-A5AC-3C2959C7E441}" destId="{D7697688-8C66-49A7-A2F9-A45D9181AFFF}" srcOrd="8" destOrd="0" presId="urn:microsoft.com/office/officeart/2008/layout/LinedList"/>
    <dgm:cxn modelId="{4C79FACD-E7E2-4F92-93A9-B2F037F67731}" type="presParOf" srcId="{770D6FB5-9CEB-48AD-A5AC-3C2959C7E441}" destId="{1248C082-DCF9-4015-9073-BD5756C508BB}" srcOrd="9" destOrd="0" presId="urn:microsoft.com/office/officeart/2008/layout/LinedList"/>
    <dgm:cxn modelId="{6531A02C-77C2-48AB-9D9D-D631C9014A8F}" type="presParOf" srcId="{1248C082-DCF9-4015-9073-BD5756C508BB}" destId="{F4E7DDDF-7E48-4FDD-A55C-1DA54E748CC8}" srcOrd="0" destOrd="0" presId="urn:microsoft.com/office/officeart/2008/layout/LinedList"/>
    <dgm:cxn modelId="{37D39EF6-90D1-43D3-A73E-969280A51576}" type="presParOf" srcId="{1248C082-DCF9-4015-9073-BD5756C508BB}" destId="{009A4CEC-8DCF-476B-920B-F0BA3D11821C}"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47104F-1132-43A9-85A9-C420A20FF208}">
      <dsp:nvSpPr>
        <dsp:cNvPr id="0" name=""/>
        <dsp:cNvSpPr/>
      </dsp:nvSpPr>
      <dsp:spPr>
        <a:xfrm>
          <a:off x="0" y="1900"/>
          <a:ext cx="426759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15FC63-6B17-4FAB-BE30-A976755E6136}">
      <dsp:nvSpPr>
        <dsp:cNvPr id="0" name=""/>
        <dsp:cNvSpPr/>
      </dsp:nvSpPr>
      <dsp:spPr>
        <a:xfrm>
          <a:off x="0" y="0"/>
          <a:ext cx="4267594" cy="1042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ko-KR" sz="1200" b="0" i="0" kern="1200" dirty="0">
              <a:latin typeface="Malgun Gothic" panose="020B0503020000020004" pitchFamily="34" charset="-127"/>
              <a:ea typeface="Malgun Gothic" panose="020B0503020000020004" pitchFamily="34" charset="-127"/>
            </a:rPr>
            <a:t>미국</a:t>
          </a:r>
          <a:r>
            <a:rPr lang="ko-KR" altLang="en-US" sz="1200" b="0" i="0" kern="1200" dirty="0">
              <a:latin typeface="Malgun Gothic" panose="020B0503020000020004" pitchFamily="34" charset="-127"/>
              <a:ea typeface="Malgun Gothic" panose="020B0503020000020004" pitchFamily="34" charset="-127"/>
            </a:rPr>
            <a:t>의 전 </a:t>
          </a:r>
          <a:r>
            <a:rPr lang="ko-KR" sz="1200" b="0" i="0" kern="1200" dirty="0">
              <a:latin typeface="Malgun Gothic" panose="020B0503020000020004" pitchFamily="34" charset="-127"/>
              <a:ea typeface="Malgun Gothic" panose="020B0503020000020004" pitchFamily="34" charset="-127"/>
            </a:rPr>
            <a:t>지역에서</a:t>
          </a:r>
          <a:r>
            <a:rPr lang="en-US" altLang="ko-KR" sz="1200" b="0" i="0" kern="1200" dirty="0">
              <a:latin typeface="Malgun Gothic" panose="020B0503020000020004" pitchFamily="34" charset="-127"/>
              <a:ea typeface="Malgun Gothic" panose="020B0503020000020004" pitchFamily="34" charset="-127"/>
            </a:rPr>
            <a:t> </a:t>
          </a:r>
          <a:r>
            <a:rPr lang="ko-KR" altLang="en-US" sz="1200" b="0" i="0" kern="1200" dirty="0">
              <a:latin typeface="Malgun Gothic" panose="020B0503020000020004" pitchFamily="34" charset="-127"/>
              <a:ea typeface="Malgun Gothic" panose="020B0503020000020004" pitchFamily="34" charset="-127"/>
            </a:rPr>
            <a:t>오랜 기간 동안 책임감을 가지고 현지와 연결되어 있는 글로벌 전문가로</a:t>
          </a:r>
          <a:r>
            <a:rPr lang="en-US" altLang="ko-KR" sz="1200" b="0" i="0" kern="1200" dirty="0">
              <a:latin typeface="Malgun Gothic" panose="020B0503020000020004" pitchFamily="34" charset="-127"/>
              <a:ea typeface="Malgun Gothic" panose="020B0503020000020004" pitchFamily="34" charset="-127"/>
            </a:rPr>
            <a:t>, </a:t>
          </a:r>
          <a:r>
            <a:rPr lang="ko-KR" altLang="en-US" sz="1200" b="0" i="0" kern="1200" dirty="0">
              <a:latin typeface="Malgun Gothic" panose="020B0503020000020004" pitchFamily="34" charset="-127"/>
              <a:ea typeface="Malgun Gothic" panose="020B0503020000020004" pitchFamily="34" charset="-127"/>
            </a:rPr>
            <a:t>국제적인 이슈에서도 선두적인 해결책을 제공하는 역할을 감당 하고 있습니다</a:t>
          </a:r>
          <a:endParaRPr lang="en-US" sz="1200" kern="1200" dirty="0">
            <a:latin typeface="Malgun Gothic" panose="020B0503020000020004" pitchFamily="34" charset="-127"/>
            <a:ea typeface="Malgun Gothic" panose="020B0503020000020004" pitchFamily="34" charset="-127"/>
          </a:endParaRPr>
        </a:p>
      </dsp:txBody>
      <dsp:txXfrm>
        <a:off x="0" y="0"/>
        <a:ext cx="4267594" cy="1042850"/>
      </dsp:txXfrm>
    </dsp:sp>
    <dsp:sp modelId="{9306CD6C-94D5-4224-B240-28E32067371A}">
      <dsp:nvSpPr>
        <dsp:cNvPr id="0" name=""/>
        <dsp:cNvSpPr/>
      </dsp:nvSpPr>
      <dsp:spPr>
        <a:xfrm>
          <a:off x="0" y="1044750"/>
          <a:ext cx="426759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420B0D-0D3A-4BA7-B922-EF48FA943374}">
      <dsp:nvSpPr>
        <dsp:cNvPr id="0" name=""/>
        <dsp:cNvSpPr/>
      </dsp:nvSpPr>
      <dsp:spPr>
        <a:xfrm>
          <a:off x="0" y="1044750"/>
          <a:ext cx="4267594" cy="1042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ko-KR" sz="1200" b="0" i="0" kern="1200" dirty="0">
              <a:latin typeface="Malgun Gothic" panose="020B0503020000020004" pitchFamily="34" charset="-127"/>
              <a:ea typeface="Malgun Gothic" panose="020B0503020000020004" pitchFamily="34" charset="-127"/>
            </a:rPr>
            <a:t>여러 전문</a:t>
          </a:r>
          <a:r>
            <a:rPr lang="en-US" altLang="ko-KR" sz="1200" b="0" i="0" kern="1200" dirty="0">
              <a:latin typeface="Malgun Gothic" panose="020B0503020000020004" pitchFamily="34" charset="-127"/>
              <a:ea typeface="Malgun Gothic" panose="020B0503020000020004" pitchFamily="34" charset="-127"/>
            </a:rPr>
            <a:t> </a:t>
          </a:r>
          <a:r>
            <a:rPr lang="ko-KR" altLang="en-US" sz="1200" b="0" i="0" kern="1200" dirty="0">
              <a:latin typeface="Malgun Gothic" panose="020B0503020000020004" pitchFamily="34" charset="-127"/>
              <a:ea typeface="Malgun Gothic" panose="020B0503020000020004" pitchFamily="34" charset="-127"/>
            </a:rPr>
            <a:t>직원들이 </a:t>
          </a:r>
          <a:r>
            <a:rPr lang="ko-KR" sz="1200" b="0" i="0" kern="1200" dirty="0">
              <a:latin typeface="Malgun Gothic" panose="020B0503020000020004" pitchFamily="34" charset="-127"/>
              <a:ea typeface="Malgun Gothic" panose="020B0503020000020004" pitchFamily="34" charset="-127"/>
            </a:rPr>
            <a:t>연결</a:t>
          </a:r>
          <a:r>
            <a:rPr lang="ko-KR" altLang="en-US" sz="1200" b="0" i="0" kern="1200" dirty="0">
              <a:latin typeface="Malgun Gothic" panose="020B0503020000020004" pitchFamily="34" charset="-127"/>
              <a:ea typeface="Malgun Gothic" panose="020B0503020000020004" pitchFamily="34" charset="-127"/>
            </a:rPr>
            <a:t>되어 있으나</a:t>
          </a:r>
          <a:r>
            <a:rPr lang="en-US" altLang="ko-KR" sz="1200" b="0" i="0" kern="1200" dirty="0">
              <a:latin typeface="Malgun Gothic" panose="020B0503020000020004" pitchFamily="34" charset="-127"/>
              <a:ea typeface="Malgun Gothic" panose="020B0503020000020004" pitchFamily="34" charset="-127"/>
            </a:rPr>
            <a:t>, </a:t>
          </a:r>
          <a:r>
            <a:rPr lang="ko-KR" altLang="en-US" sz="1200" b="0" i="0" kern="1200" dirty="0">
              <a:latin typeface="Malgun Gothic" panose="020B0503020000020004" pitchFamily="34" charset="-127"/>
              <a:ea typeface="Malgun Gothic" panose="020B0503020000020004" pitchFamily="34" charset="-127"/>
            </a:rPr>
            <a:t>매니저 한명이 </a:t>
          </a:r>
          <a:r>
            <a:rPr lang="en-US" altLang="ko-KR" sz="1200" b="0" i="0" kern="1200" dirty="0">
              <a:latin typeface="Malgun Gothic" panose="020B0503020000020004" pitchFamily="34" charset="-127"/>
              <a:ea typeface="Malgun Gothic" panose="020B0503020000020004" pitchFamily="34" charset="-127"/>
            </a:rPr>
            <a:t>(Relationship Manager) </a:t>
          </a:r>
          <a:r>
            <a:rPr lang="ko-KR" altLang="en-US" sz="1200" b="0" i="0" kern="1200" dirty="0">
              <a:latin typeface="Malgun Gothic" panose="020B0503020000020004" pitchFamily="34" charset="-127"/>
              <a:ea typeface="Malgun Gothic" panose="020B0503020000020004" pitchFamily="34" charset="-127"/>
            </a:rPr>
            <a:t>모든 서비스를 밀착 관리하여</a:t>
          </a:r>
          <a:r>
            <a:rPr lang="en-US" altLang="ko-KR" sz="1200" b="0" i="0" kern="1200" dirty="0">
              <a:latin typeface="Malgun Gothic" panose="020B0503020000020004" pitchFamily="34" charset="-127"/>
              <a:ea typeface="Malgun Gothic" panose="020B0503020000020004" pitchFamily="34" charset="-127"/>
            </a:rPr>
            <a:t> </a:t>
          </a:r>
          <a:r>
            <a:rPr lang="ko-KR" altLang="en-US" sz="1200" b="0" i="0" kern="1200" dirty="0">
              <a:latin typeface="Malgun Gothic" panose="020B0503020000020004" pitchFamily="34" charset="-127"/>
              <a:ea typeface="Malgun Gothic" panose="020B0503020000020004" pitchFamily="34" charset="-127"/>
            </a:rPr>
            <a:t>효과적이고 효율적인 통합된 서비스 제공</a:t>
          </a:r>
          <a:r>
            <a:rPr lang="ko-KR" sz="1200" b="0" i="0" kern="1200" dirty="0">
              <a:latin typeface="Malgun Gothic" panose="020B0503020000020004" pitchFamily="34" charset="-127"/>
              <a:ea typeface="Malgun Gothic" panose="020B0503020000020004" pitchFamily="34" charset="-127"/>
            </a:rPr>
            <a:t> </a:t>
          </a:r>
          <a:r>
            <a:rPr lang="ko-KR" altLang="en-US" sz="1200" b="0" i="0" kern="1200" dirty="0">
              <a:latin typeface="Malgun Gothic" panose="020B0503020000020004" pitchFamily="34" charset="-127"/>
              <a:ea typeface="Malgun Gothic" panose="020B0503020000020004" pitchFamily="34" charset="-127"/>
            </a:rPr>
            <a:t>합니다</a:t>
          </a:r>
          <a:endParaRPr lang="en-US" sz="1200" kern="1200" dirty="0">
            <a:latin typeface="Malgun Gothic" panose="020B0503020000020004" pitchFamily="34" charset="-127"/>
            <a:ea typeface="Malgun Gothic" panose="020B0503020000020004" pitchFamily="34" charset="-127"/>
          </a:endParaRPr>
        </a:p>
      </dsp:txBody>
      <dsp:txXfrm>
        <a:off x="0" y="1044750"/>
        <a:ext cx="4267594" cy="1042850"/>
      </dsp:txXfrm>
    </dsp:sp>
    <dsp:sp modelId="{0A1ABAAB-75E5-41A8-8892-EA9A1C0736CC}">
      <dsp:nvSpPr>
        <dsp:cNvPr id="0" name=""/>
        <dsp:cNvSpPr/>
      </dsp:nvSpPr>
      <dsp:spPr>
        <a:xfrm>
          <a:off x="0" y="2087600"/>
          <a:ext cx="426759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387E59-F1DB-4E50-B6BC-846F7C6BE6FF}">
      <dsp:nvSpPr>
        <dsp:cNvPr id="0" name=""/>
        <dsp:cNvSpPr/>
      </dsp:nvSpPr>
      <dsp:spPr>
        <a:xfrm>
          <a:off x="0" y="2087600"/>
          <a:ext cx="4267594" cy="693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ko-KR" altLang="en-US" sz="1200" b="0" i="0" kern="1200" dirty="0">
              <a:latin typeface="Malgun Gothic" panose="020B0503020000020004" pitchFamily="34" charset="-127"/>
              <a:ea typeface="Malgun Gothic" panose="020B0503020000020004" pitchFamily="34" charset="-127"/>
            </a:rPr>
            <a:t>지속해서 발전하고 변화 하는 트랜드와 앞서 나아가고</a:t>
          </a:r>
          <a:r>
            <a:rPr lang="en-US" altLang="ko-KR" sz="1200" b="0" i="0" kern="1200" dirty="0">
              <a:latin typeface="Malgun Gothic" panose="020B0503020000020004" pitchFamily="34" charset="-127"/>
              <a:ea typeface="Malgun Gothic" panose="020B0503020000020004" pitchFamily="34" charset="-127"/>
            </a:rPr>
            <a:t>, </a:t>
          </a:r>
          <a:r>
            <a:rPr lang="ko-KR" altLang="en-US" sz="1200" b="0" i="0" kern="1200" dirty="0">
              <a:latin typeface="Malgun Gothic" panose="020B0503020000020004" pitchFamily="34" charset="-127"/>
              <a:ea typeface="Malgun Gothic" panose="020B0503020000020004" pitchFamily="34" charset="-127"/>
            </a:rPr>
            <a:t>그로인해 보다 더 획기적이고 선두적인 솔루션 제공 합니다</a:t>
          </a:r>
          <a:endParaRPr lang="en-US" sz="1200" kern="1200" dirty="0">
            <a:latin typeface="Malgun Gothic" panose="020B0503020000020004" pitchFamily="34" charset="-127"/>
            <a:ea typeface="Malgun Gothic" panose="020B0503020000020004" pitchFamily="34" charset="-127"/>
          </a:endParaRPr>
        </a:p>
      </dsp:txBody>
      <dsp:txXfrm>
        <a:off x="0" y="2087600"/>
        <a:ext cx="4267594" cy="693109"/>
      </dsp:txXfrm>
    </dsp:sp>
    <dsp:sp modelId="{0C854D8C-B35B-4962-BE56-440ECD57A43C}">
      <dsp:nvSpPr>
        <dsp:cNvPr id="0" name=""/>
        <dsp:cNvSpPr/>
      </dsp:nvSpPr>
      <dsp:spPr>
        <a:xfrm>
          <a:off x="0" y="2780709"/>
          <a:ext cx="426759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A1601D-B975-481F-B88E-4B21D885FBB4}">
      <dsp:nvSpPr>
        <dsp:cNvPr id="0" name=""/>
        <dsp:cNvSpPr/>
      </dsp:nvSpPr>
      <dsp:spPr>
        <a:xfrm>
          <a:off x="0" y="2780709"/>
          <a:ext cx="4267594" cy="817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ko-KR" altLang="en-US" sz="1200" b="0" i="0" kern="1200" dirty="0">
              <a:latin typeface="Malgun Gothic" panose="020B0503020000020004" pitchFamily="34" charset="-127"/>
              <a:ea typeface="Malgun Gothic" panose="020B0503020000020004" pitchFamily="34" charset="-127"/>
            </a:rPr>
            <a:t>장기적인 파트너쉽과 미래 지향적인 관계를 통해 친밀한 관심을 가지고 함께 성공하는 노하우 제공 합니다</a:t>
          </a:r>
          <a:endParaRPr lang="en-US" sz="1200" kern="1200" dirty="0">
            <a:latin typeface="Malgun Gothic" panose="020B0503020000020004" pitchFamily="34" charset="-127"/>
            <a:ea typeface="Malgun Gothic" panose="020B0503020000020004" pitchFamily="34" charset="-127"/>
          </a:endParaRPr>
        </a:p>
      </dsp:txBody>
      <dsp:txXfrm>
        <a:off x="0" y="2780709"/>
        <a:ext cx="4267594" cy="817490"/>
      </dsp:txXfrm>
    </dsp:sp>
    <dsp:sp modelId="{D7697688-8C66-49A7-A2F9-A45D9181AFFF}">
      <dsp:nvSpPr>
        <dsp:cNvPr id="0" name=""/>
        <dsp:cNvSpPr/>
      </dsp:nvSpPr>
      <dsp:spPr>
        <a:xfrm>
          <a:off x="0" y="3598199"/>
          <a:ext cx="426759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E7DDDF-7E48-4FDD-A55C-1DA54E748CC8}">
      <dsp:nvSpPr>
        <dsp:cNvPr id="0" name=""/>
        <dsp:cNvSpPr/>
      </dsp:nvSpPr>
      <dsp:spPr>
        <a:xfrm>
          <a:off x="0" y="3598199"/>
          <a:ext cx="4267594" cy="1042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0" i="0" kern="1200" dirty="0">
              <a:latin typeface="Malgun Gothic" panose="020B0503020000020004" pitchFamily="34" charset="-127"/>
              <a:ea typeface="Malgun Gothic" panose="020B0503020000020004" pitchFamily="34" charset="-127"/>
            </a:rPr>
            <a:t>+20</a:t>
          </a:r>
          <a:r>
            <a:rPr lang="ko-KR" sz="1200" b="0" i="0" kern="1200" dirty="0">
              <a:latin typeface="Malgun Gothic" panose="020B0503020000020004" pitchFamily="34" charset="-127"/>
              <a:ea typeface="Malgun Gothic" panose="020B0503020000020004" pitchFamily="34" charset="-127"/>
            </a:rPr>
            <a:t>명 한국어 가능 직원</a:t>
          </a:r>
          <a:r>
            <a:rPr lang="ko-KR" altLang="en-US" sz="1200" b="0" i="0" kern="1200" dirty="0">
              <a:latin typeface="Malgun Gothic" panose="020B0503020000020004" pitchFamily="34" charset="-127"/>
              <a:ea typeface="Malgun Gothic" panose="020B0503020000020004" pitchFamily="34" charset="-127"/>
            </a:rPr>
            <a:t>이 각각의 전문 분야에 배분되어 있으며 모든 직원은 미국</a:t>
          </a:r>
          <a:r>
            <a:rPr lang="en-US" altLang="ko-KR" sz="1200" b="0" i="0" kern="1200" dirty="0">
              <a:latin typeface="Malgun Gothic" panose="020B0503020000020004" pitchFamily="34" charset="-127"/>
              <a:ea typeface="Malgun Gothic" panose="020B0503020000020004" pitchFamily="34" charset="-127"/>
            </a:rPr>
            <a:t>/</a:t>
          </a:r>
          <a:r>
            <a:rPr lang="ko-KR" altLang="en-US" sz="1200" b="0" i="0" kern="1200" dirty="0">
              <a:latin typeface="Malgun Gothic" panose="020B0503020000020004" pitchFamily="34" charset="-127"/>
              <a:ea typeface="Malgun Gothic" panose="020B0503020000020004" pitchFamily="34" charset="-127"/>
            </a:rPr>
            <a:t>해외 기업 자문 경험자 입니다</a:t>
          </a:r>
          <a:endParaRPr lang="en-US" sz="1200" kern="1200" dirty="0">
            <a:latin typeface="Malgun Gothic" panose="020B0503020000020004" pitchFamily="34" charset="-127"/>
            <a:ea typeface="Malgun Gothic" panose="020B0503020000020004" pitchFamily="34" charset="-127"/>
          </a:endParaRPr>
        </a:p>
      </dsp:txBody>
      <dsp:txXfrm>
        <a:off x="0" y="3598199"/>
        <a:ext cx="4267594" cy="104285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49" tIns="48325" rIns="96649" bIns="48325" rtlCol="0"/>
          <a:lstStyle>
            <a:lvl1pPr algn="l">
              <a:defRPr sz="1300"/>
            </a:lvl1pPr>
          </a:lstStyle>
          <a:p>
            <a:endParaRPr lang="en-US" dirty="0"/>
          </a:p>
        </p:txBody>
      </p:sp>
      <p:sp>
        <p:nvSpPr>
          <p:cNvPr id="3" name="Date Placeholder 2"/>
          <p:cNvSpPr>
            <a:spLocks noGrp="1"/>
          </p:cNvSpPr>
          <p:nvPr>
            <p:ph type="dt" idx="1"/>
          </p:nvPr>
        </p:nvSpPr>
        <p:spPr>
          <a:xfrm>
            <a:off x="4143587" y="1"/>
            <a:ext cx="3169920" cy="481727"/>
          </a:xfrm>
          <a:prstGeom prst="rect">
            <a:avLst/>
          </a:prstGeom>
        </p:spPr>
        <p:txBody>
          <a:bodyPr vert="horz" lIns="96649" tIns="48325" rIns="96649" bIns="48325" rtlCol="0"/>
          <a:lstStyle>
            <a:lvl1pPr algn="r">
              <a:defRPr sz="1300"/>
            </a:lvl1pPr>
          </a:lstStyle>
          <a:p>
            <a:fld id="{FDF15DED-C9CA-4B32-BDFB-EAB4F83E3373}" type="datetimeFigureOut">
              <a:rPr lang="en-US" smtClean="0"/>
              <a:t>7/17/2023</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9" tIns="48325" rIns="96649" bIns="48325"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49" tIns="48325" rIns="96649" bIns="483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49" tIns="48325" rIns="96649" bIns="48325"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49" tIns="48325" rIns="96649" bIns="48325" rtlCol="0" anchor="b"/>
          <a:lstStyle>
            <a:lvl1pPr algn="r">
              <a:defRPr sz="1300"/>
            </a:lvl1pPr>
          </a:lstStyle>
          <a:p>
            <a:fld id="{AFDC2657-FE92-4695-A354-4AFD08AAF47F}" type="slidenum">
              <a:rPr lang="en-US" smtClean="0"/>
              <a:t>‹#›</a:t>
            </a:fld>
            <a:endParaRPr lang="en-US" dirty="0"/>
          </a:p>
        </p:txBody>
      </p:sp>
    </p:spTree>
    <p:extLst>
      <p:ext uri="{BB962C8B-B14F-4D97-AF65-F5344CB8AC3E}">
        <p14:creationId xmlns:p14="http://schemas.microsoft.com/office/powerpoint/2010/main" val="4152700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altLang="en-US" sz="800" dirty="0"/>
              <a:t>안녕하세요 </a:t>
            </a:r>
            <a:r>
              <a:rPr lang="en-US" altLang="ko-KR" sz="800" dirty="0"/>
              <a:t>Aprio</a:t>
            </a:r>
            <a:r>
              <a:rPr lang="ko-KR" altLang="en-US" sz="800" dirty="0"/>
              <a:t> 회계법인의 김재천 입니다</a:t>
            </a:r>
            <a:r>
              <a:rPr lang="en-US" altLang="ko-KR" sz="800" dirty="0"/>
              <a:t>. </a:t>
            </a:r>
            <a:r>
              <a:rPr lang="ko-KR" altLang="en-US" sz="800" dirty="0"/>
              <a:t>반갑습니다</a:t>
            </a:r>
            <a:r>
              <a:rPr lang="en-US" altLang="ko-KR" sz="800" dirty="0"/>
              <a:t>. </a:t>
            </a:r>
          </a:p>
          <a:p>
            <a:pPr defTabSz="914287">
              <a:defRPr/>
            </a:pPr>
            <a:endParaRPr lang="en-US" altLang="ko-KR" sz="800" dirty="0"/>
          </a:p>
          <a:p>
            <a:r>
              <a:rPr lang="ko-KR" altLang="en-US" sz="800" dirty="0"/>
              <a:t>먼저 수고와 노고로 이번 행사와 이 시간을 마련하여 주신 </a:t>
            </a:r>
            <a:r>
              <a:rPr lang="en-US" altLang="ko-KR" sz="800" dirty="0"/>
              <a:t>XXX</a:t>
            </a:r>
            <a:r>
              <a:rPr lang="ko-KR" altLang="en-US" sz="800" dirty="0"/>
              <a:t>에 감사드립니다</a:t>
            </a:r>
            <a:r>
              <a:rPr lang="en-US" altLang="ko-KR" sz="800" dirty="0"/>
              <a:t>!</a:t>
            </a:r>
          </a:p>
          <a:p>
            <a:r>
              <a:rPr lang="ko-KR" altLang="en-US" sz="800" dirty="0"/>
              <a:t>어떻게 성공적인 미국진출의 개요로 도움을 드릴 수 있을까 고민중에 간단히 몇가지 준비하였습니다</a:t>
            </a:r>
            <a:r>
              <a:rPr lang="en-US" altLang="ko-KR" sz="800" dirty="0"/>
              <a:t>.</a:t>
            </a:r>
          </a:p>
          <a:p>
            <a:endParaRPr lang="en-US" altLang="ko-KR" sz="800" dirty="0"/>
          </a:p>
          <a:p>
            <a:r>
              <a:rPr lang="ko-KR" altLang="en-US" sz="800" dirty="0"/>
              <a:t>오늘의 </a:t>
            </a:r>
            <a:r>
              <a:rPr lang="ko-KR" altLang="en-US" sz="800" dirty="0" err="1"/>
              <a:t>어젠다는</a:t>
            </a:r>
            <a:r>
              <a:rPr lang="ko-KR" altLang="en-US" sz="800" dirty="0"/>
              <a:t> </a:t>
            </a:r>
            <a:r>
              <a:rPr lang="en-US" altLang="ko-KR" sz="800" dirty="0"/>
              <a:t>2-part</a:t>
            </a:r>
            <a:r>
              <a:rPr lang="ko-KR" altLang="en-US" sz="800" dirty="0"/>
              <a:t> 입니다</a:t>
            </a:r>
            <a:r>
              <a:rPr lang="en-US" altLang="ko-KR" sz="800" dirty="0"/>
              <a:t>:</a:t>
            </a:r>
          </a:p>
          <a:p>
            <a:r>
              <a:rPr lang="en-US" altLang="ko-KR" sz="800" dirty="0"/>
              <a:t>(1) </a:t>
            </a:r>
            <a:r>
              <a:rPr lang="ko-KR" altLang="en-US" sz="800" dirty="0"/>
              <a:t>미국에서 사업 하시는데 도움이 되는 세무</a:t>
            </a:r>
            <a:r>
              <a:rPr lang="en-US" altLang="ko-KR" sz="800" dirty="0"/>
              <a:t>/</a:t>
            </a:r>
            <a:r>
              <a:rPr lang="ko-KR" altLang="en-US" sz="800" dirty="0"/>
              <a:t>회계 분야의 </a:t>
            </a:r>
            <a:r>
              <a:rPr lang="en-US" altLang="ko-KR" sz="800" dirty="0"/>
              <a:t>10 </a:t>
            </a:r>
            <a:r>
              <a:rPr lang="ko-KR" altLang="en-US" sz="800" dirty="0"/>
              <a:t>가지</a:t>
            </a:r>
            <a:r>
              <a:rPr lang="en-US" altLang="ko-KR" sz="800" dirty="0"/>
              <a:t> </a:t>
            </a:r>
            <a:r>
              <a:rPr lang="ko-KR" altLang="en-US" sz="800" dirty="0"/>
              <a:t>고려 사항 을 나누고</a:t>
            </a:r>
            <a:r>
              <a:rPr lang="en-US" altLang="ko-KR" sz="800" dirty="0"/>
              <a:t>,</a:t>
            </a:r>
            <a:r>
              <a:rPr lang="ko-KR" altLang="en-US" sz="800" dirty="0"/>
              <a:t> </a:t>
            </a:r>
            <a:r>
              <a:rPr lang="en-US" altLang="ko-KR" sz="800" dirty="0"/>
              <a:t>(2) </a:t>
            </a:r>
            <a:r>
              <a:rPr lang="ko-KR" altLang="en-US" sz="800" dirty="0"/>
              <a:t>이정섭 회계사님께서 저를 이어서 </a:t>
            </a:r>
            <a:r>
              <a:rPr lang="en-US" altLang="ko-KR" sz="800" dirty="0"/>
              <a:t>Global Mobility  (</a:t>
            </a:r>
            <a:r>
              <a:rPr lang="ko-KR" altLang="en-US" sz="800" dirty="0"/>
              <a:t>세무적 관점의 </a:t>
            </a:r>
            <a:r>
              <a:rPr lang="en-US" altLang="ko-KR" sz="800" dirty="0"/>
              <a:t>HR)</a:t>
            </a:r>
            <a:r>
              <a:rPr lang="ko-KR" altLang="en-US" sz="800" dirty="0"/>
              <a:t> 주제를 나누고자 합니다</a:t>
            </a:r>
            <a:r>
              <a:rPr lang="en-US" altLang="ko-KR" sz="800" dirty="0"/>
              <a:t>. </a:t>
            </a:r>
          </a:p>
          <a:p>
            <a:pPr defTabSz="914287">
              <a:defRPr/>
            </a:pPr>
            <a:endParaRPr lang="en-US" altLang="ko-KR" sz="800" dirty="0"/>
          </a:p>
          <a:p>
            <a:r>
              <a:rPr lang="ko-KR" altLang="en-US" sz="800" dirty="0"/>
              <a:t>저는</a:t>
            </a:r>
            <a:r>
              <a:rPr lang="en-US" altLang="ko-KR" sz="800" dirty="0"/>
              <a:t>, </a:t>
            </a:r>
            <a:r>
              <a:rPr lang="ko-KR" altLang="en-US" sz="800" dirty="0"/>
              <a:t>미국은 이제 거의 </a:t>
            </a:r>
            <a:r>
              <a:rPr lang="en-US" altLang="ko-KR" sz="800" dirty="0"/>
              <a:t>20</a:t>
            </a:r>
            <a:r>
              <a:rPr lang="ko-KR" altLang="en-US" sz="800" dirty="0"/>
              <a:t>년 차</a:t>
            </a:r>
            <a:r>
              <a:rPr lang="en-US" altLang="ko-KR" sz="800" dirty="0"/>
              <a:t>, </a:t>
            </a:r>
            <a:r>
              <a:rPr lang="ko-KR" altLang="en-US" sz="800" dirty="0"/>
              <a:t>관련 회계 분야 경험은 </a:t>
            </a:r>
            <a:r>
              <a:rPr lang="en-US" altLang="ko-KR" sz="800" dirty="0"/>
              <a:t>14</a:t>
            </a:r>
            <a:r>
              <a:rPr lang="ko-KR" altLang="en-US" sz="800" dirty="0"/>
              <a:t>년 차 되어 가고 있는</a:t>
            </a:r>
            <a:r>
              <a:rPr lang="en-US" altLang="ko-KR" sz="800" dirty="0"/>
              <a:t>, </a:t>
            </a:r>
            <a:r>
              <a:rPr lang="ko-KR" altLang="en-US" sz="800" dirty="0"/>
              <a:t>한국에서 태어났지만</a:t>
            </a:r>
            <a:r>
              <a:rPr lang="en-US" altLang="ko-KR" sz="800" dirty="0"/>
              <a:t>, </a:t>
            </a:r>
            <a:r>
              <a:rPr lang="ko-KR" altLang="en-US" sz="800" dirty="0"/>
              <a:t>남부 아프리카 </a:t>
            </a:r>
            <a:r>
              <a:rPr lang="en-US" altLang="ko-KR" sz="800" dirty="0"/>
              <a:t>(</a:t>
            </a:r>
            <a:r>
              <a:rPr lang="ko-KR" altLang="en-US" sz="800" dirty="0"/>
              <a:t>짐바브웨</a:t>
            </a:r>
            <a:r>
              <a:rPr lang="en-US" altLang="ko-KR" sz="800" dirty="0"/>
              <a:t>, </a:t>
            </a:r>
            <a:r>
              <a:rPr lang="ko-KR" altLang="en-US" sz="800" dirty="0"/>
              <a:t>남아공</a:t>
            </a:r>
            <a:r>
              <a:rPr lang="en-US" altLang="ko-KR" sz="800" dirty="0"/>
              <a:t>, </a:t>
            </a:r>
            <a:r>
              <a:rPr lang="ko-KR" altLang="en-US" sz="800" dirty="0"/>
              <a:t>등</a:t>
            </a:r>
            <a:r>
              <a:rPr lang="en-US" altLang="ko-KR" sz="800" dirty="0"/>
              <a:t>) </a:t>
            </a:r>
            <a:r>
              <a:rPr lang="ko-KR" altLang="en-US" sz="800" dirty="0"/>
              <a:t>에서 주재원 출신 가족으로</a:t>
            </a:r>
            <a:r>
              <a:rPr lang="en-US" altLang="ko-KR" sz="800" dirty="0"/>
              <a:t> </a:t>
            </a:r>
            <a:r>
              <a:rPr lang="ko-KR" altLang="en-US" sz="800" dirty="0"/>
              <a:t>자라서</a:t>
            </a:r>
            <a:r>
              <a:rPr lang="en-US" altLang="ko-KR" sz="800" dirty="0"/>
              <a:t>, </a:t>
            </a:r>
            <a:r>
              <a:rPr lang="ko-KR" altLang="en-US" sz="800" dirty="0"/>
              <a:t>한국의 </a:t>
            </a:r>
            <a:r>
              <a:rPr lang="en-US" altLang="ko-KR" sz="800" dirty="0"/>
              <a:t>IMF </a:t>
            </a:r>
            <a:r>
              <a:rPr lang="ko-KR" altLang="en-US" sz="800" dirty="0"/>
              <a:t>이후 미국 유학 하여 여기까지 오게 된 회계사입니다</a:t>
            </a:r>
            <a:r>
              <a:rPr lang="en-US" altLang="ko-KR" sz="800" dirty="0"/>
              <a:t>. </a:t>
            </a:r>
            <a:r>
              <a:rPr lang="en-US" altLang="ko-KR" sz="800" dirty="0">
                <a:sym typeface="Wingdings" panose="05000000000000000000" pitchFamily="2" charset="2"/>
              </a:rPr>
              <a:t></a:t>
            </a:r>
            <a:endParaRPr lang="en-US" altLang="ko-KR" sz="800" dirty="0"/>
          </a:p>
          <a:p>
            <a:endParaRPr lang="en-US" altLang="ko-KR" sz="800" dirty="0"/>
          </a:p>
          <a:p>
            <a:pPr defTabSz="914287"/>
            <a:r>
              <a:rPr lang="ko-KR" altLang="en-US" sz="800" dirty="0"/>
              <a:t>그럼 미국 확장의 도움이 되는 </a:t>
            </a:r>
            <a:r>
              <a:rPr lang="en-US" altLang="ko-KR" sz="800" dirty="0"/>
              <a:t>10</a:t>
            </a:r>
            <a:r>
              <a:rPr lang="ko-KR" altLang="en-US" sz="800" dirty="0"/>
              <a:t>가지 골자 살펴보도록 하겠습니다</a:t>
            </a:r>
            <a:r>
              <a:rPr lang="en-US" altLang="ko-KR" sz="800" dirty="0"/>
              <a:t>! </a:t>
            </a:r>
          </a:p>
        </p:txBody>
      </p:sp>
      <p:sp>
        <p:nvSpPr>
          <p:cNvPr id="4" name="Slide Number Placeholder 3"/>
          <p:cNvSpPr>
            <a:spLocks noGrp="1"/>
          </p:cNvSpPr>
          <p:nvPr>
            <p:ph type="sldNum" sz="quarter" idx="5"/>
          </p:nvPr>
        </p:nvSpPr>
        <p:spPr/>
        <p:txBody>
          <a:bodyPr/>
          <a:lstStyle/>
          <a:p>
            <a:fld id="{AFDC2657-FE92-4695-A354-4AFD08AAF47F}" type="slidenum">
              <a:rPr lang="en-US" smtClean="0"/>
              <a:t>1</a:t>
            </a:fld>
            <a:endParaRPr lang="en-US" dirty="0"/>
          </a:p>
        </p:txBody>
      </p:sp>
    </p:spTree>
    <p:extLst>
      <p:ext uri="{BB962C8B-B14F-4D97-AF65-F5344CB8AC3E}">
        <p14:creationId xmlns:p14="http://schemas.microsoft.com/office/powerpoint/2010/main" val="3765779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1532"/>
              </a:spcAft>
              <a:buClrTx/>
              <a:buSzTx/>
              <a:buFontTx/>
              <a:buNone/>
              <a:tabLst/>
              <a:defRPr/>
            </a:pPr>
            <a:r>
              <a:rPr lang="en-US" sz="1200" b="0" i="0" kern="1200" dirty="0">
                <a:solidFill>
                  <a:schemeClr val="tx1"/>
                </a:solidFill>
                <a:effectLst/>
                <a:latin typeface="+mn-lt"/>
                <a:ea typeface="+mn-ea"/>
                <a:cs typeface="+mn-cs"/>
              </a:rPr>
              <a:t>The Fundamentals is the language and definition of how we care for our clients, ourselves and each other. Hearing stories from our fellow team members and practicing how we might respond through the weekly email challenge helps keep our fundamentals top of mind. </a:t>
            </a:r>
          </a:p>
          <a:p>
            <a:pPr marL="0" lvl="1">
              <a:spcAft>
                <a:spcPts val="1532"/>
              </a:spcAft>
            </a:pPr>
            <a:endParaRPr lang="en-US" sz="5400" dirty="0">
              <a:solidFill>
                <a:schemeClr val="accent1"/>
              </a:solidFill>
            </a:endParaRPr>
          </a:p>
          <a:p>
            <a:pPr marL="0" lvl="1">
              <a:spcAft>
                <a:spcPts val="1532"/>
              </a:spcAft>
            </a:pPr>
            <a:r>
              <a:rPr lang="en-US" sz="5400" dirty="0" err="1">
                <a:solidFill>
                  <a:schemeClr val="accent1"/>
                </a:solidFill>
              </a:rPr>
              <a:t>Aprio’s</a:t>
            </a:r>
            <a:r>
              <a:rPr lang="en-US" sz="5400" dirty="0">
                <a:solidFill>
                  <a:schemeClr val="accent1"/>
                </a:solidFill>
              </a:rPr>
              <a:t> High Performance Culture is Best Defined by the 31 Fundamentals </a:t>
            </a:r>
          </a:p>
          <a:p>
            <a:pPr marL="584064" lvl="1">
              <a:spcBef>
                <a:spcPts val="767"/>
              </a:spcBef>
            </a:pPr>
            <a:r>
              <a:rPr lang="en-US" sz="2800" dirty="0"/>
              <a:t>This Week’s Fundamental- “</a:t>
            </a:r>
            <a:r>
              <a:rPr lang="en-US" sz="800" dirty="0">
                <a:solidFill>
                  <a:srgbClr val="FF6C2F"/>
                </a:solidFill>
                <a:latin typeface="Arial" panose="020B0604020202020204" pitchFamily="34" charset="0"/>
                <a:ea typeface="Arial" panose="020B0604020202020204" pitchFamily="34" charset="0"/>
              </a:rPr>
              <a:t>RESPECT CONFIDENTIALITY </a:t>
            </a:r>
            <a:r>
              <a:rPr lang="en-US" sz="2800" dirty="0"/>
              <a:t>”</a:t>
            </a:r>
          </a:p>
          <a:p>
            <a:pPr marL="584064" lvl="1"/>
            <a:r>
              <a:rPr lang="en-US" sz="2800" dirty="0"/>
              <a:t>Monday morning highlight </a:t>
            </a:r>
          </a:p>
          <a:p>
            <a:pPr marL="584064" lvl="1"/>
            <a:r>
              <a:rPr lang="en-US" sz="2800" dirty="0"/>
              <a:t>Start of every meeting </a:t>
            </a:r>
          </a:p>
          <a:p>
            <a:pPr marL="584064" lvl="1"/>
            <a:r>
              <a:rPr lang="en-US" sz="2800" dirty="0"/>
              <a:t>Weekly Wednesday lesson</a:t>
            </a:r>
          </a:p>
          <a:p>
            <a:pPr marL="584064" lvl="1"/>
            <a:r>
              <a:rPr lang="en-US" sz="2800" dirty="0"/>
              <a:t>“Culture Wise” training </a:t>
            </a:r>
          </a:p>
        </p:txBody>
      </p:sp>
    </p:spTree>
    <p:extLst>
      <p:ext uri="{BB962C8B-B14F-4D97-AF65-F5344CB8AC3E}">
        <p14:creationId xmlns:p14="http://schemas.microsoft.com/office/powerpoint/2010/main" val="3591786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coverage!</a:t>
            </a:r>
            <a:endParaRPr lang="en-US" altLang="ko-KR" dirty="0"/>
          </a:p>
        </p:txBody>
      </p:sp>
      <p:sp>
        <p:nvSpPr>
          <p:cNvPr id="4" name="Slide Number Placeholder 3"/>
          <p:cNvSpPr>
            <a:spLocks noGrp="1"/>
          </p:cNvSpPr>
          <p:nvPr>
            <p:ph type="sldNum" idx="12"/>
          </p:nvPr>
        </p:nvSpPr>
        <p:spPr/>
        <p:txBody>
          <a:bodyPr/>
          <a:lstStyle/>
          <a:p>
            <a:pPr>
              <a:buClr>
                <a:srgbClr val="000000"/>
              </a:buClr>
              <a:buSzPts val="1200"/>
            </a:pPr>
            <a:fld id="{00000000-1234-1234-1234-123412341234}" type="slidenum">
              <a:rPr lang="en-US" sz="1200">
                <a:solidFill>
                  <a:schemeClr val="dk1"/>
                </a:solidFill>
                <a:latin typeface="Calibri"/>
                <a:ea typeface="Calibri"/>
                <a:cs typeface="Calibri"/>
                <a:sym typeface="Calibri"/>
              </a:rPr>
              <a:pPr>
                <a:buClr>
                  <a:srgbClr val="000000"/>
                </a:buClr>
                <a:buSzPts val="1200"/>
              </a:p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8763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SzPts val="4800"/>
            </a:pPr>
            <a:r>
              <a:rPr lang="ko-KR" altLang="en-US" dirty="0"/>
              <a:t>정섭소개</a:t>
            </a:r>
            <a:r>
              <a:rPr lang="en-US" altLang="ko-KR" dirty="0"/>
              <a:t>. </a:t>
            </a:r>
          </a:p>
          <a:p>
            <a:pPr>
              <a:lnSpc>
                <a:spcPct val="90000"/>
              </a:lnSpc>
              <a:buSzPts val="4800"/>
            </a:pPr>
            <a:r>
              <a:rPr lang="en-US" altLang="ko-KR" dirty="0"/>
              <a:t>Highlight Korean clients &amp; services</a:t>
            </a:r>
            <a:endParaRPr lang="en-US" dirty="0"/>
          </a:p>
        </p:txBody>
      </p:sp>
      <p:sp>
        <p:nvSpPr>
          <p:cNvPr id="4" name="Slide Number Placeholder 3"/>
          <p:cNvSpPr>
            <a:spLocks noGrp="1"/>
          </p:cNvSpPr>
          <p:nvPr>
            <p:ph type="sldNum" sz="quarter" idx="5"/>
          </p:nvPr>
        </p:nvSpPr>
        <p:spPr/>
        <p:txBody>
          <a:bodyPr/>
          <a:lstStyle/>
          <a:p>
            <a:fld id="{AFDC2657-FE92-4695-A354-4AFD08AAF47F}" type="slidenum">
              <a:rPr lang="en-US" smtClean="0"/>
              <a:t>12</a:t>
            </a:fld>
            <a:endParaRPr lang="en-US" dirty="0"/>
          </a:p>
        </p:txBody>
      </p:sp>
    </p:spTree>
    <p:extLst>
      <p:ext uri="{BB962C8B-B14F-4D97-AF65-F5344CB8AC3E}">
        <p14:creationId xmlns:p14="http://schemas.microsoft.com/office/powerpoint/2010/main" val="4073792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3:notes"/>
          <p:cNvSpPr txBox="1">
            <a:spLocks noGrp="1"/>
          </p:cNvSpPr>
          <p:nvPr>
            <p:ph type="body" idx="1"/>
          </p:nvPr>
        </p:nvSpPr>
        <p:spPr>
          <a:xfrm>
            <a:off x="685801" y="4400550"/>
            <a:ext cx="5486400" cy="3600450"/>
          </a:xfrm>
          <a:prstGeom prst="rect">
            <a:avLst/>
          </a:prstGeom>
          <a:noFill/>
          <a:ln>
            <a:noFill/>
          </a:ln>
        </p:spPr>
        <p:txBody>
          <a:bodyPr spcFirstLastPara="1" wrap="square" lIns="91414" tIns="45694" rIns="91414" bIns="45694" anchor="t" anchorCtr="0">
            <a:noAutofit/>
          </a:bodyPr>
          <a:lstStyle/>
          <a:p>
            <a:pPr defTabSz="914287">
              <a:defRPr/>
            </a:pPr>
            <a:r>
              <a:rPr lang="ko-KR" altLang="en-US" sz="1000" dirty="0"/>
              <a:t>미국 사항의 </a:t>
            </a:r>
            <a:r>
              <a:rPr lang="en-US" altLang="ko-KR" sz="1000" dirty="0"/>
              <a:t>keyword </a:t>
            </a:r>
            <a:r>
              <a:rPr lang="ko-KR" altLang="en-US" sz="1000" dirty="0"/>
              <a:t>를 뽑는다면</a:t>
            </a:r>
            <a:r>
              <a:rPr lang="en-US" altLang="ko-KR" sz="1000" dirty="0"/>
              <a:t>, “</a:t>
            </a:r>
            <a:r>
              <a:rPr lang="ko-KR" altLang="en-US" sz="1000" dirty="0"/>
              <a:t>다양성</a:t>
            </a:r>
            <a:r>
              <a:rPr lang="en-US" altLang="ko-KR" sz="1000" dirty="0"/>
              <a:t>“ </a:t>
            </a:r>
            <a:r>
              <a:rPr lang="ko-KR" altLang="en-US" sz="1000" dirty="0"/>
              <a:t>이 아닐까 생각합니다</a:t>
            </a:r>
            <a:r>
              <a:rPr lang="en-US" altLang="ko-KR" sz="1000" dirty="0"/>
              <a:t>– </a:t>
            </a:r>
            <a:r>
              <a:rPr lang="ko-KR" altLang="en-US" sz="1000" dirty="0"/>
              <a:t>한국은 조금 더 </a:t>
            </a:r>
            <a:r>
              <a:rPr lang="en-US" altLang="ko-KR" sz="1000" dirty="0"/>
              <a:t>“</a:t>
            </a:r>
            <a:r>
              <a:rPr lang="ko-KR" altLang="en-US" sz="1000" dirty="0" err="1"/>
              <a:t>균율화</a:t>
            </a:r>
            <a:r>
              <a:rPr lang="en-US" altLang="ko-KR" sz="1000" dirty="0"/>
              <a:t>”</a:t>
            </a:r>
            <a:r>
              <a:rPr lang="ko-KR" altLang="en-US" sz="1000" dirty="0"/>
              <a:t> 를 추구하는데</a:t>
            </a:r>
            <a:r>
              <a:rPr lang="en-US" altLang="ko-KR" sz="1000" dirty="0"/>
              <a:t>, </a:t>
            </a:r>
            <a:r>
              <a:rPr lang="ko-KR" altLang="en-US" sz="1000" dirty="0"/>
              <a:t>미국의 다양한 사회적</a:t>
            </a:r>
            <a:r>
              <a:rPr lang="en-US" altLang="ko-KR" sz="1000" dirty="0"/>
              <a:t>, </a:t>
            </a:r>
            <a:r>
              <a:rPr lang="ko-KR" altLang="en-US" sz="1000" dirty="0"/>
              <a:t>정치적</a:t>
            </a:r>
            <a:r>
              <a:rPr lang="en-US" altLang="ko-KR" sz="1000" dirty="0"/>
              <a:t>, </a:t>
            </a:r>
            <a:r>
              <a:rPr lang="ko-KR" altLang="en-US" sz="1000" dirty="0"/>
              <a:t>문화적 차원이 보다 세무 시스템이나 운영면에서도 녹여 입니다</a:t>
            </a:r>
            <a:r>
              <a:rPr lang="en-US" altLang="ko-KR" sz="1000" dirty="0"/>
              <a:t>. </a:t>
            </a:r>
            <a:r>
              <a:rPr lang="ko-KR" altLang="en-US" sz="1000" dirty="0"/>
              <a:t> </a:t>
            </a:r>
            <a:endParaRPr lang="en-US" altLang="ko-KR" sz="1000" dirty="0"/>
          </a:p>
          <a:p>
            <a:pPr defTabSz="914287">
              <a:defRPr/>
            </a:pPr>
            <a:r>
              <a:rPr lang="ko-KR" altLang="en-US" sz="1000" dirty="0"/>
              <a:t>그렇다 보니</a:t>
            </a:r>
            <a:r>
              <a:rPr lang="en-US" altLang="ko-KR" sz="1000" dirty="0"/>
              <a:t>, </a:t>
            </a:r>
            <a:r>
              <a:rPr lang="ko-KR" altLang="en-US" sz="1000" dirty="0"/>
              <a:t>어떻게 보면 복잡하다 라고 해석이 될 수 있습니다</a:t>
            </a:r>
            <a:r>
              <a:rPr lang="en-US" altLang="ko-KR" sz="1000" dirty="0"/>
              <a:t>. </a:t>
            </a:r>
          </a:p>
          <a:p>
            <a:pPr defTabSz="914287">
              <a:defRPr/>
            </a:pPr>
            <a:endParaRPr lang="en-US" altLang="ko-KR" sz="1000" dirty="0"/>
          </a:p>
          <a:p>
            <a:pPr defTabSz="914287">
              <a:defRPr/>
            </a:pPr>
            <a:r>
              <a:rPr lang="ko-KR" altLang="en-US" sz="1000" dirty="0"/>
              <a:t>그래서</a:t>
            </a:r>
            <a:r>
              <a:rPr lang="en-US" altLang="ko-KR" sz="1000" dirty="0"/>
              <a:t>, </a:t>
            </a:r>
            <a:r>
              <a:rPr lang="ko-KR" altLang="en-US" sz="1000" dirty="0"/>
              <a:t>오늘은 어떤 것을 </a:t>
            </a:r>
            <a:r>
              <a:rPr lang="en-US" altLang="ko-KR" sz="1000" dirty="0"/>
              <a:t>“</a:t>
            </a:r>
            <a:r>
              <a:rPr lang="ko-KR" altLang="en-US" sz="1000" dirty="0"/>
              <a:t>떠올리고</a:t>
            </a:r>
            <a:r>
              <a:rPr lang="en-US" altLang="ko-KR" sz="1000" dirty="0"/>
              <a:t>” </a:t>
            </a:r>
            <a:r>
              <a:rPr lang="ko-KR" altLang="en-US" sz="1000" dirty="0"/>
              <a:t>어떤 것을 </a:t>
            </a:r>
            <a:r>
              <a:rPr lang="en-US" altLang="ko-KR" sz="1000" dirty="0"/>
              <a:t>“</a:t>
            </a:r>
            <a:r>
              <a:rPr lang="ko-KR" altLang="en-US" sz="1000" dirty="0"/>
              <a:t>기억하고</a:t>
            </a:r>
            <a:r>
              <a:rPr lang="en-US" altLang="ko-KR" sz="1000" dirty="0"/>
              <a:t>”  </a:t>
            </a:r>
            <a:r>
              <a:rPr lang="ko-KR" altLang="en-US" sz="1000" dirty="0"/>
              <a:t>가는데 오늘 나누는 주제가 조금이나마 미국을 바라보는 등대가 대표님들께 도움이 될 수 있으면 좋을 것 같습니다</a:t>
            </a:r>
            <a:r>
              <a:rPr lang="en-US" altLang="ko-KR" sz="1000" dirty="0"/>
              <a:t>. </a:t>
            </a:r>
          </a:p>
          <a:p>
            <a:pPr>
              <a:buSzPts val="1400"/>
            </a:pPr>
            <a:endParaRPr lang="en-US" altLang="ko-KR" sz="1000" dirty="0"/>
          </a:p>
          <a:p>
            <a:pPr>
              <a:buSzPts val="1400"/>
            </a:pPr>
            <a:r>
              <a:rPr lang="ko-KR" altLang="en-US" sz="1000" dirty="0"/>
              <a:t>고려 사항을 시작 하기 전에 크게 미국내 세무적 개요를 아주 간략히 요약한 차트 입니다</a:t>
            </a:r>
            <a:r>
              <a:rPr lang="en-US" altLang="ko-KR" sz="1000" dirty="0"/>
              <a:t>. </a:t>
            </a:r>
          </a:p>
          <a:p>
            <a:pPr>
              <a:buSzPts val="1400"/>
            </a:pPr>
            <a:endParaRPr lang="en-US" altLang="ko-KR" sz="1000" dirty="0"/>
          </a:p>
          <a:p>
            <a:pPr algn="l"/>
            <a:r>
              <a:rPr lang="ko-KR" altLang="en-US" sz="1000" dirty="0">
                <a:latin typeface="MalgunGothicRegular"/>
              </a:rPr>
              <a:t>세무적 </a:t>
            </a:r>
            <a:r>
              <a:rPr lang="en-US" altLang="ko-KR" sz="1000" dirty="0">
                <a:latin typeface="MalgunGothicRegular"/>
              </a:rPr>
              <a:t>“</a:t>
            </a:r>
            <a:r>
              <a:rPr lang="ko-KR" altLang="en-US" sz="1000" dirty="0">
                <a:latin typeface="MalgunGothicRegular"/>
              </a:rPr>
              <a:t>소득세</a:t>
            </a:r>
            <a:r>
              <a:rPr lang="en-US" altLang="ko-KR" sz="1000" dirty="0">
                <a:latin typeface="MalgunGothicRegular"/>
              </a:rPr>
              <a:t>”</a:t>
            </a:r>
            <a:r>
              <a:rPr lang="ko-KR" altLang="en-US" sz="1000" dirty="0">
                <a:latin typeface="MalgunGothicRegular"/>
              </a:rPr>
              <a:t>는 연방 정부와 대부분의 주에서 부과됩니다</a:t>
            </a:r>
            <a:r>
              <a:rPr lang="en-US" altLang="ko-KR" sz="1000" dirty="0">
                <a:latin typeface="Calibri" panose="020F0502020204030204" pitchFamily="34" charset="0"/>
              </a:rPr>
              <a:t>. </a:t>
            </a:r>
            <a:r>
              <a:rPr lang="ko-KR" altLang="en-US" sz="1000" dirty="0">
                <a:latin typeface="MalgunGothicRegular"/>
              </a:rPr>
              <a:t>또한 특정 도시와 지역에서도 소득세가 부과됩니다</a:t>
            </a:r>
            <a:r>
              <a:rPr lang="en-US" altLang="ko-KR" sz="1000" dirty="0">
                <a:latin typeface="Calibri" panose="020F0502020204030204" pitchFamily="34" charset="0"/>
              </a:rPr>
              <a:t>.</a:t>
            </a:r>
          </a:p>
          <a:p>
            <a:pPr algn="l"/>
            <a:endParaRPr lang="en-US" altLang="ko-KR" sz="1000" dirty="0">
              <a:latin typeface="Calibri" panose="020F0502020204030204" pitchFamily="34" charset="0"/>
            </a:endParaRPr>
          </a:p>
          <a:p>
            <a:pPr algn="l"/>
            <a:r>
              <a:rPr lang="ko-KR" altLang="en-US" sz="1000" dirty="0">
                <a:latin typeface="MalgunGothicRegular"/>
              </a:rPr>
              <a:t>미국 시스템은 </a:t>
            </a:r>
            <a:r>
              <a:rPr lang="ko-KR" altLang="en-US" sz="1000" dirty="0">
                <a:latin typeface="Calibri" panose="020F0502020204030204" pitchFamily="34" charset="0"/>
              </a:rPr>
              <a:t>“</a:t>
            </a:r>
            <a:r>
              <a:rPr lang="en-US" altLang="ko-KR" sz="1000" dirty="0">
                <a:latin typeface="Calibri" panose="020F0502020204030204" pitchFamily="34" charset="0"/>
              </a:rPr>
              <a:t>pay as you go” </a:t>
            </a:r>
            <a:r>
              <a:rPr lang="ko-KR" altLang="en-US" sz="1000" dirty="0">
                <a:latin typeface="MalgunGothicRegular"/>
              </a:rPr>
              <a:t>시스템입니다</a:t>
            </a:r>
            <a:r>
              <a:rPr lang="en-US" altLang="ko-KR" sz="1000" dirty="0">
                <a:latin typeface="Calibri" panose="020F0502020204030204" pitchFamily="34" charset="0"/>
              </a:rPr>
              <a:t>. </a:t>
            </a:r>
            <a:r>
              <a:rPr lang="ko-KR" altLang="en-US" sz="1000" dirty="0">
                <a:latin typeface="MalgunGothicRegular"/>
              </a:rPr>
              <a:t>미국 연방 세법에 따르면 고용주는 근로자의 임금에서 소득세와 사회보장세를 </a:t>
            </a:r>
            <a:r>
              <a:rPr lang="ko-KR" altLang="en-US" sz="1000" dirty="0" err="1">
                <a:latin typeface="MalgunGothicRegular"/>
              </a:rPr>
              <a:t>원청징수</a:t>
            </a:r>
            <a:r>
              <a:rPr lang="ko-KR" altLang="en-US" sz="1000" dirty="0">
                <a:latin typeface="MalgunGothicRegular"/>
              </a:rPr>
              <a:t> 하고 납부해야 하며 기업에서는 분기 기준으로 소득세를 납부해야 합니다</a:t>
            </a:r>
            <a:r>
              <a:rPr lang="en-US" altLang="ko-KR" sz="1000" dirty="0">
                <a:latin typeface="Calibri" panose="020F0502020204030204" pitchFamily="34" charset="0"/>
              </a:rPr>
              <a:t>.</a:t>
            </a:r>
          </a:p>
          <a:p>
            <a:pPr algn="l"/>
            <a:endParaRPr lang="en-US" sz="1000" dirty="0">
              <a:latin typeface="Calibri" panose="020F0502020204030204" pitchFamily="34" charset="0"/>
            </a:endParaRPr>
          </a:p>
          <a:p>
            <a:pPr algn="l"/>
            <a:r>
              <a:rPr lang="en-US" sz="1000" i="1" dirty="0">
                <a:latin typeface="Calibri-Italic"/>
              </a:rPr>
              <a:t>credit: </a:t>
            </a:r>
            <a:r>
              <a:rPr lang="ko-KR" altLang="en-US" sz="1000" dirty="0">
                <a:latin typeface="MalgunGothicRegular"/>
              </a:rPr>
              <a:t>세액공제</a:t>
            </a:r>
            <a:r>
              <a:rPr lang="en-US" altLang="ko-KR" sz="1000" i="1" dirty="0">
                <a:latin typeface="Calibri-Italic"/>
              </a:rPr>
              <a:t>, </a:t>
            </a:r>
            <a:r>
              <a:rPr lang="en-US" sz="1000" i="1" dirty="0">
                <a:latin typeface="Calibri-Italic"/>
              </a:rPr>
              <a:t>deduction: </a:t>
            </a:r>
            <a:r>
              <a:rPr lang="ko-KR" altLang="en-US" sz="1000" dirty="0">
                <a:latin typeface="MalgunGothicRegular"/>
              </a:rPr>
              <a:t>소득공제</a:t>
            </a:r>
            <a:endParaRPr lang="en-US" altLang="ko-KR" sz="1000" dirty="0">
              <a:latin typeface="MalgunGothicRegular"/>
            </a:endParaRPr>
          </a:p>
          <a:p>
            <a:pPr algn="l"/>
            <a:endParaRPr lang="en-US" dirty="0">
              <a:latin typeface="MalgunGothicRegular"/>
            </a:endParaRPr>
          </a:p>
        </p:txBody>
      </p:sp>
      <p:sp>
        <p:nvSpPr>
          <p:cNvPr id="174" name="Google Shape;174;p3:notes"/>
          <p:cNvSpPr txBox="1">
            <a:spLocks noGrp="1"/>
          </p:cNvSpPr>
          <p:nvPr>
            <p:ph type="sldNum" idx="12"/>
          </p:nvPr>
        </p:nvSpPr>
        <p:spPr>
          <a:xfrm>
            <a:off x="3884613" y="8685214"/>
            <a:ext cx="2971801" cy="458787"/>
          </a:xfrm>
          <a:prstGeom prst="rect">
            <a:avLst/>
          </a:prstGeom>
          <a:noFill/>
          <a:ln>
            <a:noFill/>
          </a:ln>
        </p:spPr>
        <p:txBody>
          <a:bodyPr spcFirstLastPara="1" wrap="square" lIns="91414" tIns="45694" rIns="91414" bIns="45694" anchor="b" anchorCtr="0">
            <a:noAutofit/>
          </a:bodyPr>
          <a:lstStyle/>
          <a:p>
            <a:pPr>
              <a:buSzPts val="1400"/>
            </a:pPr>
            <a:fld id="{00000000-1234-1234-1234-123412341234}" type="slidenum">
              <a:rPr lang="en-US"/>
              <a:pPr>
                <a:buSzPts val="1400"/>
              </a:p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87">
              <a:defRPr/>
            </a:pPr>
            <a:r>
              <a:rPr lang="en-US" altLang="ko-KR" sz="800" dirty="0">
                <a:latin typeface="Calibri" panose="020F0502020204030204" pitchFamily="34" charset="0"/>
                <a:ea typeface="Malgun Gothic" panose="020B0503020000020004" pitchFamily="34" charset="-127"/>
                <a:cs typeface="Times New Roman" panose="02020603050405020304" pitchFamily="18" charset="0"/>
              </a:rPr>
              <a:t>1.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미국은 </a:t>
            </a:r>
            <a:r>
              <a:rPr lang="en-US" sz="800" dirty="0">
                <a:latin typeface="Calibri" panose="020F0502020204030204" pitchFamily="34" charset="0"/>
                <a:ea typeface="Malgun Gothic" panose="020B0503020000020004" pitchFamily="34" charset="-127"/>
                <a:cs typeface="Times New Roman" panose="02020603050405020304" pitchFamily="18" charset="0"/>
              </a:rPr>
              <a:t>50</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개의 주</a:t>
            </a:r>
            <a:r>
              <a:rPr lang="en-US" sz="800" dirty="0">
                <a:latin typeface="Calibri" panose="020F0502020204030204" pitchFamily="34" charset="0"/>
                <a:ea typeface="Malgun Gothic" panose="020B0503020000020004" pitchFamily="34" charset="-127"/>
                <a:cs typeface="Times New Roman" panose="02020603050405020304" pitchFamily="18" charset="0"/>
              </a:rPr>
              <a:t>(</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州</a:t>
            </a:r>
            <a:r>
              <a:rPr lang="en-US" sz="800" dirty="0">
                <a:latin typeface="Calibri" panose="020F0502020204030204" pitchFamily="34" charset="0"/>
                <a:ea typeface="Malgun Gothic" panose="020B0503020000020004" pitchFamily="34" charset="-127"/>
                <a:cs typeface="Times New Roman" panose="02020603050405020304" pitchFamily="18" charset="0"/>
              </a:rPr>
              <a:t>)</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가 모여 하나의 연방을 구성하고 있습니다</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마치 </a:t>
            </a:r>
            <a:r>
              <a:rPr lang="en-US" sz="800" dirty="0">
                <a:latin typeface="Calibri" panose="020F0502020204030204" pitchFamily="34" charset="0"/>
                <a:ea typeface="Malgun Gothic" panose="020B0503020000020004" pitchFamily="34" charset="-127"/>
                <a:cs typeface="Times New Roman" panose="02020603050405020304" pitchFamily="18" charset="0"/>
              </a:rPr>
              <a:t>EU</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처럼 미국도 </a:t>
            </a:r>
            <a:r>
              <a:rPr lang="en-US" sz="800" dirty="0">
                <a:latin typeface="Calibri" panose="020F0502020204030204" pitchFamily="34" charset="0"/>
                <a:ea typeface="Malgun Gothic" panose="020B0503020000020004" pitchFamily="34" charset="-127"/>
                <a:cs typeface="Times New Roman" panose="02020603050405020304" pitchFamily="18" charset="0"/>
              </a:rPr>
              <a:t>50</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개의 주가 각각의 독립된 나라가 연방 아래 존재하고 있다고 볼 수 있습니다</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때문에 이 </a:t>
            </a:r>
            <a:r>
              <a:rPr lang="en-US" sz="800" dirty="0">
                <a:latin typeface="Calibri" panose="020F0502020204030204" pitchFamily="34" charset="0"/>
                <a:ea typeface="Malgun Gothic" panose="020B0503020000020004" pitchFamily="34" charset="-127"/>
                <a:cs typeface="Times New Roman" panose="02020603050405020304" pitchFamily="18" charset="0"/>
              </a:rPr>
              <a:t>50</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개주는 서로 매우 상이한 법적</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세무적</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비즈니스 환경적 요소들을 보유하고 있고 주 간 경쟁도 치열합니다</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이에  미국 진출을 희망하는 국내기업들은 주별로 차별화된 시장 공략 정책과 비즈니스 운영 정책을 수립해야 합니다</a:t>
            </a:r>
            <a:r>
              <a:rPr lang="en-US" altLang="ko-KR"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최소 </a:t>
            </a:r>
            <a:r>
              <a:rPr lang="en-US" altLang="ko-KR" sz="800" dirty="0">
                <a:latin typeface="Calibri" panose="020F0502020204030204" pitchFamily="34" charset="0"/>
                <a:ea typeface="Malgun Gothic" panose="020B0503020000020004" pitchFamily="34" charset="-127"/>
                <a:cs typeface="Times New Roman" panose="02020603050405020304" pitchFamily="18" charset="0"/>
              </a:rPr>
              <a:t>Northeast, Southeast, Midwest, South, West, etc.)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투자 위치를 선정하는 것은 진출의 첫 단추를 끼우는것과 같습니다</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주별 시장을 밀접하게 분석하고 현지 전문가의 의견을 참고하여 진출 예정 비즈니스와 가장 알맞은 전략이 수립되는 주를 진출 유망 지역으로 설정하는 것이 필요합니다</a:t>
            </a:r>
            <a:r>
              <a:rPr lang="en-US" altLang="ko-KR"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t>엄격한 미국내 세무적 상황이 주의 예산안을 집행하기 때문에</a:t>
            </a:r>
            <a:r>
              <a:rPr lang="en-US" altLang="ko-KR" sz="800" dirty="0"/>
              <a:t> </a:t>
            </a:r>
            <a:r>
              <a:rPr lang="ko-KR" altLang="en-US" sz="800" dirty="0"/>
              <a:t>최근 더 예민하게 신경을 써야 합니다</a:t>
            </a:r>
            <a:r>
              <a:rPr lang="en-US" altLang="ko-KR" sz="800" dirty="0"/>
              <a:t>. </a:t>
            </a:r>
            <a:endParaRPr lang="en-US" altLang="ko-KR" sz="800" dirty="0">
              <a:latin typeface="Calibri" panose="020F0502020204030204" pitchFamily="34" charset="0"/>
              <a:ea typeface="Malgun Gothic" panose="020B0503020000020004" pitchFamily="34" charset="-127"/>
              <a:cs typeface="Times New Roman" panose="02020603050405020304" pitchFamily="18" charset="0"/>
            </a:endParaRPr>
          </a:p>
          <a:p>
            <a:pPr defTabSz="914287">
              <a:defRPr/>
            </a:pPr>
            <a:endParaRPr lang="en-US" altLang="ko-KR" sz="800" dirty="0">
              <a:latin typeface="Calibri" panose="020F0502020204030204" pitchFamily="34" charset="0"/>
              <a:ea typeface="Malgun Gothic" panose="020B0503020000020004" pitchFamily="34" charset="-127"/>
              <a:cs typeface="Times New Roman" panose="02020603050405020304" pitchFamily="18" charset="0"/>
            </a:endParaRPr>
          </a:p>
          <a:p>
            <a:pPr defTabSz="914287">
              <a:defRPr/>
            </a:pPr>
            <a:endParaRPr lang="en-US" altLang="ko-KR" sz="800" dirty="0">
              <a:latin typeface="Calibri" panose="020F0502020204030204" pitchFamily="34" charset="0"/>
              <a:ea typeface="Malgun Gothic" panose="020B0503020000020004" pitchFamily="34" charset="-127"/>
              <a:cs typeface="Times New Roman" panose="02020603050405020304" pitchFamily="18" charset="0"/>
            </a:endParaRPr>
          </a:p>
          <a:p>
            <a:pPr defTabSz="914287">
              <a:defRPr/>
            </a:pPr>
            <a:r>
              <a:rPr lang="en-US" altLang="ko-KR" sz="800" dirty="0">
                <a:latin typeface="Calibri" panose="020F0502020204030204" pitchFamily="34" charset="0"/>
                <a:ea typeface="Malgun Gothic" panose="020B0503020000020004" pitchFamily="34" charset="-127"/>
                <a:cs typeface="Times New Roman" panose="02020603050405020304" pitchFamily="18" charset="0"/>
              </a:rPr>
              <a:t>2. </a:t>
            </a:r>
            <a:r>
              <a:rPr lang="ko-KR" altLang="en-US" sz="800" dirty="0"/>
              <a:t>미국내 법인 소득세는 세무적 흑자를 </a:t>
            </a:r>
            <a:r>
              <a:rPr lang="en-US" altLang="ko-KR" sz="800" dirty="0"/>
              <a:t>“</a:t>
            </a:r>
            <a:r>
              <a:rPr lang="ko-KR" altLang="en-US" sz="800" dirty="0"/>
              <a:t>언제</a:t>
            </a:r>
            <a:r>
              <a:rPr lang="en-US" altLang="ko-KR" sz="800" dirty="0"/>
              <a:t>”</a:t>
            </a:r>
            <a:r>
              <a:rPr lang="ko-KR" altLang="en-US" sz="800" dirty="0"/>
              <a:t>  예상하고 있고</a:t>
            </a:r>
            <a:r>
              <a:rPr lang="en-US" altLang="ko-KR" sz="800" dirty="0"/>
              <a:t>,</a:t>
            </a:r>
            <a:r>
              <a:rPr lang="ko-KR" altLang="en-US" sz="800" dirty="0"/>
              <a:t> 어떻게 준비하고 있는지가 중요합니다</a:t>
            </a:r>
            <a:r>
              <a:rPr lang="en-US" altLang="ko-KR" sz="800" dirty="0"/>
              <a:t>. </a:t>
            </a:r>
            <a:r>
              <a:rPr lang="ko-KR" altLang="en-US" sz="800" dirty="0"/>
              <a:t>이러한 비즈니스 플랜이 확고하게 준비되어 있을 때</a:t>
            </a:r>
            <a:r>
              <a:rPr lang="en-US" altLang="ko-KR" sz="800" dirty="0"/>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법인 설립에 있어 가장 중요한 하나의 기준은 과연 </a:t>
            </a:r>
            <a:r>
              <a:rPr lang="en-US" sz="800" dirty="0">
                <a:latin typeface="Calibri" panose="020F0502020204030204" pitchFamily="34" charset="0"/>
                <a:ea typeface="Malgun Gothic" panose="020B0503020000020004" pitchFamily="34" charset="-127"/>
                <a:cs typeface="Times New Roman" panose="02020603050405020304" pitchFamily="18" charset="0"/>
              </a:rPr>
              <a:t>“</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미국 진출 전략이 확고하게 준비되어 있는가</a:t>
            </a:r>
            <a:r>
              <a:rPr lang="en-US" sz="800" dirty="0">
                <a:latin typeface="Calibri" panose="020F0502020204030204" pitchFamily="34" charset="0"/>
                <a:ea typeface="Malgun Gothic" panose="020B0503020000020004" pitchFamily="34" charset="-127"/>
                <a:cs typeface="Times New Roman" panose="02020603050405020304" pitchFamily="18" charset="0"/>
              </a:rPr>
              <a:t>”</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의 여부이다</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진출을 준비할 때 필요한 건물 매입</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공사 시작</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현지 채용</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주재원 파견</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매출 발생</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영업 시작 등 여러가지 중요한 시기별 계획이 파악되고 준비되어 있어야 본격적인 법인 설립이 가능하다는 것이다</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주로 투자금 확보가 완료되고 비즈니스 개시 시기가 확정되었을</a:t>
            </a:r>
            <a:r>
              <a:rPr lang="en-US" altLang="ko-KR"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때</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미국 내 계약 체결이나 본격적인 채용이 필요한 시기로부터</a:t>
            </a:r>
            <a:r>
              <a:rPr lang="en-US" altLang="ko-KR" sz="800" dirty="0">
                <a:latin typeface="Calibri" panose="020F0502020204030204" pitchFamily="34" charset="0"/>
                <a:ea typeface="Malgun Gothic" panose="020B0503020000020004" pitchFamily="34" charset="-127"/>
                <a:cs typeface="Times New Roman" panose="02020603050405020304" pitchFamily="18" charset="0"/>
              </a:rPr>
              <a:t> </a:t>
            </a:r>
            <a:r>
              <a:rPr lang="en-US" sz="800" dirty="0">
                <a:latin typeface="Calibri" panose="020F0502020204030204" pitchFamily="34" charset="0"/>
                <a:ea typeface="Malgun Gothic" panose="020B0503020000020004" pitchFamily="34" charset="-127"/>
                <a:cs typeface="Times New Roman" panose="02020603050405020304" pitchFamily="18" charset="0"/>
              </a:rPr>
              <a:t>2-3</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개월전에 법인을 설립하는 것이 좋다</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p>
          <a:p>
            <a:pPr defTabSz="914287">
              <a:defRPr/>
            </a:pPr>
            <a:endParaRPr lang="en-US" sz="800" dirty="0">
              <a:latin typeface="Calibri" panose="020F0502020204030204" pitchFamily="34" charset="0"/>
              <a:ea typeface="Malgun Gothic" panose="020B0503020000020004" pitchFamily="34" charset="-127"/>
              <a:cs typeface="Times New Roman" panose="02020603050405020304" pitchFamily="18" charset="0"/>
            </a:endParaRPr>
          </a:p>
          <a:p>
            <a:pPr defTabSz="914287">
              <a:defRPr/>
            </a:pPr>
            <a:endParaRPr lang="en-US" sz="800" dirty="0">
              <a:latin typeface="Calibri" panose="020F0502020204030204" pitchFamily="34" charset="0"/>
              <a:ea typeface="Malgun Gothic" panose="020B0503020000020004" pitchFamily="34" charset="-127"/>
              <a:cs typeface="Times New Roman" panose="02020603050405020304" pitchFamily="18" charset="0"/>
            </a:endParaRPr>
          </a:p>
          <a:p>
            <a:pPr defTabSz="914287">
              <a:defRPr/>
            </a:pPr>
            <a:r>
              <a:rPr lang="en-US" altLang="ko-KR" sz="800" dirty="0">
                <a:latin typeface="Calibri" panose="020F0502020204030204" pitchFamily="34" charset="0"/>
                <a:ea typeface="Malgun Gothic" panose="020B0503020000020004" pitchFamily="34" charset="-127"/>
                <a:cs typeface="Times New Roman" panose="02020603050405020304" pitchFamily="18" charset="0"/>
              </a:rPr>
              <a:t>3. </a:t>
            </a:r>
            <a:r>
              <a:rPr lang="ko-KR" altLang="en-US" sz="800" dirty="0"/>
              <a:t>미국은 자발적이고 자율적인 보고 또는 신고 제도를 운영합니다</a:t>
            </a:r>
            <a:r>
              <a:rPr lang="en-US" altLang="ko-KR" sz="800" dirty="0"/>
              <a:t>, </a:t>
            </a:r>
            <a:r>
              <a:rPr lang="ko-KR" altLang="en-US" sz="800" dirty="0"/>
              <a:t>즉</a:t>
            </a:r>
            <a:r>
              <a:rPr lang="en-US" altLang="ko-KR" sz="800" dirty="0"/>
              <a:t>,</a:t>
            </a:r>
            <a:r>
              <a:rPr lang="ko-KR" altLang="en-US" sz="800" dirty="0"/>
              <a:t> 보이지 않는 리스크 관리 측면도 준비하고</a:t>
            </a:r>
            <a:r>
              <a:rPr lang="en-US" altLang="ko-KR" sz="800" dirty="0"/>
              <a:t>,</a:t>
            </a:r>
            <a:r>
              <a:rPr lang="ko-KR" altLang="en-US" sz="800" dirty="0"/>
              <a:t> 철저히 언제든 당국 감사 집행 대비가 되어</a:t>
            </a:r>
            <a:r>
              <a:rPr lang="en-US" altLang="ko-KR" sz="800" dirty="0"/>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미국 진출 전략이 확고히 준비된 상황이라면 본격적으로 사업을 실행하는데 있어 미국 내 컴플라이언스를 신중히 검토할 필요가 있다</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사업 초기에는 비즈니스에 큰 리스크가 없다고 생각하는 경우가 대부분이다</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외부 세금 감사</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주 정부 또는 연방 정부 감사</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계약서 분쟁 등 다양한 리스크들이 초기 진출 기업에게 그리 자주 발생하지 않는 것은 사실이지만 비즈니스 초기 셋업 단계에서부터 현지 컴플라이언스가 어긋나면 잠재 리스크가 커질 수 밖에 없다</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최근 강화된 무역 관세 징수</a:t>
            </a:r>
            <a:r>
              <a:rPr lang="en-US" sz="800" dirty="0">
                <a:latin typeface="Calibri" panose="020F0502020204030204" pitchFamily="34" charset="0"/>
                <a:ea typeface="Malgun Gothic" panose="020B0503020000020004" pitchFamily="34" charset="-127"/>
                <a:cs typeface="Times New Roman" panose="02020603050405020304" pitchFamily="18" charset="0"/>
              </a:rPr>
              <a:t>, IRS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감사 리스크 등 현지 컴플라이언스 리스크가 발생하지 않도록 관련 내용을 면밀히 파악하고 미리 예방해야 한다</a:t>
            </a:r>
            <a:r>
              <a:rPr lang="en-US" sz="800" dirty="0">
                <a:latin typeface="Calibri" panose="020F0502020204030204" pitchFamily="34" charset="0"/>
                <a:ea typeface="Malgun Gothic" panose="020B0503020000020004" pitchFamily="34" charset="-127"/>
                <a:cs typeface="Times New Roman" panose="02020603050405020304" pitchFamily="18" charset="0"/>
              </a:rPr>
              <a:t>.</a:t>
            </a:r>
          </a:p>
          <a:p>
            <a:pPr defTabSz="914287">
              <a:defRPr/>
            </a:pPr>
            <a:endParaRPr lang="en-US" sz="800" dirty="0">
              <a:latin typeface="Calibri" panose="020F0502020204030204" pitchFamily="34" charset="0"/>
              <a:ea typeface="Malgun Gothic" panose="020B0503020000020004" pitchFamily="34" charset="-127"/>
              <a:cs typeface="Times New Roman" panose="02020603050405020304" pitchFamily="18" charset="0"/>
            </a:endParaRPr>
          </a:p>
          <a:p>
            <a:endParaRPr lang="en-US" sz="800" dirty="0"/>
          </a:p>
          <a:p>
            <a:endParaRPr lang="en-US" sz="800" dirty="0"/>
          </a:p>
        </p:txBody>
      </p:sp>
      <p:sp>
        <p:nvSpPr>
          <p:cNvPr id="4" name="Slide Number Placeholder 3"/>
          <p:cNvSpPr>
            <a:spLocks noGrp="1"/>
          </p:cNvSpPr>
          <p:nvPr>
            <p:ph type="sldNum" sz="quarter" idx="5"/>
          </p:nvPr>
        </p:nvSpPr>
        <p:spPr/>
        <p:txBody>
          <a:bodyPr/>
          <a:lstStyle/>
          <a:p>
            <a:fld id="{70E0B23A-2764-1348-A4BD-4EED28F9C88D}" type="slidenum">
              <a:rPr lang="en-US" smtClean="0"/>
              <a:t>14</a:t>
            </a:fld>
            <a:endParaRPr lang="en-US" dirty="0"/>
          </a:p>
        </p:txBody>
      </p:sp>
    </p:spTree>
    <p:extLst>
      <p:ext uri="{BB962C8B-B14F-4D97-AF65-F5344CB8AC3E}">
        <p14:creationId xmlns:p14="http://schemas.microsoft.com/office/powerpoint/2010/main" val="456750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800" dirty="0">
                <a:latin typeface="Calibri" panose="020F0502020204030204" pitchFamily="34" charset="0"/>
                <a:ea typeface="Malgun Gothic" panose="020B0503020000020004" pitchFamily="34" charset="-127"/>
                <a:cs typeface="Times New Roman" panose="02020603050405020304" pitchFamily="18" charset="0"/>
              </a:rPr>
              <a:t>4.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비즈니스의 중요한 사항은 꼭 </a:t>
            </a:r>
            <a:r>
              <a:rPr lang="en-US" sz="800" dirty="0">
                <a:latin typeface="Calibri" panose="020F0502020204030204" pitchFamily="34" charset="0"/>
                <a:ea typeface="Malgun Gothic" panose="020B0503020000020004" pitchFamily="34" charset="-127"/>
                <a:cs typeface="Times New Roman" panose="02020603050405020304" pitchFamily="18" charset="0"/>
              </a:rPr>
              <a:t>“</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다방면</a:t>
            </a:r>
            <a:r>
              <a:rPr lang="en-US" sz="800" dirty="0">
                <a:latin typeface="Calibri" panose="020F0502020204030204" pitchFamily="34" charset="0"/>
                <a:ea typeface="Malgun Gothic" panose="020B0503020000020004" pitchFamily="34" charset="-127"/>
                <a:cs typeface="Times New Roman" panose="02020603050405020304" pitchFamily="18" charset="0"/>
              </a:rPr>
              <a:t>”</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으로 확인 </a:t>
            </a:r>
            <a:r>
              <a:rPr lang="ko-KR" altLang="en-US" sz="800" dirty="0" err="1">
                <a:latin typeface="Calibri" panose="020F0502020204030204" pitchFamily="34" charset="0"/>
                <a:ea typeface="Malgun Gothic" panose="020B0503020000020004" pitchFamily="34" charset="-127"/>
                <a:cs typeface="Times New Roman" panose="02020603050405020304" pitchFamily="18" charset="0"/>
              </a:rPr>
              <a:t>할것</a:t>
            </a:r>
            <a:endParaRPr lang="en-US" altLang="ko-KR" sz="800" dirty="0">
              <a:latin typeface="Calibri" panose="020F0502020204030204" pitchFamily="34" charset="0"/>
              <a:ea typeface="Malgun Gothic" panose="020B0503020000020004" pitchFamily="34" charset="-127"/>
              <a:cs typeface="Times New Roman" panose="02020603050405020304" pitchFamily="18" charset="0"/>
            </a:endParaRPr>
          </a:p>
          <a:p>
            <a:pPr>
              <a:lnSpc>
                <a:spcPct val="107000"/>
              </a:lnSpc>
              <a:spcAft>
                <a:spcPts val="800"/>
              </a:spcAft>
            </a:pP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아마존 </a:t>
            </a:r>
            <a:r>
              <a:rPr lang="en-US" altLang="ko-KR" sz="800" dirty="0">
                <a:latin typeface="Calibri" panose="020F0502020204030204" pitchFamily="34" charset="0"/>
                <a:ea typeface="Malgun Gothic" panose="020B0503020000020004" pitchFamily="34" charset="-127"/>
                <a:cs typeface="Times New Roman" panose="02020603050405020304" pitchFamily="18" charset="0"/>
              </a:rPr>
              <a:t>CEO Jeff </a:t>
            </a:r>
            <a:r>
              <a:rPr lang="en-US" altLang="ko-KR" sz="800" dirty="0" err="1">
                <a:latin typeface="Calibri" panose="020F0502020204030204" pitchFamily="34" charset="0"/>
                <a:ea typeface="Malgun Gothic" panose="020B0503020000020004" pitchFamily="34" charset="-127"/>
                <a:cs typeface="Times New Roman" panose="02020603050405020304" pitchFamily="18" charset="0"/>
              </a:rPr>
              <a:t>Bezo</a:t>
            </a:r>
            <a:r>
              <a:rPr lang="en-US" altLang="ko-KR"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가 한 </a:t>
            </a:r>
            <a:r>
              <a:rPr lang="en-US" altLang="ko-KR" sz="800" dirty="0">
                <a:latin typeface="Calibri" panose="020F0502020204030204" pitchFamily="34" charset="0"/>
                <a:ea typeface="Malgun Gothic" panose="020B0503020000020004" pitchFamily="34" charset="-127"/>
                <a:cs typeface="Times New Roman" panose="02020603050405020304" pitchFamily="18" charset="0"/>
              </a:rPr>
              <a:t>“</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결정</a:t>
            </a:r>
            <a:r>
              <a:rPr lang="en-US" altLang="ko-KR" sz="800" dirty="0">
                <a:latin typeface="Calibri" panose="020F0502020204030204" pitchFamily="34" charset="0"/>
                <a:ea typeface="Malgun Gothic" panose="020B0503020000020004" pitchFamily="34" charset="-127"/>
                <a:cs typeface="Times New Roman" panose="02020603050405020304" pitchFamily="18" charset="0"/>
              </a:rPr>
              <a:t>”</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의 명언이 있죠</a:t>
            </a:r>
            <a:r>
              <a:rPr lang="en-US" altLang="ko-KR"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결정에 있어서는 딱 두가지 종류가 있다고 합니다</a:t>
            </a:r>
            <a:r>
              <a:rPr lang="en-US" altLang="ko-KR"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첫번째인 결정 한 것을 다시 돌리기가 쉬운 것 </a:t>
            </a:r>
            <a:r>
              <a:rPr lang="en-US" altLang="ko-KR" sz="800" dirty="0">
                <a:latin typeface="Calibri" panose="020F0502020204030204" pitchFamily="34" charset="0"/>
                <a:ea typeface="Malgun Gothic" panose="020B0503020000020004" pitchFamily="34" charset="-127"/>
                <a:cs typeface="Times New Roman" panose="02020603050405020304" pitchFamily="18" charset="0"/>
              </a:rPr>
              <a:t>(trial</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 </a:t>
            </a:r>
            <a:r>
              <a:rPr lang="en-US" altLang="ko-KR" sz="800" dirty="0">
                <a:latin typeface="Calibri" panose="020F0502020204030204" pitchFamily="34" charset="0"/>
                <a:ea typeface="Malgun Gothic" panose="020B0503020000020004" pitchFamily="34" charset="-127"/>
                <a:cs typeface="Times New Roman" panose="02020603050405020304" pitchFamily="18" charset="0"/>
              </a:rPr>
              <a:t>and error),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두번째는 어려운 것이 있다고 하죠</a:t>
            </a:r>
            <a:r>
              <a:rPr lang="en-US" altLang="ko-KR"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이런 것은 </a:t>
            </a:r>
            <a:r>
              <a:rPr lang="en-US" altLang="ko-KR" sz="800" dirty="0">
                <a:latin typeface="Calibri" panose="020F0502020204030204" pitchFamily="34" charset="0"/>
                <a:ea typeface="Malgun Gothic" panose="020B0503020000020004" pitchFamily="34" charset="-127"/>
                <a:cs typeface="Times New Roman" panose="02020603050405020304" pitchFamily="18" charset="0"/>
              </a:rPr>
              <a:t>Jeff </a:t>
            </a:r>
            <a:r>
              <a:rPr lang="en-US" altLang="ko-KR" sz="800" dirty="0" err="1">
                <a:latin typeface="Calibri" panose="020F0502020204030204" pitchFamily="34" charset="0"/>
                <a:ea typeface="Malgun Gothic" panose="020B0503020000020004" pitchFamily="34" charset="-127"/>
                <a:cs typeface="Times New Roman" panose="02020603050405020304" pitchFamily="18" charset="0"/>
              </a:rPr>
              <a:t>Bezo</a:t>
            </a:r>
            <a:r>
              <a:rPr lang="en-US" altLang="ko-KR"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는 항상 전문가 상담과 고민을 잘 하고 나간다고 합니다</a:t>
            </a:r>
            <a:r>
              <a:rPr lang="en-US" altLang="ko-KR"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두번째는</a:t>
            </a:r>
            <a:r>
              <a:rPr lang="en-US" altLang="ko-KR"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즉 결정이 잘못되면 쉽게 바꾸고 </a:t>
            </a:r>
            <a:r>
              <a:rPr lang="en-US" altLang="ko-KR" sz="800" dirty="0">
                <a:latin typeface="Calibri" panose="020F0502020204030204" pitchFamily="34" charset="0"/>
                <a:ea typeface="Malgun Gothic" panose="020B0503020000020004" pitchFamily="34" charset="-127"/>
                <a:cs typeface="Times New Roman" panose="02020603050405020304" pitchFamily="18" charset="0"/>
              </a:rPr>
              <a:t>trial and error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할 수 없는 것이 </a:t>
            </a:r>
            <a:r>
              <a:rPr lang="ko-KR" altLang="en-US" sz="800" dirty="0" err="1">
                <a:latin typeface="Calibri" panose="020F0502020204030204" pitchFamily="34" charset="0"/>
                <a:ea typeface="Malgun Gothic" panose="020B0503020000020004" pitchFamily="34" charset="-127"/>
                <a:cs typeface="Times New Roman" panose="02020603050405020304" pitchFamily="18" charset="0"/>
              </a:rPr>
              <a:t>컨플라이언스</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 만큼은 한번 결정한 방향을 다시 돌리기가 어려운 것이 될 수 있습니다</a:t>
            </a:r>
            <a:r>
              <a:rPr lang="en-US" altLang="ko-KR"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리스크 세금 보고를 첫해 잘못하면 수정 보고를 하여야 하거나 잘 못된 것을 다시 하려고 벌금을 내고 이자도 내야하고 하거든요</a:t>
            </a:r>
            <a:r>
              <a:rPr lang="en-US" altLang="ko-KR"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미국은 그야말로 다양하고 복잡한 제도가 얽히고 </a:t>
            </a:r>
            <a:r>
              <a:rPr lang="ko-KR" altLang="en-US" sz="800" dirty="0" err="1">
                <a:latin typeface="Calibri" panose="020F0502020204030204" pitchFamily="34" charset="0"/>
                <a:ea typeface="Malgun Gothic" panose="020B0503020000020004" pitchFamily="34" charset="-127"/>
                <a:cs typeface="Times New Roman" panose="02020603050405020304" pitchFamily="18" charset="0"/>
              </a:rPr>
              <a:t>섥힌</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 나라이다</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주별 각기 다른 제도가 각기 다르게 적용되고 있을 뿐만 아니라 하나의 공통된 비즈니스 이슈도 각기 다르게 판단하고 이해하는</a:t>
            </a:r>
            <a:r>
              <a:rPr lang="en-US" altLang="ko-KR"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것이 이곳 미국이다</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때문에 비즈니스에서 발생할 수 있는 이슈들은 같은 이슈라도 여러 방면에서 다양한 전문가들의 의견을 받아 검토하는 것이 안전하다</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p>
          <a:p>
            <a:pPr>
              <a:lnSpc>
                <a:spcPct val="107000"/>
              </a:lnSpc>
              <a:spcAft>
                <a:spcPts val="800"/>
              </a:spcAft>
            </a:pPr>
            <a:endParaRPr lang="en-US" sz="800" dirty="0">
              <a:latin typeface="Calibri" panose="020F0502020204030204" pitchFamily="34" charset="0"/>
              <a:ea typeface="Malgun Gothic" panose="020B0503020000020004" pitchFamily="34" charset="-127"/>
              <a:cs typeface="Times New Roman" panose="02020603050405020304" pitchFamily="18" charset="0"/>
            </a:endParaRPr>
          </a:p>
          <a:p>
            <a:pPr>
              <a:lnSpc>
                <a:spcPct val="107000"/>
              </a:lnSpc>
              <a:spcAft>
                <a:spcPts val="800"/>
              </a:spcAft>
            </a:pPr>
            <a:r>
              <a:rPr lang="en-US" sz="800" dirty="0">
                <a:latin typeface="Calibri" panose="020F0502020204030204" pitchFamily="34" charset="0"/>
                <a:ea typeface="Malgun Gothic" panose="020B0503020000020004" pitchFamily="34" charset="-127"/>
                <a:cs typeface="Times New Roman" panose="02020603050405020304" pitchFamily="18" charset="0"/>
              </a:rPr>
              <a:t>5.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모회사</a:t>
            </a:r>
            <a:r>
              <a:rPr lang="en-US" sz="800" dirty="0">
                <a:latin typeface="Calibri" panose="020F0502020204030204" pitchFamily="34" charset="0"/>
                <a:ea typeface="Malgun Gothic" panose="020B0503020000020004" pitchFamily="34" charset="-127"/>
                <a:cs typeface="Times New Roman" panose="02020603050405020304" pitchFamily="18" charset="0"/>
              </a:rPr>
              <a:t>-</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자회사간</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국경 간 거래 유의</a:t>
            </a:r>
            <a:endParaRPr lang="en-US" sz="800" dirty="0">
              <a:latin typeface="Calibri" panose="020F0502020204030204" pitchFamily="34" charset="0"/>
              <a:ea typeface="Malgun Gothic" panose="020B0503020000020004" pitchFamily="34" charset="-127"/>
              <a:cs typeface="Times New Roman" panose="02020603050405020304" pitchFamily="18" charset="0"/>
            </a:endParaRPr>
          </a:p>
          <a:p>
            <a:pPr>
              <a:lnSpc>
                <a:spcPct val="107000"/>
              </a:lnSpc>
              <a:spcAft>
                <a:spcPts val="800"/>
              </a:spcAft>
            </a:pP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미국 </a:t>
            </a:r>
            <a:r>
              <a:rPr lang="ko-KR" altLang="en-US" sz="800" dirty="0" err="1">
                <a:latin typeface="Calibri" panose="020F0502020204030204" pitchFamily="34" charset="0"/>
                <a:ea typeface="Malgun Gothic" panose="020B0503020000020004" pitchFamily="34" charset="-127"/>
                <a:cs typeface="Times New Roman" panose="02020603050405020304" pitchFamily="18" charset="0"/>
              </a:rPr>
              <a:t>진출시</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 한국 모회사와 미국 자회사 간의 거래가 발생하는 경우가 잦다</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최근 미국에서 관계사 간 거래와 국경간 거래이슈를 예민하게 보고 있어 특히 한국에 있는 모회사와 미국에 있는 자회사간 초기 투자금 거래</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대여 거래</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로열티 계약</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무형자산 거래</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원자재 및 설비 거래</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고객사와의 계약 연계 등 국경간 거래를 면밀하게 준비해야 한다</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관련 서류 자료가 부실하거나 관계사 간 거래가 제</a:t>
            </a:r>
            <a:r>
              <a:rPr lang="en-US" sz="800" dirty="0">
                <a:latin typeface="Calibri" panose="020F0502020204030204" pitchFamily="34" charset="0"/>
                <a:ea typeface="Malgun Gothic" panose="020B0503020000020004" pitchFamily="34" charset="-127"/>
                <a:cs typeface="Times New Roman" panose="02020603050405020304" pitchFamily="18" charset="0"/>
              </a:rPr>
              <a:t>3</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자의 원칙</a:t>
            </a:r>
            <a:r>
              <a:rPr lang="en-US" sz="800" dirty="0">
                <a:latin typeface="Calibri" panose="020F0502020204030204" pitchFamily="34" charset="0"/>
                <a:ea typeface="Malgun Gothic" panose="020B0503020000020004" pitchFamily="34" charset="-127"/>
                <a:cs typeface="Times New Roman" panose="02020603050405020304" pitchFamily="18" charset="0"/>
              </a:rPr>
              <a:t>(Arm’s Length)</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으로 이루어졌다는 증빙 자료가 준비되어 있지 않으면 연방 및 주정부의 감사 대상으로 지적되기 쉽다</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p>
          <a:p>
            <a:pPr>
              <a:lnSpc>
                <a:spcPct val="107000"/>
              </a:lnSpc>
              <a:spcAft>
                <a:spcPts val="800"/>
              </a:spcAft>
            </a:pPr>
            <a:endParaRPr lang="en-US" sz="800" dirty="0">
              <a:latin typeface="Calibri" panose="020F0502020204030204" pitchFamily="34" charset="0"/>
              <a:ea typeface="Malgun Gothic" panose="020B0503020000020004" pitchFamily="34" charset="-127"/>
              <a:cs typeface="Times New Roman" panose="02020603050405020304" pitchFamily="18" charset="0"/>
            </a:endParaRPr>
          </a:p>
          <a:p>
            <a:pPr>
              <a:lnSpc>
                <a:spcPct val="107000"/>
              </a:lnSpc>
              <a:spcAft>
                <a:spcPts val="800"/>
              </a:spcAft>
            </a:pPr>
            <a:r>
              <a:rPr lang="en-US" sz="800" dirty="0">
                <a:latin typeface="Calibri" panose="020F0502020204030204" pitchFamily="34" charset="0"/>
                <a:ea typeface="Malgun Gothic" panose="020B0503020000020004" pitchFamily="34" charset="-127"/>
                <a:cs typeface="Times New Roman" panose="02020603050405020304" pitchFamily="18" charset="0"/>
              </a:rPr>
              <a:t>6.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비즈니스 내부 </a:t>
            </a:r>
            <a:r>
              <a:rPr lang="ko-KR" altLang="en-US" sz="800" dirty="0" err="1">
                <a:latin typeface="Calibri" panose="020F0502020204030204" pitchFamily="34" charset="0"/>
                <a:ea typeface="Malgun Gothic" panose="020B0503020000020004" pitchFamily="34" charset="-127"/>
                <a:cs typeface="Times New Roman" panose="02020603050405020304" pitchFamily="18" charset="0"/>
              </a:rPr>
              <a:t>관리</a:t>
            </a:r>
            <a:r>
              <a:rPr lang="en-US" altLang="ko-KR" sz="800" dirty="0" err="1">
                <a:latin typeface="Calibri" panose="020F0502020204030204" pitchFamily="34" charset="0"/>
                <a:ea typeface="Malgun Gothic" panose="020B0503020000020004" pitchFamily="34" charset="-127"/>
                <a:cs typeface="Times New Roman" panose="02020603050405020304" pitchFamily="18" charset="0"/>
              </a:rPr>
              <a:t>·</a:t>
            </a:r>
            <a:r>
              <a:rPr lang="ko-KR" altLang="en-US" sz="800" dirty="0" err="1">
                <a:latin typeface="Calibri" panose="020F0502020204030204" pitchFamily="34" charset="0"/>
                <a:ea typeface="Malgun Gothic" panose="020B0503020000020004" pitchFamily="34" charset="-127"/>
                <a:cs typeface="Times New Roman" panose="02020603050405020304" pitchFamily="18" charset="0"/>
              </a:rPr>
              <a:t>통제</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 시스템 확립</a:t>
            </a:r>
            <a:endParaRPr lang="en-US" altLang="ko-KR" sz="800" dirty="0">
              <a:latin typeface="Calibri" panose="020F0502020204030204" pitchFamily="34" charset="0"/>
              <a:ea typeface="Malgun Gothic" panose="020B0503020000020004" pitchFamily="34" charset="-127"/>
              <a:cs typeface="Times New Roman" panose="02020603050405020304" pitchFamily="18" charset="0"/>
            </a:endParaRPr>
          </a:p>
          <a:p>
            <a:pPr>
              <a:lnSpc>
                <a:spcPct val="107000"/>
              </a:lnSpc>
              <a:spcAft>
                <a:spcPts val="800"/>
              </a:spcAft>
            </a:pPr>
            <a:r>
              <a:rPr lang="ko-KR" altLang="en-US" sz="800" dirty="0">
                <a:latin typeface="+mn-ea"/>
              </a:rPr>
              <a:t>현재 시장은 빠르게 움직이는 시장의 선두적인 역할을 감당하려면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간혹 미국에 진출한 업체들 내부 관리</a:t>
            </a:r>
            <a:r>
              <a:rPr lang="en-US" altLang="ko-KR" sz="800" dirty="0" err="1">
                <a:latin typeface="Calibri" panose="020F0502020204030204" pitchFamily="34" charset="0"/>
                <a:ea typeface="Malgun Gothic" panose="020B0503020000020004" pitchFamily="34" charset="-127"/>
                <a:cs typeface="Times New Roman" panose="02020603050405020304" pitchFamily="18" charset="0"/>
              </a:rPr>
              <a:t>·</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통제 방식을 현지 비즈니스 운영과 맞지 않아 현지화에 실패하는 경우가 발생한다</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미국 관리 제도는 특히 명확한 책임과 역할</a:t>
            </a:r>
            <a:r>
              <a:rPr lang="en-US" sz="800" dirty="0">
                <a:latin typeface="Calibri" panose="020F0502020204030204" pitchFamily="34" charset="0"/>
                <a:ea typeface="Malgun Gothic" panose="020B0503020000020004" pitchFamily="34" charset="-127"/>
                <a:cs typeface="Times New Roman" panose="02020603050405020304" pitchFamily="18" charset="0"/>
              </a:rPr>
              <a:t>(Roles and Responsibilities)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확립이 중요한데</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역할 지시 방식이 문서 또는 시스템화 되지 않으면 미국에서의 비즈니스 확립에 자칫 방해가 될 수 있다</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따라서 미국 내 지속 가능한 비즈니스 운영을 위해 현지 비즈니스 내부 </a:t>
            </a:r>
            <a:r>
              <a:rPr lang="ko-KR" altLang="en-US" sz="800" dirty="0" err="1">
                <a:latin typeface="Calibri" panose="020F0502020204030204" pitchFamily="34" charset="0"/>
                <a:ea typeface="Malgun Gothic" panose="020B0503020000020004" pitchFamily="34" charset="-127"/>
                <a:cs typeface="Times New Roman" panose="02020603050405020304" pitchFamily="18" charset="0"/>
              </a:rPr>
              <a:t>관리</a:t>
            </a:r>
            <a:r>
              <a:rPr lang="en-US" altLang="ko-KR" sz="800" dirty="0" err="1">
                <a:latin typeface="Calibri" panose="020F0502020204030204" pitchFamily="34" charset="0"/>
                <a:ea typeface="Malgun Gothic" panose="020B0503020000020004" pitchFamily="34" charset="-127"/>
                <a:cs typeface="Times New Roman" panose="02020603050405020304" pitchFamily="18" charset="0"/>
              </a:rPr>
              <a:t>·</a:t>
            </a:r>
            <a:r>
              <a:rPr lang="ko-KR" altLang="en-US" sz="800" dirty="0" err="1">
                <a:latin typeface="Calibri" panose="020F0502020204030204" pitchFamily="34" charset="0"/>
                <a:ea typeface="Malgun Gothic" panose="020B0503020000020004" pitchFamily="34" charset="-127"/>
                <a:cs typeface="Times New Roman" panose="02020603050405020304" pitchFamily="18" charset="0"/>
              </a:rPr>
              <a:t>통제</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 시스템을 명확히 확립해야 한다</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p>
          <a:p>
            <a:pPr>
              <a:lnSpc>
                <a:spcPct val="107000"/>
              </a:lnSpc>
              <a:spcAft>
                <a:spcPts val="800"/>
              </a:spcAft>
            </a:pPr>
            <a:endParaRPr lang="en-US" sz="1800" dirty="0">
              <a:latin typeface="Calibri" panose="020F0502020204030204" pitchFamily="34" charset="0"/>
              <a:ea typeface="Malgun Gothic" panose="020B0503020000020004" pitchFamily="34" charset="-127"/>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0E0B23A-2764-1348-A4BD-4EED28F9C88D}" type="slidenum">
              <a:rPr lang="en-US" smtClean="0"/>
              <a:t>15</a:t>
            </a:fld>
            <a:endParaRPr lang="en-US" dirty="0"/>
          </a:p>
        </p:txBody>
      </p:sp>
    </p:spTree>
    <p:extLst>
      <p:ext uri="{BB962C8B-B14F-4D97-AF65-F5344CB8AC3E}">
        <p14:creationId xmlns:p14="http://schemas.microsoft.com/office/powerpoint/2010/main" val="1192569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800" dirty="0">
                <a:latin typeface="Calibri" panose="020F0502020204030204" pitchFamily="34" charset="0"/>
                <a:ea typeface="Malgun Gothic" panose="020B0503020000020004" pitchFamily="34" charset="-127"/>
                <a:cs typeface="Times New Roman" panose="02020603050405020304" pitchFamily="18" charset="0"/>
              </a:rPr>
              <a:t>7.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노무</a:t>
            </a:r>
            <a:r>
              <a:rPr lang="en-US" sz="800" dirty="0">
                <a:latin typeface="Calibri" panose="020F0502020204030204" pitchFamily="34" charset="0"/>
                <a:ea typeface="Malgun Gothic" panose="020B0503020000020004" pitchFamily="34" charset="-127"/>
                <a:cs typeface="Times New Roman" panose="02020603050405020304" pitchFamily="18" charset="0"/>
              </a:rPr>
              <a:t>(HR)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제도 확인</a:t>
            </a:r>
            <a:endParaRPr lang="en-US" sz="800" dirty="0">
              <a:latin typeface="Calibri" panose="020F0502020204030204" pitchFamily="34" charset="0"/>
              <a:ea typeface="Malgun Gothic" panose="020B0503020000020004" pitchFamily="34" charset="-127"/>
              <a:cs typeface="Times New Roman" panose="02020603050405020304" pitchFamily="18" charset="0"/>
            </a:endParaRPr>
          </a:p>
          <a:p>
            <a:pPr>
              <a:lnSpc>
                <a:spcPct val="107000"/>
              </a:lnSpc>
              <a:spcAft>
                <a:spcPts val="800"/>
              </a:spcAft>
            </a:pP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현재 미국에서는 인플레이션과 더불어 인력난이 장기화되고 있다</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한국과 미국의 노무제도는 여러 부문에서 상당히 다르다</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한국처럼 </a:t>
            </a:r>
            <a:r>
              <a:rPr lang="en-US" sz="800" dirty="0">
                <a:latin typeface="Calibri" panose="020F0502020204030204" pitchFamily="34" charset="0"/>
                <a:ea typeface="Malgun Gothic" panose="020B0503020000020004" pitchFamily="34" charset="-127"/>
                <a:cs typeface="Times New Roman" panose="02020603050405020304" pitchFamily="18" charset="0"/>
              </a:rPr>
              <a:t>4</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대 보험제도가 없을 뿐만 아니라 국가 차원에서의 표준 노무</a:t>
            </a:r>
            <a:r>
              <a:rPr lang="en-US" sz="800" dirty="0">
                <a:latin typeface="Calibri" panose="020F0502020204030204" pitchFamily="34" charset="0"/>
                <a:ea typeface="Malgun Gothic" panose="020B0503020000020004" pitchFamily="34" charset="-127"/>
                <a:cs typeface="Times New Roman" panose="02020603050405020304" pitchFamily="18" charset="0"/>
              </a:rPr>
              <a:t>/</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인사 제도가 부재하기 때문에 다양한 근로 형태가 존재하고</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그래서 더욱이 노무 관련 현지 전문가의 자문을 </a:t>
            </a:r>
            <a:r>
              <a:rPr lang="ko-KR" altLang="en-US" sz="800" dirty="0" err="1">
                <a:latin typeface="Calibri" panose="020F0502020204030204" pitchFamily="34" charset="0"/>
                <a:ea typeface="Malgun Gothic" panose="020B0503020000020004" pitchFamily="34" charset="-127"/>
                <a:cs typeface="Times New Roman" panose="02020603050405020304" pitchFamily="18" charset="0"/>
              </a:rPr>
              <a:t>받는것이</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 필요하다</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또한 회사가 지급해야 하는 고용주세 등 각종 세금의 비중도 꽤 높고 직원에게 제공해야 하는 여러가지 복지 사항들도 경우에 따라 기업의 과세대상 또는 세액 공제 대상이 되기 때문에 다양한 제도들을 비교하고 검토하여 기업의 상황에 맞는 가장 알맞은 제도를 도입하는 것이 중요하다</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p>
          <a:p>
            <a:pPr defTabSz="914287">
              <a:defRPr/>
            </a:pPr>
            <a:endParaRPr lang="en-US" sz="800" dirty="0">
              <a:latin typeface="Calibri" panose="020F0502020204030204" pitchFamily="34" charset="0"/>
              <a:ea typeface="Malgun Gothic" panose="020B0503020000020004" pitchFamily="34" charset="-127"/>
              <a:cs typeface="Times New Roman" panose="02020603050405020304" pitchFamily="18" charset="0"/>
            </a:endParaRPr>
          </a:p>
          <a:p>
            <a:pPr>
              <a:lnSpc>
                <a:spcPct val="107000"/>
              </a:lnSpc>
              <a:spcAft>
                <a:spcPts val="800"/>
              </a:spcAft>
            </a:pPr>
            <a:r>
              <a:rPr lang="en-US" sz="800" dirty="0">
                <a:latin typeface="Calibri" panose="020F0502020204030204" pitchFamily="34" charset="0"/>
                <a:ea typeface="Malgun Gothic" panose="020B0503020000020004" pitchFamily="34" charset="-127"/>
                <a:cs typeface="Times New Roman" panose="02020603050405020304" pitchFamily="18" charset="0"/>
              </a:rPr>
              <a:t>8.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현지 회계감사</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본사 연결감사</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세금보고 등 확인</a:t>
            </a:r>
            <a:endParaRPr lang="en-US" sz="800" dirty="0">
              <a:latin typeface="Calibri" panose="020F0502020204030204" pitchFamily="34" charset="0"/>
              <a:ea typeface="Malgun Gothic" panose="020B0503020000020004" pitchFamily="34" charset="-127"/>
              <a:cs typeface="Times New Roman" panose="02020603050405020304" pitchFamily="18" charset="0"/>
            </a:endParaRPr>
          </a:p>
          <a:p>
            <a:pPr>
              <a:lnSpc>
                <a:spcPct val="107000"/>
              </a:lnSpc>
              <a:spcAft>
                <a:spcPts val="800"/>
              </a:spcAft>
            </a:pP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미국은 비상장기업에 한해 세무보고를 위해 반드시 외부회계감사를 받아야 하는 의무를 제하고 있다</a:t>
            </a:r>
            <a:r>
              <a:rPr lang="en-US" sz="800" dirty="0">
                <a:latin typeface="Calibri" panose="020F0502020204030204" pitchFamily="34" charset="0"/>
                <a:ea typeface="Malgun Gothic" panose="020B0503020000020004" pitchFamily="34" charset="-127"/>
                <a:cs typeface="Times New Roman" panose="02020603050405020304" pitchFamily="18" charset="0"/>
              </a:rPr>
              <a:t>(</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다만 이사회에서 자발적으로 외부회계감사를 요구할 수 있다</a:t>
            </a:r>
            <a:r>
              <a:rPr lang="en-US" sz="800" dirty="0">
                <a:latin typeface="Calibri" panose="020F0502020204030204" pitchFamily="34" charset="0"/>
                <a:ea typeface="Malgun Gothic" panose="020B0503020000020004" pitchFamily="34" charset="-127"/>
                <a:cs typeface="Times New Roman" panose="02020603050405020304" pitchFamily="18" charset="0"/>
              </a:rPr>
              <a:t>) .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만일 한국 모회사가 상장했고 미국 자회사가 종속회사로 포함되는 경우</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한국 모회사의 감사가 연결되어 미국 법인의 외부 감사가 필요하게 되는 경우도 있다</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또한 미국내 세금 보고는 단순히 연방과 주를 대상으로 진행하는 소득세</a:t>
            </a:r>
            <a:r>
              <a:rPr lang="en-US" sz="800" dirty="0">
                <a:latin typeface="Calibri" panose="020F0502020204030204" pitchFamily="34" charset="0"/>
                <a:ea typeface="Malgun Gothic" panose="020B0503020000020004" pitchFamily="34" charset="-127"/>
                <a:cs typeface="Times New Roman" panose="02020603050405020304" pitchFamily="18" charset="0"/>
              </a:rPr>
              <a:t>(</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법인세</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보고 뿐만 아니라 재산세</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등록세</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err="1">
                <a:latin typeface="Calibri" panose="020F0502020204030204" pitchFamily="34" charset="0"/>
                <a:ea typeface="Malgun Gothic" panose="020B0503020000020004" pitchFamily="34" charset="-127"/>
                <a:cs typeface="Times New Roman" panose="02020603050405020304" pitchFamily="18" charset="0"/>
              </a:rPr>
              <a:t>판매세</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 등 지역마다 해당되는 다양한 형태의 세금 보고로 구성되어 있으므로 현지 세무사 및 회계사와의 자문을 통해 놓치는 세금 보고가 없도록 철저히 관리가 필요하다</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p>
          <a:p>
            <a:pPr>
              <a:lnSpc>
                <a:spcPct val="107000"/>
              </a:lnSpc>
              <a:spcAft>
                <a:spcPts val="800"/>
              </a:spcAft>
            </a:pP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모회사와의 연결성</a:t>
            </a:r>
            <a:r>
              <a:rPr lang="en-US" altLang="ko-KR"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또는 여러 투자자들의 조건을 잘 준수하기 위한 사항을 맞추어서 회계연계 시스템을 잘 갖추어서 회계감사 </a:t>
            </a:r>
            <a:endParaRPr lang="en-US" sz="800" dirty="0">
              <a:latin typeface="Calibri" panose="020F0502020204030204" pitchFamily="34" charset="0"/>
              <a:ea typeface="Malgun Gothic" panose="020B0503020000020004" pitchFamily="34" charset="-127"/>
              <a:cs typeface="Times New Roman" panose="02020603050405020304" pitchFamily="18" charset="0"/>
            </a:endParaRPr>
          </a:p>
          <a:p>
            <a:pPr>
              <a:lnSpc>
                <a:spcPct val="107000"/>
              </a:lnSpc>
              <a:spcAft>
                <a:spcPts val="800"/>
              </a:spcAft>
            </a:pPr>
            <a:endParaRPr lang="en-US" sz="800" dirty="0">
              <a:latin typeface="Calibri" panose="020F0502020204030204" pitchFamily="34" charset="0"/>
              <a:ea typeface="Malgun Gothic" panose="020B0503020000020004" pitchFamily="34" charset="-127"/>
              <a:cs typeface="Times New Roman" panose="02020603050405020304" pitchFamily="18" charset="0"/>
            </a:endParaRPr>
          </a:p>
          <a:p>
            <a:pPr>
              <a:lnSpc>
                <a:spcPct val="107000"/>
              </a:lnSpc>
              <a:spcAft>
                <a:spcPts val="800"/>
              </a:spcAft>
            </a:pPr>
            <a:r>
              <a:rPr lang="en-US" sz="800" dirty="0">
                <a:latin typeface="Calibri" panose="020F0502020204030204" pitchFamily="34" charset="0"/>
                <a:ea typeface="Malgun Gothic" panose="020B0503020000020004" pitchFamily="34" charset="-127"/>
                <a:cs typeface="Times New Roman" panose="02020603050405020304" pitchFamily="18" charset="0"/>
              </a:rPr>
              <a:t>9.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주재원 파견 여부 확인</a:t>
            </a:r>
            <a:endParaRPr lang="en-US" sz="800" dirty="0">
              <a:latin typeface="Calibri" panose="020F0502020204030204" pitchFamily="34" charset="0"/>
              <a:ea typeface="Malgun Gothic" panose="020B0503020000020004" pitchFamily="34" charset="-127"/>
              <a:cs typeface="Times New Roman" panose="02020603050405020304" pitchFamily="18" charset="0"/>
            </a:endParaRPr>
          </a:p>
          <a:p>
            <a:pPr>
              <a:lnSpc>
                <a:spcPct val="107000"/>
              </a:lnSpc>
              <a:spcAft>
                <a:spcPts val="800"/>
              </a:spcAft>
            </a:pP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미국 세법에 의하면 지난 </a:t>
            </a:r>
            <a:r>
              <a:rPr lang="en-US" sz="800" dirty="0">
                <a:latin typeface="Calibri" panose="020F0502020204030204" pitchFamily="34" charset="0"/>
                <a:ea typeface="Malgun Gothic" panose="020B0503020000020004" pitchFamily="34" charset="-127"/>
                <a:cs typeface="Times New Roman" panose="02020603050405020304" pitchFamily="18" charset="0"/>
              </a:rPr>
              <a:t>3</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년간 </a:t>
            </a:r>
            <a:r>
              <a:rPr lang="en-US" sz="800" dirty="0">
                <a:latin typeface="Calibri" panose="020F0502020204030204" pitchFamily="34" charset="0"/>
                <a:ea typeface="Malgun Gothic" panose="020B0503020000020004" pitchFamily="34" charset="-127"/>
                <a:cs typeface="Times New Roman" panose="02020603050405020304" pitchFamily="18" charset="0"/>
              </a:rPr>
              <a:t>183</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일 이상 미국에 거주한 사람은 미국 영주권자</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시민권자와 같은 </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세법상 거주자</a:t>
            </a:r>
            <a:r>
              <a:rPr lang="en-US" sz="800" dirty="0">
                <a:latin typeface="Calibri" panose="020F0502020204030204" pitchFamily="34" charset="0"/>
                <a:ea typeface="Malgun Gothic" panose="020B0503020000020004" pitchFamily="34" charset="-127"/>
                <a:cs typeface="Times New Roman" panose="02020603050405020304" pitchFamily="18" charset="0"/>
              </a:rPr>
              <a:t>”</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로 분류된다</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따라서 이들에게는 미국 거주자들과 비슷하게 세금을 보고할 의무가 주어진다</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미국 법인 </a:t>
            </a:r>
            <a:r>
              <a:rPr lang="ko-KR" altLang="en-US" sz="800" dirty="0" err="1">
                <a:latin typeface="Calibri" panose="020F0502020204030204" pitchFamily="34" charset="0"/>
                <a:ea typeface="Malgun Gothic" panose="020B0503020000020004" pitchFamily="34" charset="-127"/>
                <a:cs typeface="Times New Roman" panose="02020603050405020304" pitchFamily="18" charset="0"/>
              </a:rPr>
              <a:t>설립시</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 해당 법인에 주재원을 파견해 비자 발급을 지원하게 될 경우</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동 파견자는 미국 법인 소속으로서 주재원 비자 유지를 위해 급여 및 세금 보고의 의무를 </a:t>
            </a:r>
            <a:r>
              <a:rPr lang="ko-KR" altLang="en-US" sz="800" dirty="0" err="1">
                <a:latin typeface="Calibri" panose="020F0502020204030204" pitchFamily="34" charset="0"/>
                <a:ea typeface="Malgun Gothic" panose="020B0503020000020004" pitchFamily="34" charset="-127"/>
                <a:cs typeface="Times New Roman" panose="02020603050405020304" pitchFamily="18" charset="0"/>
              </a:rPr>
              <a:t>부여받게</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 된다</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따라서 전문가 상담을 통해 파견된 주재원의 세금 보고가 원활히 이루어질 수 있도록 지원해야 한다</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미국 세법에 의하면 지난 </a:t>
            </a:r>
            <a:r>
              <a:rPr lang="en-US" sz="800" dirty="0">
                <a:latin typeface="Calibri" panose="020F0502020204030204" pitchFamily="34" charset="0"/>
                <a:ea typeface="Malgun Gothic" panose="020B0503020000020004" pitchFamily="34" charset="-127"/>
                <a:cs typeface="Times New Roman" panose="02020603050405020304" pitchFamily="18" charset="0"/>
              </a:rPr>
              <a:t>3</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년간 </a:t>
            </a:r>
            <a:r>
              <a:rPr lang="en-US" sz="800" dirty="0">
                <a:latin typeface="Calibri" panose="020F0502020204030204" pitchFamily="34" charset="0"/>
                <a:ea typeface="Malgun Gothic" panose="020B0503020000020004" pitchFamily="34" charset="-127"/>
                <a:cs typeface="Times New Roman" panose="02020603050405020304" pitchFamily="18" charset="0"/>
              </a:rPr>
              <a:t>183</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일 이상 미국에 거주한 사람은 미국 영주권자</a:t>
            </a:r>
            <a:r>
              <a:rPr lang="en-US" sz="8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800" dirty="0">
                <a:latin typeface="Calibri" panose="020F0502020204030204" pitchFamily="34" charset="0"/>
                <a:ea typeface="Malgun Gothic" panose="020B0503020000020004" pitchFamily="34" charset="-127"/>
                <a:cs typeface="Times New Roman" panose="02020603050405020304" pitchFamily="18" charset="0"/>
              </a:rPr>
              <a:t>시민권자와 같은 세무보고 의무</a:t>
            </a:r>
            <a:endParaRPr lang="en-US" sz="800" dirty="0">
              <a:latin typeface="Calibri" panose="020F0502020204030204" pitchFamily="34" charset="0"/>
              <a:ea typeface="Malgun Gothic" panose="020B0503020000020004" pitchFamily="34" charset="-127"/>
              <a:cs typeface="Times New Roman" panose="02020603050405020304" pitchFamily="18" charset="0"/>
            </a:endParaRPr>
          </a:p>
          <a:p>
            <a:pPr>
              <a:lnSpc>
                <a:spcPct val="107000"/>
              </a:lnSpc>
              <a:spcAft>
                <a:spcPts val="800"/>
              </a:spcAft>
            </a:pPr>
            <a:endParaRPr lang="en-US" sz="1800" dirty="0">
              <a:latin typeface="Calibri" panose="020F0502020204030204" pitchFamily="34" charset="0"/>
              <a:ea typeface="Malgun Gothic" panose="020B0503020000020004" pitchFamily="34" charset="-127"/>
              <a:cs typeface="Times New Roman" panose="02020603050405020304" pitchFamily="18" charset="0"/>
            </a:endParaRPr>
          </a:p>
          <a:p>
            <a:pPr defTabSz="914287">
              <a:defRPr/>
            </a:pPr>
            <a:endParaRPr lang="en-US" sz="1800" b="1" dirty="0">
              <a:latin typeface="Calibri" panose="020F0502020204030204" pitchFamily="34" charset="0"/>
              <a:ea typeface="Malgun Gothic" panose="020B0503020000020004" pitchFamily="34" charset="-127"/>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70E0B23A-2764-1348-A4BD-4EED28F9C88D}" type="slidenum">
              <a:rPr lang="en-US" smtClean="0"/>
              <a:t>16</a:t>
            </a:fld>
            <a:endParaRPr lang="en-US" dirty="0"/>
          </a:p>
        </p:txBody>
      </p:sp>
    </p:spTree>
    <p:extLst>
      <p:ext uri="{BB962C8B-B14F-4D97-AF65-F5344CB8AC3E}">
        <p14:creationId xmlns:p14="http://schemas.microsoft.com/office/powerpoint/2010/main" val="3525805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ko-KR" dirty="0"/>
          </a:p>
          <a:p>
            <a:r>
              <a:rPr lang="ko-KR" altLang="en-US" dirty="0"/>
              <a:t>빠르게 다가오는 미래를 위한 준비도 회계</a:t>
            </a:r>
            <a:r>
              <a:rPr lang="en-US" altLang="ko-KR" dirty="0"/>
              <a:t>/</a:t>
            </a:r>
            <a:r>
              <a:rPr lang="ko-KR" altLang="en-US" dirty="0"/>
              <a:t>세무</a:t>
            </a:r>
            <a:r>
              <a:rPr lang="en-US" altLang="ko-KR" dirty="0"/>
              <a:t>/</a:t>
            </a:r>
            <a:r>
              <a:rPr lang="ko-KR" altLang="en-US" dirty="0"/>
              <a:t>컴플라이언스는 이제</a:t>
            </a:r>
            <a:r>
              <a:rPr lang="en-US" altLang="ko-KR" dirty="0"/>
              <a:t>, </a:t>
            </a:r>
            <a:r>
              <a:rPr lang="ko-KR" altLang="en-US" dirty="0"/>
              <a:t>항상 뒷전이 아닌 대비책이고 앞서 준비해야 하는 플랜의 중요한 부분이기에</a:t>
            </a:r>
            <a:r>
              <a:rPr lang="en-US" altLang="ko-KR" dirty="0"/>
              <a:t>, </a:t>
            </a:r>
            <a:r>
              <a:rPr lang="ko-KR" altLang="en-US" dirty="0"/>
              <a:t>알맞게 조금 더 쉽게 해석하여 여러분이 </a:t>
            </a:r>
            <a:endParaRPr lang="en-US" altLang="ko-KR" dirty="0"/>
          </a:p>
          <a:p>
            <a:endParaRPr lang="en-US" dirty="0"/>
          </a:p>
        </p:txBody>
      </p:sp>
      <p:sp>
        <p:nvSpPr>
          <p:cNvPr id="4" name="Slide Number Placeholder 3"/>
          <p:cNvSpPr>
            <a:spLocks noGrp="1"/>
          </p:cNvSpPr>
          <p:nvPr>
            <p:ph type="sldNum" sz="quarter" idx="5"/>
          </p:nvPr>
        </p:nvSpPr>
        <p:spPr/>
        <p:txBody>
          <a:bodyPr/>
          <a:lstStyle/>
          <a:p>
            <a:fld id="{AFDC2657-FE92-4695-A354-4AFD08AAF47F}" type="slidenum">
              <a:rPr lang="en-US" smtClean="0"/>
              <a:t>17</a:t>
            </a:fld>
            <a:endParaRPr lang="en-US" dirty="0"/>
          </a:p>
        </p:txBody>
      </p:sp>
    </p:spTree>
    <p:extLst>
      <p:ext uri="{BB962C8B-B14F-4D97-AF65-F5344CB8AC3E}">
        <p14:creationId xmlns:p14="http://schemas.microsoft.com/office/powerpoint/2010/main" val="313123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coverage!</a:t>
            </a:r>
            <a:endParaRPr lang="en-US" altLang="ko-KR" dirty="0"/>
          </a:p>
        </p:txBody>
      </p:sp>
      <p:sp>
        <p:nvSpPr>
          <p:cNvPr id="4" name="Slide Number Placeholder 3"/>
          <p:cNvSpPr>
            <a:spLocks noGrp="1"/>
          </p:cNvSpPr>
          <p:nvPr>
            <p:ph type="sldNum" idx="12"/>
          </p:nvPr>
        </p:nvSpPr>
        <p:spPr/>
        <p:txBody>
          <a:bodyPr/>
          <a:lstStyle/>
          <a:p>
            <a:pPr>
              <a:buClr>
                <a:srgbClr val="000000"/>
              </a:buClr>
              <a:buSzPts val="1200"/>
            </a:pPr>
            <a:fld id="{00000000-1234-1234-1234-123412341234}" type="slidenum">
              <a:rPr lang="en-US" sz="1200">
                <a:solidFill>
                  <a:schemeClr val="dk1"/>
                </a:solidFill>
                <a:latin typeface="Calibri"/>
                <a:ea typeface="Calibri"/>
                <a:cs typeface="Calibri"/>
                <a:sym typeface="Calibri"/>
              </a:rPr>
              <a:pPr>
                <a:buClr>
                  <a:srgbClr val="000000"/>
                </a:buClr>
                <a:buSzPts val="1200"/>
              </a:pP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8763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3:notes"/>
          <p:cNvSpPr txBox="1">
            <a:spLocks noGrp="1"/>
          </p:cNvSpPr>
          <p:nvPr>
            <p:ph type="body" idx="1"/>
          </p:nvPr>
        </p:nvSpPr>
        <p:spPr>
          <a:xfrm>
            <a:off x="685801" y="4400550"/>
            <a:ext cx="5486400" cy="3600450"/>
          </a:xfrm>
          <a:prstGeom prst="rect">
            <a:avLst/>
          </a:prstGeom>
          <a:noFill/>
          <a:ln>
            <a:noFill/>
          </a:ln>
        </p:spPr>
        <p:txBody>
          <a:bodyPr spcFirstLastPara="1" wrap="square" lIns="91414" tIns="45694" rIns="91414" bIns="45694" anchor="t" anchorCtr="0">
            <a:noAutofit/>
          </a:bodyPr>
          <a:lstStyle/>
          <a:p>
            <a:pPr>
              <a:buSzPts val="1400"/>
            </a:pPr>
            <a:r>
              <a:rPr lang="en-US" altLang="ko-KR" dirty="0"/>
              <a:t>Global</a:t>
            </a:r>
            <a:r>
              <a:rPr lang="ko-KR" altLang="en-US" dirty="0"/>
              <a:t> </a:t>
            </a:r>
            <a:r>
              <a:rPr lang="en-US" altLang="ko-KR" dirty="0"/>
              <a:t>mobility</a:t>
            </a:r>
            <a:r>
              <a:rPr lang="ko-KR" altLang="en-US" dirty="0"/>
              <a:t>의 컨셉을 쉬운 </a:t>
            </a:r>
            <a:r>
              <a:rPr lang="en-US" altLang="ko-KR" dirty="0"/>
              <a:t>sample case</a:t>
            </a:r>
            <a:r>
              <a:rPr lang="ko-KR" altLang="en-US" dirty="0"/>
              <a:t>로 풀이</a:t>
            </a:r>
            <a:r>
              <a:rPr lang="en-US" altLang="ko-KR" dirty="0"/>
              <a:t>.  </a:t>
            </a:r>
            <a:r>
              <a:rPr lang="ko-KR" altLang="en-US" dirty="0"/>
              <a:t>가까워지는 세계</a:t>
            </a:r>
            <a:r>
              <a:rPr lang="en-US" altLang="ko-KR" dirty="0"/>
              <a:t>, </a:t>
            </a:r>
            <a:r>
              <a:rPr lang="ko-KR" altLang="en-US" dirty="0"/>
              <a:t>더 많아지는 </a:t>
            </a:r>
            <a:r>
              <a:rPr lang="en-US" altLang="ko-KR" dirty="0"/>
              <a:t>global business travel..</a:t>
            </a:r>
          </a:p>
          <a:p>
            <a:pPr>
              <a:buSzPts val="1400"/>
            </a:pPr>
            <a:r>
              <a:rPr lang="en-US" altLang="ko-KR" dirty="0"/>
              <a:t>Importance of wage reporting &amp; tax withholding (</a:t>
            </a:r>
            <a:r>
              <a:rPr lang="en-US" altLang="ko-KR" dirty="0" err="1"/>
              <a:t>eg</a:t>
            </a:r>
            <a:r>
              <a:rPr lang="en-US" altLang="ko-KR" dirty="0"/>
              <a:t>: KPMG CA case). </a:t>
            </a:r>
          </a:p>
          <a:p>
            <a:pPr>
              <a:buSzPts val="1400"/>
            </a:pPr>
            <a:r>
              <a:rPr lang="en-US" altLang="ko-KR" dirty="0"/>
              <a:t>Cyber security</a:t>
            </a:r>
            <a:r>
              <a:rPr lang="ko-KR" altLang="en-US" dirty="0"/>
              <a:t>에 비유</a:t>
            </a:r>
            <a:r>
              <a:rPr lang="en-US" altLang="ko-KR" dirty="0"/>
              <a:t> (global mobility </a:t>
            </a:r>
            <a:r>
              <a:rPr lang="ko-KR" altLang="en-US" dirty="0"/>
              <a:t>혹은 </a:t>
            </a:r>
            <a:r>
              <a:rPr lang="en-US" altLang="ko-KR" dirty="0"/>
              <a:t>people mobility</a:t>
            </a:r>
            <a:r>
              <a:rPr lang="ko-KR" altLang="en-US" dirty="0"/>
              <a:t> 라는 독립된 부서를 운영</a:t>
            </a:r>
            <a:r>
              <a:rPr lang="en-US" altLang="ko-KR" dirty="0"/>
              <a:t>)</a:t>
            </a:r>
          </a:p>
        </p:txBody>
      </p:sp>
      <p:sp>
        <p:nvSpPr>
          <p:cNvPr id="174" name="Google Shape;174;p3:notes"/>
          <p:cNvSpPr txBox="1">
            <a:spLocks noGrp="1"/>
          </p:cNvSpPr>
          <p:nvPr>
            <p:ph type="sldNum" idx="12"/>
          </p:nvPr>
        </p:nvSpPr>
        <p:spPr>
          <a:xfrm>
            <a:off x="3884613" y="8685214"/>
            <a:ext cx="2971801" cy="458787"/>
          </a:xfrm>
          <a:prstGeom prst="rect">
            <a:avLst/>
          </a:prstGeom>
          <a:noFill/>
          <a:ln>
            <a:noFill/>
          </a:ln>
        </p:spPr>
        <p:txBody>
          <a:bodyPr spcFirstLastPara="1" wrap="square" lIns="91414" tIns="45694" rIns="91414" bIns="45694" anchor="b" anchorCtr="0">
            <a:noAutofit/>
          </a:bodyPr>
          <a:lstStyle/>
          <a:p>
            <a:pPr>
              <a:buSzPts val="1400"/>
            </a:pPr>
            <a:fld id="{00000000-1234-1234-1234-123412341234}" type="slidenum">
              <a:rPr lang="en-US"/>
              <a:pPr>
                <a:buSzPts val="1400"/>
              </a:p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altLang="en-US" dirty="0"/>
              <a:t>현지화 </a:t>
            </a:r>
            <a:r>
              <a:rPr lang="en-US" altLang="ko-KR" dirty="0"/>
              <a:t>– </a:t>
            </a:r>
            <a:r>
              <a:rPr lang="ko-KR" altLang="en-US" dirty="0"/>
              <a:t>미국에서의 </a:t>
            </a:r>
            <a:r>
              <a:rPr lang="en-US" altLang="ko-KR" dirty="0"/>
              <a:t>Knowledge Sharing </a:t>
            </a:r>
            <a:r>
              <a:rPr lang="en-US" altLang="ko-KR" dirty="0">
                <a:sym typeface="Wingdings" panose="05000000000000000000" pitchFamily="2" charset="2"/>
              </a:rPr>
              <a:t></a:t>
            </a:r>
          </a:p>
          <a:p>
            <a:r>
              <a:rPr lang="ko-KR" altLang="en-US" dirty="0">
                <a:sym typeface="Wingdings" panose="05000000000000000000" pitchFamily="2" charset="2"/>
              </a:rPr>
              <a:t>자문 역할의 중요성 </a:t>
            </a:r>
            <a:r>
              <a:rPr lang="en-US" altLang="ko-KR" dirty="0">
                <a:sym typeface="Wingdings" panose="05000000000000000000" pitchFamily="2" charset="2"/>
              </a:rPr>
              <a:t>– </a:t>
            </a:r>
            <a:r>
              <a:rPr lang="ko-KR" altLang="en-US" dirty="0">
                <a:sym typeface="Wingdings" panose="05000000000000000000" pitchFamily="2" charset="2"/>
              </a:rPr>
              <a:t>독립적인 회계감사를 통해서 중요한 </a:t>
            </a:r>
            <a:r>
              <a:rPr lang="en-US" altLang="ko-KR" dirty="0">
                <a:sym typeface="Wingdings" panose="05000000000000000000" pitchFamily="2" charset="2"/>
              </a:rPr>
              <a:t>Insight </a:t>
            </a:r>
            <a:r>
              <a:rPr lang="ko-KR" altLang="en-US" dirty="0">
                <a:sym typeface="Wingdings" panose="05000000000000000000" pitchFamily="2" charset="2"/>
              </a:rPr>
              <a:t>와 그리고 본사 연결감사인에게도 도움이 되는 역할</a:t>
            </a:r>
            <a:r>
              <a:rPr lang="en-US" altLang="ko-KR" dirty="0">
                <a:sym typeface="Wingdings" panose="05000000000000000000" pitchFamily="2" charset="2"/>
              </a:rPr>
              <a:t>. (</a:t>
            </a:r>
            <a:r>
              <a:rPr lang="ko-KR" altLang="en-US" dirty="0">
                <a:sym typeface="Wingdings" panose="05000000000000000000" pitchFamily="2" charset="2"/>
              </a:rPr>
              <a:t>최근 </a:t>
            </a:r>
            <a:r>
              <a:rPr lang="en-US" altLang="ko-KR" dirty="0">
                <a:sym typeface="Wingdings" panose="05000000000000000000" pitchFamily="2" charset="2"/>
              </a:rPr>
              <a:t>ERC Tax</a:t>
            </a:r>
            <a:r>
              <a:rPr lang="ko-KR" altLang="en-US" dirty="0">
                <a:sym typeface="Wingdings" panose="05000000000000000000" pitchFamily="2" charset="2"/>
              </a:rPr>
              <a:t> </a:t>
            </a:r>
            <a:r>
              <a:rPr lang="en-US" altLang="ko-KR" dirty="0">
                <a:sym typeface="Wingdings" panose="05000000000000000000" pitchFamily="2" charset="2"/>
              </a:rPr>
              <a:t>Credit</a:t>
            </a:r>
            <a:r>
              <a:rPr lang="ko-KR" altLang="en-US" dirty="0">
                <a:sym typeface="Wingdings" panose="05000000000000000000" pitchFamily="2" charset="2"/>
              </a:rPr>
              <a:t> </a:t>
            </a:r>
            <a:r>
              <a:rPr lang="en-US" altLang="ko-KR" dirty="0">
                <a:sym typeface="Wingdings" panose="05000000000000000000" pitchFamily="2" charset="2"/>
              </a:rPr>
              <a:t>–</a:t>
            </a:r>
            <a:r>
              <a:rPr lang="ko-KR" altLang="en-US" dirty="0">
                <a:sym typeface="Wingdings" panose="05000000000000000000" pitchFamily="2" charset="2"/>
              </a:rPr>
              <a:t> 코로나때 받은 세액공제 의 회계 이슈</a:t>
            </a:r>
            <a:r>
              <a:rPr lang="en-US" altLang="ko-KR" dirty="0">
                <a:sym typeface="Wingdings" panose="05000000000000000000" pitchFamily="2" charset="2"/>
              </a:rPr>
              <a:t>, </a:t>
            </a:r>
            <a:r>
              <a:rPr lang="ko-KR" altLang="en-US" dirty="0">
                <a:sym typeface="Wingdings" panose="05000000000000000000" pitchFamily="2" charset="2"/>
              </a:rPr>
              <a:t>자산화 작업</a:t>
            </a:r>
            <a:r>
              <a:rPr lang="en-US" altLang="ko-KR" dirty="0">
                <a:sym typeface="Wingdings" panose="05000000000000000000" pitchFamily="2" charset="2"/>
              </a:rPr>
              <a:t> – Capitalizable Cost </a:t>
            </a:r>
            <a:r>
              <a:rPr lang="ko-KR" altLang="en-US" dirty="0">
                <a:sym typeface="Wingdings" panose="05000000000000000000" pitchFamily="2" charset="2"/>
              </a:rPr>
              <a:t>어디까지 실제로 실험이 아니고</a:t>
            </a:r>
            <a:r>
              <a:rPr lang="en-US" altLang="ko-KR" dirty="0">
                <a:sym typeface="Wingdings" panose="05000000000000000000" pitchFamily="2" charset="2"/>
              </a:rPr>
              <a:t>, </a:t>
            </a:r>
            <a:r>
              <a:rPr lang="ko-KR" altLang="en-US" dirty="0">
                <a:sym typeface="Wingdings" panose="05000000000000000000" pitchFamily="2" charset="2"/>
              </a:rPr>
              <a:t>재고이며 고객사에게 전달 등</a:t>
            </a:r>
            <a:r>
              <a:rPr lang="en-US" altLang="ko-KR" dirty="0">
                <a:sym typeface="Wingdings" panose="05000000000000000000" pitchFamily="2" charset="2"/>
              </a:rPr>
              <a:t>,  </a:t>
            </a:r>
            <a:r>
              <a:rPr lang="ko-KR" altLang="en-US" dirty="0" err="1">
                <a:sym typeface="Wingdings" panose="05000000000000000000" pitchFamily="2" charset="2"/>
              </a:rPr>
              <a:t>발류에이션</a:t>
            </a:r>
            <a:r>
              <a:rPr lang="ko-KR" altLang="en-US" dirty="0">
                <a:sym typeface="Wingdings" panose="05000000000000000000" pitchFamily="2" charset="2"/>
              </a:rPr>
              <a:t> </a:t>
            </a:r>
            <a:r>
              <a:rPr lang="en-US" altLang="ko-KR" dirty="0">
                <a:sym typeface="Wingdings" panose="05000000000000000000" pitchFamily="2" charset="2"/>
              </a:rPr>
              <a:t>(</a:t>
            </a:r>
            <a:r>
              <a:rPr lang="ko-KR" altLang="en-US" dirty="0">
                <a:sym typeface="Wingdings" panose="05000000000000000000" pitchFamily="2" charset="2"/>
              </a:rPr>
              <a:t>평가 가치</a:t>
            </a:r>
            <a:r>
              <a:rPr lang="en-US" altLang="ko-KR" dirty="0">
                <a:sym typeface="Wingdings" panose="05000000000000000000" pitchFamily="2" charset="2"/>
              </a:rPr>
              <a:t>)</a:t>
            </a:r>
            <a:r>
              <a:rPr lang="ko-KR" altLang="en-US" dirty="0">
                <a:sym typeface="Wingdings" panose="05000000000000000000" pitchFamily="2" charset="2"/>
              </a:rPr>
              <a:t> 경우도 미국에서는 </a:t>
            </a:r>
            <a:r>
              <a:rPr lang="en-US" altLang="ko-KR" dirty="0">
                <a:sym typeface="Wingdings" panose="05000000000000000000" pitchFamily="2" charset="2"/>
              </a:rPr>
              <a:t>DCF</a:t>
            </a:r>
            <a:r>
              <a:rPr lang="ko-KR" altLang="en-US" dirty="0">
                <a:sym typeface="Wingdings" panose="05000000000000000000" pitchFamily="2" charset="2"/>
              </a:rPr>
              <a:t> 만 오로지 의존하는 것이 아니고</a:t>
            </a:r>
            <a:r>
              <a:rPr lang="en-US" altLang="ko-KR" dirty="0">
                <a:sym typeface="Wingdings" panose="05000000000000000000" pitchFamily="2" charset="2"/>
              </a:rPr>
              <a:t>, </a:t>
            </a:r>
            <a:r>
              <a:rPr lang="ko-KR" altLang="en-US" dirty="0">
                <a:sym typeface="Wingdings" panose="05000000000000000000" pitchFamily="2" charset="2"/>
              </a:rPr>
              <a:t>특히 </a:t>
            </a:r>
            <a:r>
              <a:rPr lang="en-US" altLang="ko-KR" dirty="0">
                <a:sym typeface="Wingdings" panose="05000000000000000000" pitchFamily="2" charset="2"/>
              </a:rPr>
              <a:t>Discount Rate</a:t>
            </a:r>
            <a:r>
              <a:rPr lang="ko-KR" altLang="en-US" dirty="0">
                <a:sym typeface="Wingdings" panose="05000000000000000000" pitchFamily="2" charset="2"/>
              </a:rPr>
              <a:t> 이나 </a:t>
            </a:r>
            <a:r>
              <a:rPr lang="en-US" altLang="ko-KR" dirty="0">
                <a:sym typeface="Wingdings" panose="05000000000000000000" pitchFamily="2" charset="2"/>
              </a:rPr>
              <a:t>Terminal Value (</a:t>
            </a:r>
            <a:r>
              <a:rPr lang="ko-KR" altLang="en-US" dirty="0">
                <a:sym typeface="Wingdings" panose="05000000000000000000" pitchFamily="2" charset="2"/>
              </a:rPr>
              <a:t>회사 내부 사정을 잘 알아야 중요한 </a:t>
            </a:r>
            <a:r>
              <a:rPr lang="en-US" altLang="ko-KR" dirty="0">
                <a:sym typeface="Wingdings" panose="05000000000000000000" pitchFamily="2" charset="2"/>
              </a:rPr>
              <a:t>Insight </a:t>
            </a:r>
            <a:r>
              <a:rPr lang="ko-KR" altLang="en-US" dirty="0">
                <a:sym typeface="Wingdings" panose="05000000000000000000" pitchFamily="2" charset="2"/>
              </a:rPr>
              <a:t>와 본사 연결감사 에게도 본사에서 도움이 되는 역할을 감당 하여서 시너지</a:t>
            </a:r>
            <a:r>
              <a:rPr lang="en-US" altLang="ko-KR" dirty="0">
                <a:sym typeface="Wingdings" panose="05000000000000000000" pitchFamily="2" charset="2"/>
              </a:rPr>
              <a:t>) </a:t>
            </a:r>
            <a:endParaRPr lang="en-US" dirty="0"/>
          </a:p>
        </p:txBody>
      </p:sp>
      <p:sp>
        <p:nvSpPr>
          <p:cNvPr id="4" name="Slide Number Placeholder 3"/>
          <p:cNvSpPr>
            <a:spLocks noGrp="1"/>
          </p:cNvSpPr>
          <p:nvPr>
            <p:ph type="sldNum" sz="quarter" idx="5"/>
          </p:nvPr>
        </p:nvSpPr>
        <p:spPr/>
        <p:txBody>
          <a:bodyPr/>
          <a:lstStyle/>
          <a:p>
            <a:fld id="{AFDC2657-FE92-4695-A354-4AFD08AAF47F}" type="slidenum">
              <a:rPr lang="en-US" smtClean="0"/>
              <a:t>2</a:t>
            </a:fld>
            <a:endParaRPr lang="en-US"/>
          </a:p>
        </p:txBody>
      </p:sp>
    </p:spTree>
    <p:extLst>
      <p:ext uri="{BB962C8B-B14F-4D97-AF65-F5344CB8AC3E}">
        <p14:creationId xmlns:p14="http://schemas.microsoft.com/office/powerpoint/2010/main" val="3912281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3:notes"/>
          <p:cNvSpPr txBox="1">
            <a:spLocks noGrp="1"/>
          </p:cNvSpPr>
          <p:nvPr>
            <p:ph type="body" idx="1"/>
          </p:nvPr>
        </p:nvSpPr>
        <p:spPr>
          <a:xfrm>
            <a:off x="685801" y="4400550"/>
            <a:ext cx="5486400" cy="3600450"/>
          </a:xfrm>
          <a:prstGeom prst="rect">
            <a:avLst/>
          </a:prstGeom>
          <a:noFill/>
          <a:ln>
            <a:noFill/>
          </a:ln>
        </p:spPr>
        <p:txBody>
          <a:bodyPr spcFirstLastPara="1" wrap="square" lIns="91414" tIns="45694" rIns="91414" bIns="45694" anchor="t" anchorCtr="0">
            <a:noAutofit/>
          </a:bodyPr>
          <a:lstStyle/>
          <a:p>
            <a:pPr>
              <a:buSzPts val="1400"/>
            </a:pPr>
            <a:r>
              <a:rPr lang="ko-KR" altLang="en-US" dirty="0"/>
              <a:t>미국과 한국의 세무 차이 설명</a:t>
            </a:r>
            <a:r>
              <a:rPr lang="en-US" altLang="ko-KR" dirty="0"/>
              <a:t>.  </a:t>
            </a:r>
          </a:p>
          <a:p>
            <a:pPr>
              <a:buSzPts val="1400"/>
            </a:pPr>
            <a:r>
              <a:rPr lang="ko-KR" altLang="en-US" dirty="0"/>
              <a:t>전세계에서 전세계 소득을 과세하는 유일한 나라</a:t>
            </a:r>
            <a:endParaRPr lang="en-US" altLang="ko-KR" dirty="0"/>
          </a:p>
          <a:p>
            <a:pPr>
              <a:buSzPts val="1400"/>
            </a:pPr>
            <a:r>
              <a:rPr lang="ko-KR" altLang="en-US" dirty="0"/>
              <a:t>조세조약</a:t>
            </a:r>
            <a:r>
              <a:rPr lang="en-US" altLang="ko-KR" dirty="0"/>
              <a:t>. </a:t>
            </a:r>
            <a:r>
              <a:rPr lang="ko-KR" altLang="en-US" dirty="0"/>
              <a:t>사회보장 협정</a:t>
            </a:r>
            <a:endParaRPr lang="en-US" altLang="ko-KR" dirty="0"/>
          </a:p>
          <a:p>
            <a:pPr>
              <a:buSzPts val="1400"/>
            </a:pPr>
            <a:endParaRPr dirty="0"/>
          </a:p>
        </p:txBody>
      </p:sp>
      <p:sp>
        <p:nvSpPr>
          <p:cNvPr id="174" name="Google Shape;174;p3:notes"/>
          <p:cNvSpPr txBox="1">
            <a:spLocks noGrp="1"/>
          </p:cNvSpPr>
          <p:nvPr>
            <p:ph type="sldNum" idx="12"/>
          </p:nvPr>
        </p:nvSpPr>
        <p:spPr>
          <a:xfrm>
            <a:off x="3884613" y="8685214"/>
            <a:ext cx="2971801" cy="458787"/>
          </a:xfrm>
          <a:prstGeom prst="rect">
            <a:avLst/>
          </a:prstGeom>
          <a:noFill/>
          <a:ln>
            <a:noFill/>
          </a:ln>
        </p:spPr>
        <p:txBody>
          <a:bodyPr spcFirstLastPara="1" wrap="square" lIns="91414" tIns="45694" rIns="91414" bIns="45694" anchor="b" anchorCtr="0">
            <a:noAutofit/>
          </a:bodyPr>
          <a:lstStyle/>
          <a:p>
            <a:pPr>
              <a:buSzPts val="1400"/>
            </a:pPr>
            <a:fld id="{00000000-1234-1234-1234-123412341234}" type="slidenum">
              <a:rPr lang="en-US"/>
              <a:pPr>
                <a:buSzPts val="1400"/>
              </a:pPr>
              <a:t>20</a:t>
            </a:fld>
            <a:endParaRPr/>
          </a:p>
        </p:txBody>
      </p:sp>
    </p:spTree>
    <p:extLst>
      <p:ext uri="{BB962C8B-B14F-4D97-AF65-F5344CB8AC3E}">
        <p14:creationId xmlns:p14="http://schemas.microsoft.com/office/powerpoint/2010/main" val="1558981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4:notes"/>
          <p:cNvSpPr txBox="1">
            <a:spLocks noGrp="1"/>
          </p:cNvSpPr>
          <p:nvPr>
            <p:ph type="body" idx="1"/>
          </p:nvPr>
        </p:nvSpPr>
        <p:spPr>
          <a:xfrm>
            <a:off x="685801" y="4400550"/>
            <a:ext cx="5486400" cy="3600450"/>
          </a:xfrm>
          <a:prstGeom prst="rect">
            <a:avLst/>
          </a:prstGeom>
          <a:noFill/>
          <a:ln>
            <a:noFill/>
          </a:ln>
        </p:spPr>
        <p:txBody>
          <a:bodyPr spcFirstLastPara="1" wrap="square" lIns="91414" tIns="45694" rIns="91414" bIns="45694" anchor="t" anchorCtr="0">
            <a:noAutofit/>
          </a:bodyPr>
          <a:lstStyle/>
          <a:p>
            <a:pPr>
              <a:buSzPts val="1400"/>
            </a:pPr>
            <a:r>
              <a:rPr lang="ko-KR" altLang="en-US" dirty="0"/>
              <a:t>기업의 </a:t>
            </a:r>
            <a:r>
              <a:rPr lang="en-US" altLang="ko-KR" dirty="0"/>
              <a:t>leader </a:t>
            </a:r>
            <a:r>
              <a:rPr lang="ko-KR" altLang="en-US" dirty="0"/>
              <a:t>들이 생각하시는 </a:t>
            </a:r>
            <a:r>
              <a:rPr lang="en-US" altLang="ko-KR" dirty="0"/>
              <a:t>point</a:t>
            </a:r>
            <a:r>
              <a:rPr lang="ko-KR" altLang="en-US" dirty="0"/>
              <a:t>들</a:t>
            </a:r>
            <a:r>
              <a:rPr lang="en-US" altLang="ko-KR" dirty="0"/>
              <a:t>…</a:t>
            </a:r>
          </a:p>
        </p:txBody>
      </p:sp>
      <p:sp>
        <p:nvSpPr>
          <p:cNvPr id="184" name="Google Shape;184;p4:notes"/>
          <p:cNvSpPr txBox="1">
            <a:spLocks noGrp="1"/>
          </p:cNvSpPr>
          <p:nvPr>
            <p:ph type="sldNum" idx="12"/>
          </p:nvPr>
        </p:nvSpPr>
        <p:spPr>
          <a:xfrm>
            <a:off x="3884613" y="8685214"/>
            <a:ext cx="2971801" cy="458787"/>
          </a:xfrm>
          <a:prstGeom prst="rect">
            <a:avLst/>
          </a:prstGeom>
          <a:noFill/>
          <a:ln>
            <a:noFill/>
          </a:ln>
        </p:spPr>
        <p:txBody>
          <a:bodyPr spcFirstLastPara="1" wrap="square" lIns="91414" tIns="45694" rIns="91414" bIns="45694" anchor="b" anchorCtr="0">
            <a:noAutofit/>
          </a:bodyPr>
          <a:lstStyle/>
          <a:p>
            <a:pPr>
              <a:buSzPts val="1400"/>
            </a:pPr>
            <a:fld id="{00000000-1234-1234-1234-123412341234}" type="slidenum">
              <a:rPr lang="en-US"/>
              <a:pPr>
                <a:buSzPts val="1400"/>
              </a:pPr>
              <a:t>21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3:notes"/>
          <p:cNvSpPr txBox="1">
            <a:spLocks noGrp="1"/>
          </p:cNvSpPr>
          <p:nvPr>
            <p:ph type="body" idx="1"/>
          </p:nvPr>
        </p:nvSpPr>
        <p:spPr>
          <a:xfrm>
            <a:off x="685801" y="4400550"/>
            <a:ext cx="5486400" cy="3600450"/>
          </a:xfrm>
          <a:prstGeom prst="rect">
            <a:avLst/>
          </a:prstGeom>
          <a:noFill/>
          <a:ln>
            <a:noFill/>
          </a:ln>
        </p:spPr>
        <p:txBody>
          <a:bodyPr spcFirstLastPara="1" wrap="square" lIns="91414" tIns="45694" rIns="91414" bIns="45694" anchor="t" anchorCtr="0">
            <a:noAutofit/>
          </a:bodyPr>
          <a:lstStyle/>
          <a:p>
            <a:pPr defTabSz="914287">
              <a:defRPr/>
            </a:pPr>
            <a:r>
              <a:rPr lang="ko-KR" altLang="en-US" sz="1000" dirty="0"/>
              <a:t>미국 사항의 </a:t>
            </a:r>
            <a:r>
              <a:rPr lang="en-US" altLang="ko-KR" sz="1000" dirty="0"/>
              <a:t>keyword </a:t>
            </a:r>
            <a:r>
              <a:rPr lang="ko-KR" altLang="en-US" sz="1000" dirty="0"/>
              <a:t>를 뽑는다면</a:t>
            </a:r>
            <a:r>
              <a:rPr lang="en-US" altLang="ko-KR" sz="1000" dirty="0"/>
              <a:t>, “</a:t>
            </a:r>
            <a:r>
              <a:rPr lang="ko-KR" altLang="en-US" sz="1000" dirty="0"/>
              <a:t>다양성</a:t>
            </a:r>
            <a:r>
              <a:rPr lang="en-US" altLang="ko-KR" sz="1000" dirty="0"/>
              <a:t>“ </a:t>
            </a:r>
            <a:r>
              <a:rPr lang="ko-KR" altLang="en-US" sz="1000" dirty="0"/>
              <a:t>이 아닐까 생각합니다</a:t>
            </a:r>
            <a:r>
              <a:rPr lang="en-US" altLang="ko-KR" sz="1000" dirty="0"/>
              <a:t>– </a:t>
            </a:r>
            <a:r>
              <a:rPr lang="ko-KR" altLang="en-US" sz="1000" dirty="0"/>
              <a:t>한국은 조금 더 </a:t>
            </a:r>
            <a:r>
              <a:rPr lang="en-US" altLang="ko-KR" sz="1000" dirty="0"/>
              <a:t>“</a:t>
            </a:r>
            <a:r>
              <a:rPr lang="ko-KR" altLang="en-US" sz="1000" dirty="0" err="1"/>
              <a:t>균율화</a:t>
            </a:r>
            <a:r>
              <a:rPr lang="en-US" altLang="ko-KR" sz="1000" dirty="0"/>
              <a:t>”</a:t>
            </a:r>
            <a:r>
              <a:rPr lang="ko-KR" altLang="en-US" sz="1000" dirty="0"/>
              <a:t> 를 추구하는데</a:t>
            </a:r>
            <a:r>
              <a:rPr lang="en-US" altLang="ko-KR" sz="1000" dirty="0"/>
              <a:t>, </a:t>
            </a:r>
            <a:r>
              <a:rPr lang="ko-KR" altLang="en-US" sz="1000" dirty="0"/>
              <a:t>미국의 다양한 사회적</a:t>
            </a:r>
            <a:r>
              <a:rPr lang="en-US" altLang="ko-KR" sz="1000" dirty="0"/>
              <a:t>, </a:t>
            </a:r>
            <a:r>
              <a:rPr lang="ko-KR" altLang="en-US" sz="1000" dirty="0"/>
              <a:t>정치적</a:t>
            </a:r>
            <a:r>
              <a:rPr lang="en-US" altLang="ko-KR" sz="1000" dirty="0"/>
              <a:t>, </a:t>
            </a:r>
            <a:r>
              <a:rPr lang="ko-KR" altLang="en-US" sz="1000" dirty="0"/>
              <a:t>문화적 차원이 보다 세무 시스템이나 운영면에서도 녹여 입니다</a:t>
            </a:r>
            <a:r>
              <a:rPr lang="en-US" altLang="ko-KR" sz="1000" dirty="0"/>
              <a:t>. </a:t>
            </a:r>
            <a:r>
              <a:rPr lang="ko-KR" altLang="en-US" sz="1000" dirty="0"/>
              <a:t> </a:t>
            </a:r>
            <a:endParaRPr lang="en-US" altLang="ko-KR" sz="1000" dirty="0"/>
          </a:p>
          <a:p>
            <a:pPr defTabSz="914287">
              <a:defRPr/>
            </a:pPr>
            <a:r>
              <a:rPr lang="ko-KR" altLang="en-US" sz="1000" dirty="0"/>
              <a:t>그렇다 보니</a:t>
            </a:r>
            <a:r>
              <a:rPr lang="en-US" altLang="ko-KR" sz="1000" dirty="0"/>
              <a:t>, </a:t>
            </a:r>
            <a:r>
              <a:rPr lang="ko-KR" altLang="en-US" sz="1000" dirty="0"/>
              <a:t>어떻게 보면 복잡하다 라고 해석이 될 수 있습니다</a:t>
            </a:r>
            <a:r>
              <a:rPr lang="en-US" altLang="ko-KR" sz="1000" dirty="0"/>
              <a:t>. </a:t>
            </a:r>
          </a:p>
          <a:p>
            <a:pPr defTabSz="914287">
              <a:defRPr/>
            </a:pPr>
            <a:endParaRPr lang="en-US" altLang="ko-KR" sz="1000" dirty="0"/>
          </a:p>
          <a:p>
            <a:pPr defTabSz="914287">
              <a:defRPr/>
            </a:pPr>
            <a:r>
              <a:rPr lang="ko-KR" altLang="en-US" sz="1000" dirty="0"/>
              <a:t>그래서</a:t>
            </a:r>
            <a:r>
              <a:rPr lang="en-US" altLang="ko-KR" sz="1000" dirty="0"/>
              <a:t>, </a:t>
            </a:r>
            <a:r>
              <a:rPr lang="ko-KR" altLang="en-US" sz="1000" dirty="0"/>
              <a:t>오늘은 어떤 것을 </a:t>
            </a:r>
            <a:r>
              <a:rPr lang="en-US" altLang="ko-KR" sz="1000" dirty="0"/>
              <a:t>“</a:t>
            </a:r>
            <a:r>
              <a:rPr lang="ko-KR" altLang="en-US" sz="1000" dirty="0"/>
              <a:t>떠올리고</a:t>
            </a:r>
            <a:r>
              <a:rPr lang="en-US" altLang="ko-KR" sz="1000" dirty="0"/>
              <a:t>” </a:t>
            </a:r>
            <a:r>
              <a:rPr lang="ko-KR" altLang="en-US" sz="1000" dirty="0"/>
              <a:t>어떤 것을 </a:t>
            </a:r>
            <a:r>
              <a:rPr lang="en-US" altLang="ko-KR" sz="1000" dirty="0"/>
              <a:t>“</a:t>
            </a:r>
            <a:r>
              <a:rPr lang="ko-KR" altLang="en-US" sz="1000" dirty="0"/>
              <a:t>기억하고</a:t>
            </a:r>
            <a:r>
              <a:rPr lang="en-US" altLang="ko-KR" sz="1000" dirty="0"/>
              <a:t>”  </a:t>
            </a:r>
            <a:r>
              <a:rPr lang="ko-KR" altLang="en-US" sz="1000" dirty="0"/>
              <a:t>가는데 오늘 나누는 주제가 조금이나마 미국을 바라보는 등대가 대표님들께 도움이 될 수 있으면 좋을 것 같습니다</a:t>
            </a:r>
            <a:r>
              <a:rPr lang="en-US" altLang="ko-KR" sz="1000" dirty="0"/>
              <a:t>. </a:t>
            </a:r>
          </a:p>
          <a:p>
            <a:pPr>
              <a:buSzPts val="1400"/>
            </a:pPr>
            <a:endParaRPr lang="en-US" altLang="ko-KR" sz="1000" dirty="0"/>
          </a:p>
          <a:p>
            <a:pPr>
              <a:buSzPts val="1400"/>
            </a:pPr>
            <a:r>
              <a:rPr lang="ko-KR" altLang="en-US" sz="1000" dirty="0"/>
              <a:t>고려 사항을 시작 하기 전에 크게 미국내 세무적 개요를 아주 간략히 요약한 차트 입니다</a:t>
            </a:r>
            <a:r>
              <a:rPr lang="en-US" altLang="ko-KR" sz="1000" dirty="0"/>
              <a:t>. </a:t>
            </a:r>
          </a:p>
          <a:p>
            <a:pPr>
              <a:buSzPts val="1400"/>
            </a:pPr>
            <a:endParaRPr lang="en-US" altLang="ko-KR" sz="1000" dirty="0"/>
          </a:p>
          <a:p>
            <a:pPr algn="l"/>
            <a:r>
              <a:rPr lang="ko-KR" altLang="en-US" sz="1000" dirty="0">
                <a:latin typeface="MalgunGothicRegular"/>
              </a:rPr>
              <a:t>세무적 </a:t>
            </a:r>
            <a:r>
              <a:rPr lang="en-US" altLang="ko-KR" sz="1000" dirty="0">
                <a:latin typeface="MalgunGothicRegular"/>
              </a:rPr>
              <a:t>“</a:t>
            </a:r>
            <a:r>
              <a:rPr lang="ko-KR" altLang="en-US" sz="1000" dirty="0">
                <a:latin typeface="MalgunGothicRegular"/>
              </a:rPr>
              <a:t>소득세</a:t>
            </a:r>
            <a:r>
              <a:rPr lang="en-US" altLang="ko-KR" sz="1000" dirty="0">
                <a:latin typeface="MalgunGothicRegular"/>
              </a:rPr>
              <a:t>”</a:t>
            </a:r>
            <a:r>
              <a:rPr lang="ko-KR" altLang="en-US" sz="1000" dirty="0">
                <a:latin typeface="MalgunGothicRegular"/>
              </a:rPr>
              <a:t>는 연방 정부와 대부분의 주에서 부과됩니다</a:t>
            </a:r>
            <a:r>
              <a:rPr lang="en-US" altLang="ko-KR" sz="1000" dirty="0">
                <a:latin typeface="Calibri" panose="020F0502020204030204" pitchFamily="34" charset="0"/>
              </a:rPr>
              <a:t>. </a:t>
            </a:r>
            <a:r>
              <a:rPr lang="ko-KR" altLang="en-US" sz="1000" dirty="0">
                <a:latin typeface="MalgunGothicRegular"/>
              </a:rPr>
              <a:t>또한 특정 도시와 지역에서도 소득세가 부과됩니다</a:t>
            </a:r>
            <a:r>
              <a:rPr lang="en-US" altLang="ko-KR" sz="1000" dirty="0">
                <a:latin typeface="Calibri" panose="020F0502020204030204" pitchFamily="34" charset="0"/>
              </a:rPr>
              <a:t>.</a:t>
            </a:r>
          </a:p>
          <a:p>
            <a:pPr algn="l"/>
            <a:endParaRPr lang="en-US" altLang="ko-KR" sz="1000" dirty="0">
              <a:latin typeface="Calibri" panose="020F0502020204030204" pitchFamily="34" charset="0"/>
            </a:endParaRPr>
          </a:p>
          <a:p>
            <a:pPr algn="l"/>
            <a:r>
              <a:rPr lang="ko-KR" altLang="en-US" sz="1000" dirty="0">
                <a:latin typeface="MalgunGothicRegular"/>
              </a:rPr>
              <a:t>미국 시스템은 </a:t>
            </a:r>
            <a:r>
              <a:rPr lang="ko-KR" altLang="en-US" sz="1000" dirty="0">
                <a:latin typeface="Calibri" panose="020F0502020204030204" pitchFamily="34" charset="0"/>
              </a:rPr>
              <a:t>“</a:t>
            </a:r>
            <a:r>
              <a:rPr lang="en-US" altLang="ko-KR" sz="1000" dirty="0">
                <a:latin typeface="Calibri" panose="020F0502020204030204" pitchFamily="34" charset="0"/>
              </a:rPr>
              <a:t>pay as you go” </a:t>
            </a:r>
            <a:r>
              <a:rPr lang="ko-KR" altLang="en-US" sz="1000" dirty="0">
                <a:latin typeface="MalgunGothicRegular"/>
              </a:rPr>
              <a:t>시스템입니다</a:t>
            </a:r>
            <a:r>
              <a:rPr lang="en-US" altLang="ko-KR" sz="1000" dirty="0">
                <a:latin typeface="Calibri" panose="020F0502020204030204" pitchFamily="34" charset="0"/>
              </a:rPr>
              <a:t>. </a:t>
            </a:r>
            <a:r>
              <a:rPr lang="ko-KR" altLang="en-US" sz="1000" dirty="0">
                <a:latin typeface="MalgunGothicRegular"/>
              </a:rPr>
              <a:t>미국 연방 세법에 따르면 고용주는 근로자의 임금에서 소득세와 사회보장세를 </a:t>
            </a:r>
            <a:r>
              <a:rPr lang="ko-KR" altLang="en-US" sz="1000" dirty="0" err="1">
                <a:latin typeface="MalgunGothicRegular"/>
              </a:rPr>
              <a:t>원청징수</a:t>
            </a:r>
            <a:r>
              <a:rPr lang="ko-KR" altLang="en-US" sz="1000" dirty="0">
                <a:latin typeface="MalgunGothicRegular"/>
              </a:rPr>
              <a:t> 하고 납부해야 하며 기업에서는 분기 기준으로 소득세를 납부해야 합니다</a:t>
            </a:r>
            <a:r>
              <a:rPr lang="en-US" altLang="ko-KR" sz="1000" dirty="0">
                <a:latin typeface="Calibri" panose="020F0502020204030204" pitchFamily="34" charset="0"/>
              </a:rPr>
              <a:t>.</a:t>
            </a:r>
          </a:p>
          <a:p>
            <a:pPr algn="l"/>
            <a:endParaRPr lang="en-US" sz="1000" dirty="0">
              <a:latin typeface="Calibri" panose="020F0502020204030204" pitchFamily="34" charset="0"/>
            </a:endParaRPr>
          </a:p>
          <a:p>
            <a:pPr algn="l"/>
            <a:r>
              <a:rPr lang="en-US" sz="1000" i="1" dirty="0">
                <a:latin typeface="Calibri-Italic"/>
              </a:rPr>
              <a:t>credit: </a:t>
            </a:r>
            <a:r>
              <a:rPr lang="ko-KR" altLang="en-US" sz="1000" dirty="0">
                <a:latin typeface="MalgunGothicRegular"/>
              </a:rPr>
              <a:t>세액공제</a:t>
            </a:r>
            <a:r>
              <a:rPr lang="en-US" altLang="ko-KR" sz="1000" i="1" dirty="0">
                <a:latin typeface="Calibri-Italic"/>
              </a:rPr>
              <a:t>, </a:t>
            </a:r>
            <a:r>
              <a:rPr lang="en-US" sz="1000" i="1" dirty="0">
                <a:latin typeface="Calibri-Italic"/>
              </a:rPr>
              <a:t>deduction: </a:t>
            </a:r>
            <a:r>
              <a:rPr lang="ko-KR" altLang="en-US" sz="1000" dirty="0">
                <a:latin typeface="MalgunGothicRegular"/>
              </a:rPr>
              <a:t>소득공제</a:t>
            </a:r>
            <a:endParaRPr lang="en-US" altLang="ko-KR" sz="1000" dirty="0">
              <a:latin typeface="MalgunGothicRegular"/>
            </a:endParaRPr>
          </a:p>
          <a:p>
            <a:pPr algn="l"/>
            <a:endParaRPr lang="en-US" dirty="0">
              <a:latin typeface="MalgunGothicRegular"/>
            </a:endParaRPr>
          </a:p>
        </p:txBody>
      </p:sp>
      <p:sp>
        <p:nvSpPr>
          <p:cNvPr id="174" name="Google Shape;174;p3:notes"/>
          <p:cNvSpPr txBox="1">
            <a:spLocks noGrp="1"/>
          </p:cNvSpPr>
          <p:nvPr>
            <p:ph type="sldNum" idx="12"/>
          </p:nvPr>
        </p:nvSpPr>
        <p:spPr>
          <a:xfrm>
            <a:off x="3884613" y="8685214"/>
            <a:ext cx="2971801" cy="458787"/>
          </a:xfrm>
          <a:prstGeom prst="rect">
            <a:avLst/>
          </a:prstGeom>
          <a:noFill/>
          <a:ln>
            <a:noFill/>
          </a:ln>
        </p:spPr>
        <p:txBody>
          <a:bodyPr spcFirstLastPara="1" wrap="square" lIns="91414" tIns="45694" rIns="91414" bIns="45694" anchor="b" anchorCtr="0">
            <a:noAutofit/>
          </a:bodyPr>
          <a:lstStyle/>
          <a:p>
            <a:pPr>
              <a:buSzPts val="1400"/>
            </a:pPr>
            <a:fld id="{00000000-1234-1234-1234-123412341234}" type="slidenum">
              <a:rPr lang="en-US"/>
              <a:pPr>
                <a:buSzPts val="1400"/>
              </a:pPr>
              <a:t>3</a:t>
            </a:fld>
            <a:endParaRPr/>
          </a:p>
        </p:txBody>
      </p:sp>
    </p:spTree>
    <p:extLst>
      <p:ext uri="{BB962C8B-B14F-4D97-AF65-F5344CB8AC3E}">
        <p14:creationId xmlns:p14="http://schemas.microsoft.com/office/powerpoint/2010/main" val="419113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DC2657-FE92-4695-A354-4AFD08AAF47F}" type="slidenum">
              <a:rPr lang="en-US" smtClean="0"/>
              <a:t>4</a:t>
            </a:fld>
            <a:endParaRPr lang="en-US" dirty="0"/>
          </a:p>
        </p:txBody>
      </p:sp>
    </p:spTree>
    <p:extLst>
      <p:ext uri="{BB962C8B-B14F-4D97-AF65-F5344CB8AC3E}">
        <p14:creationId xmlns:p14="http://schemas.microsoft.com/office/powerpoint/2010/main" val="1780373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DC2657-FE92-4695-A354-4AFD08AAF47F}" type="slidenum">
              <a:rPr lang="en-US" smtClean="0"/>
              <a:t>5</a:t>
            </a:fld>
            <a:endParaRPr lang="en-US" dirty="0"/>
          </a:p>
        </p:txBody>
      </p:sp>
    </p:spTree>
    <p:extLst>
      <p:ext uri="{BB962C8B-B14F-4D97-AF65-F5344CB8AC3E}">
        <p14:creationId xmlns:p14="http://schemas.microsoft.com/office/powerpoint/2010/main" val="792767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E0B23A-2764-1348-A4BD-4EED28F9C88D}" type="slidenum">
              <a:rPr lang="en-US" smtClean="0"/>
              <a:t>6</a:t>
            </a:fld>
            <a:endParaRPr lang="en-US" dirty="0"/>
          </a:p>
        </p:txBody>
      </p:sp>
    </p:spTree>
    <p:extLst>
      <p:ext uri="{BB962C8B-B14F-4D97-AF65-F5344CB8AC3E}">
        <p14:creationId xmlns:p14="http://schemas.microsoft.com/office/powerpoint/2010/main" val="3535281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3:notes"/>
          <p:cNvSpPr txBox="1">
            <a:spLocks noGrp="1"/>
          </p:cNvSpPr>
          <p:nvPr>
            <p:ph type="body" idx="1"/>
          </p:nvPr>
        </p:nvSpPr>
        <p:spPr>
          <a:xfrm>
            <a:off x="685801" y="4400550"/>
            <a:ext cx="5486400" cy="3600450"/>
          </a:xfrm>
          <a:prstGeom prst="rect">
            <a:avLst/>
          </a:prstGeom>
          <a:noFill/>
          <a:ln>
            <a:noFill/>
          </a:ln>
        </p:spPr>
        <p:txBody>
          <a:bodyPr spcFirstLastPara="1" wrap="square" lIns="91414" tIns="45694" rIns="91414" bIns="45694" anchor="t" anchorCtr="0">
            <a:noAutofit/>
          </a:bodyPr>
          <a:lstStyle/>
          <a:p>
            <a:pPr defTabSz="914287">
              <a:defRPr/>
            </a:pPr>
            <a:r>
              <a:rPr lang="ko-KR" altLang="en-US" sz="1000" dirty="0"/>
              <a:t>미국 사항의 </a:t>
            </a:r>
            <a:r>
              <a:rPr lang="en-US" altLang="ko-KR" sz="1000" dirty="0"/>
              <a:t>keyword </a:t>
            </a:r>
            <a:r>
              <a:rPr lang="ko-KR" altLang="en-US" sz="1000" dirty="0"/>
              <a:t>를 뽑는다면</a:t>
            </a:r>
            <a:r>
              <a:rPr lang="en-US" altLang="ko-KR" sz="1000" dirty="0"/>
              <a:t>, “</a:t>
            </a:r>
            <a:r>
              <a:rPr lang="ko-KR" altLang="en-US" sz="1000" dirty="0"/>
              <a:t>다양성</a:t>
            </a:r>
            <a:r>
              <a:rPr lang="en-US" altLang="ko-KR" sz="1000" dirty="0"/>
              <a:t>“ </a:t>
            </a:r>
            <a:r>
              <a:rPr lang="ko-KR" altLang="en-US" sz="1000" dirty="0"/>
              <a:t>이 아닐까 생각합니다</a:t>
            </a:r>
            <a:r>
              <a:rPr lang="en-US" altLang="ko-KR" sz="1000" dirty="0"/>
              <a:t>– </a:t>
            </a:r>
            <a:r>
              <a:rPr lang="ko-KR" altLang="en-US" sz="1000" dirty="0"/>
              <a:t>한국은 조금 더 </a:t>
            </a:r>
            <a:r>
              <a:rPr lang="en-US" altLang="ko-KR" sz="1000" dirty="0"/>
              <a:t>“</a:t>
            </a:r>
            <a:r>
              <a:rPr lang="ko-KR" altLang="en-US" sz="1000" dirty="0" err="1"/>
              <a:t>균율화</a:t>
            </a:r>
            <a:r>
              <a:rPr lang="en-US" altLang="ko-KR" sz="1000" dirty="0"/>
              <a:t>”</a:t>
            </a:r>
            <a:r>
              <a:rPr lang="ko-KR" altLang="en-US" sz="1000" dirty="0"/>
              <a:t> 를 추구하는데</a:t>
            </a:r>
            <a:r>
              <a:rPr lang="en-US" altLang="ko-KR" sz="1000" dirty="0"/>
              <a:t>, </a:t>
            </a:r>
            <a:r>
              <a:rPr lang="ko-KR" altLang="en-US" sz="1000" dirty="0"/>
              <a:t>미국의 다양한 사회적</a:t>
            </a:r>
            <a:r>
              <a:rPr lang="en-US" altLang="ko-KR" sz="1000" dirty="0"/>
              <a:t>, </a:t>
            </a:r>
            <a:r>
              <a:rPr lang="ko-KR" altLang="en-US" sz="1000" dirty="0"/>
              <a:t>정치적</a:t>
            </a:r>
            <a:r>
              <a:rPr lang="en-US" altLang="ko-KR" sz="1000" dirty="0"/>
              <a:t>, </a:t>
            </a:r>
            <a:r>
              <a:rPr lang="ko-KR" altLang="en-US" sz="1000" dirty="0"/>
              <a:t>문화적 차원이 보다 세무 시스템이나 운영면에서도 녹여 입니다</a:t>
            </a:r>
            <a:r>
              <a:rPr lang="en-US" altLang="ko-KR" sz="1000" dirty="0"/>
              <a:t>. </a:t>
            </a:r>
            <a:r>
              <a:rPr lang="ko-KR" altLang="en-US" sz="1000" dirty="0"/>
              <a:t> </a:t>
            </a:r>
            <a:endParaRPr lang="en-US" altLang="ko-KR" sz="1000" dirty="0"/>
          </a:p>
          <a:p>
            <a:pPr defTabSz="914287">
              <a:defRPr/>
            </a:pPr>
            <a:r>
              <a:rPr lang="ko-KR" altLang="en-US" sz="1000" dirty="0"/>
              <a:t>그렇다 보니</a:t>
            </a:r>
            <a:r>
              <a:rPr lang="en-US" altLang="ko-KR" sz="1000" dirty="0"/>
              <a:t>, </a:t>
            </a:r>
            <a:r>
              <a:rPr lang="ko-KR" altLang="en-US" sz="1000" dirty="0"/>
              <a:t>어떻게 보면 복잡하다 라고 해석이 될 수 있습니다</a:t>
            </a:r>
            <a:r>
              <a:rPr lang="en-US" altLang="ko-KR" sz="1000" dirty="0"/>
              <a:t>. </a:t>
            </a:r>
          </a:p>
          <a:p>
            <a:pPr defTabSz="914287">
              <a:defRPr/>
            </a:pPr>
            <a:endParaRPr lang="en-US" altLang="ko-KR" sz="1000" dirty="0"/>
          </a:p>
          <a:p>
            <a:pPr defTabSz="914287">
              <a:defRPr/>
            </a:pPr>
            <a:r>
              <a:rPr lang="ko-KR" altLang="en-US" sz="1000" dirty="0"/>
              <a:t>그래서</a:t>
            </a:r>
            <a:r>
              <a:rPr lang="en-US" altLang="ko-KR" sz="1000" dirty="0"/>
              <a:t>, </a:t>
            </a:r>
            <a:r>
              <a:rPr lang="ko-KR" altLang="en-US" sz="1000" dirty="0"/>
              <a:t>오늘은 어떤 것을 </a:t>
            </a:r>
            <a:r>
              <a:rPr lang="en-US" altLang="ko-KR" sz="1000" dirty="0"/>
              <a:t>“</a:t>
            </a:r>
            <a:r>
              <a:rPr lang="ko-KR" altLang="en-US" sz="1000" dirty="0"/>
              <a:t>떠올리고</a:t>
            </a:r>
            <a:r>
              <a:rPr lang="en-US" altLang="ko-KR" sz="1000" dirty="0"/>
              <a:t>” </a:t>
            </a:r>
            <a:r>
              <a:rPr lang="ko-KR" altLang="en-US" sz="1000" dirty="0"/>
              <a:t>어떤 것을 </a:t>
            </a:r>
            <a:r>
              <a:rPr lang="en-US" altLang="ko-KR" sz="1000" dirty="0"/>
              <a:t>“</a:t>
            </a:r>
            <a:r>
              <a:rPr lang="ko-KR" altLang="en-US" sz="1000" dirty="0"/>
              <a:t>기억하고</a:t>
            </a:r>
            <a:r>
              <a:rPr lang="en-US" altLang="ko-KR" sz="1000" dirty="0"/>
              <a:t>”  </a:t>
            </a:r>
            <a:r>
              <a:rPr lang="ko-KR" altLang="en-US" sz="1000" dirty="0"/>
              <a:t>가는데 오늘 나누는 주제가 조금이나마 미국을 바라보는 등대가 대표님들께 도움이 될 수 있으면 좋을 것 같습니다</a:t>
            </a:r>
            <a:r>
              <a:rPr lang="en-US" altLang="ko-KR" sz="1000" dirty="0"/>
              <a:t>. </a:t>
            </a:r>
          </a:p>
          <a:p>
            <a:pPr>
              <a:buSzPts val="1400"/>
            </a:pPr>
            <a:endParaRPr lang="en-US" altLang="ko-KR" sz="1000" dirty="0"/>
          </a:p>
          <a:p>
            <a:pPr>
              <a:buSzPts val="1400"/>
            </a:pPr>
            <a:r>
              <a:rPr lang="ko-KR" altLang="en-US" sz="1000" dirty="0"/>
              <a:t>고려 사항을 시작 하기 전에 크게 미국내 세무적 개요를 아주 간략히 요약한 차트 입니다</a:t>
            </a:r>
            <a:r>
              <a:rPr lang="en-US" altLang="ko-KR" sz="1000" dirty="0"/>
              <a:t>. </a:t>
            </a:r>
          </a:p>
          <a:p>
            <a:pPr>
              <a:buSzPts val="1400"/>
            </a:pPr>
            <a:endParaRPr lang="en-US" altLang="ko-KR" sz="1000" dirty="0"/>
          </a:p>
          <a:p>
            <a:pPr algn="l"/>
            <a:r>
              <a:rPr lang="ko-KR" altLang="en-US" sz="1000" dirty="0">
                <a:latin typeface="MalgunGothicRegular"/>
              </a:rPr>
              <a:t>세무적 </a:t>
            </a:r>
            <a:r>
              <a:rPr lang="en-US" altLang="ko-KR" sz="1000" dirty="0">
                <a:latin typeface="MalgunGothicRegular"/>
              </a:rPr>
              <a:t>“</a:t>
            </a:r>
            <a:r>
              <a:rPr lang="ko-KR" altLang="en-US" sz="1000" dirty="0">
                <a:latin typeface="MalgunGothicRegular"/>
              </a:rPr>
              <a:t>소득세</a:t>
            </a:r>
            <a:r>
              <a:rPr lang="en-US" altLang="ko-KR" sz="1000" dirty="0">
                <a:latin typeface="MalgunGothicRegular"/>
              </a:rPr>
              <a:t>”</a:t>
            </a:r>
            <a:r>
              <a:rPr lang="ko-KR" altLang="en-US" sz="1000" dirty="0">
                <a:latin typeface="MalgunGothicRegular"/>
              </a:rPr>
              <a:t>는 연방 정부와 대부분의 주에서 부과됩니다</a:t>
            </a:r>
            <a:r>
              <a:rPr lang="en-US" altLang="ko-KR" sz="1000" dirty="0">
                <a:latin typeface="Calibri" panose="020F0502020204030204" pitchFamily="34" charset="0"/>
              </a:rPr>
              <a:t>. </a:t>
            </a:r>
            <a:r>
              <a:rPr lang="ko-KR" altLang="en-US" sz="1000" dirty="0">
                <a:latin typeface="MalgunGothicRegular"/>
              </a:rPr>
              <a:t>또한 특정 도시와 지역에서도 소득세가 부과됩니다</a:t>
            </a:r>
            <a:r>
              <a:rPr lang="en-US" altLang="ko-KR" sz="1000" dirty="0">
                <a:latin typeface="Calibri" panose="020F0502020204030204" pitchFamily="34" charset="0"/>
              </a:rPr>
              <a:t>.</a:t>
            </a:r>
          </a:p>
          <a:p>
            <a:pPr algn="l"/>
            <a:endParaRPr lang="en-US" altLang="ko-KR" sz="1000" dirty="0">
              <a:latin typeface="Calibri" panose="020F0502020204030204" pitchFamily="34" charset="0"/>
            </a:endParaRPr>
          </a:p>
          <a:p>
            <a:pPr algn="l"/>
            <a:r>
              <a:rPr lang="ko-KR" altLang="en-US" sz="1000" dirty="0">
                <a:latin typeface="MalgunGothicRegular"/>
              </a:rPr>
              <a:t>미국 시스템은 </a:t>
            </a:r>
            <a:r>
              <a:rPr lang="ko-KR" altLang="en-US" sz="1000" dirty="0">
                <a:latin typeface="Calibri" panose="020F0502020204030204" pitchFamily="34" charset="0"/>
              </a:rPr>
              <a:t>“</a:t>
            </a:r>
            <a:r>
              <a:rPr lang="en-US" altLang="ko-KR" sz="1000" dirty="0">
                <a:latin typeface="Calibri" panose="020F0502020204030204" pitchFamily="34" charset="0"/>
              </a:rPr>
              <a:t>pay as you go” </a:t>
            </a:r>
            <a:r>
              <a:rPr lang="ko-KR" altLang="en-US" sz="1000" dirty="0">
                <a:latin typeface="MalgunGothicRegular"/>
              </a:rPr>
              <a:t>시스템입니다</a:t>
            </a:r>
            <a:r>
              <a:rPr lang="en-US" altLang="ko-KR" sz="1000" dirty="0">
                <a:latin typeface="Calibri" panose="020F0502020204030204" pitchFamily="34" charset="0"/>
              </a:rPr>
              <a:t>. </a:t>
            </a:r>
            <a:r>
              <a:rPr lang="ko-KR" altLang="en-US" sz="1000" dirty="0">
                <a:latin typeface="MalgunGothicRegular"/>
              </a:rPr>
              <a:t>미국 연방 세법에 따르면 고용주는 근로자의 임금에서 소득세와 사회보장세를 </a:t>
            </a:r>
            <a:r>
              <a:rPr lang="ko-KR" altLang="en-US" sz="1000" dirty="0" err="1">
                <a:latin typeface="MalgunGothicRegular"/>
              </a:rPr>
              <a:t>원청징수</a:t>
            </a:r>
            <a:r>
              <a:rPr lang="ko-KR" altLang="en-US" sz="1000" dirty="0">
                <a:latin typeface="MalgunGothicRegular"/>
              </a:rPr>
              <a:t> 하고 납부해야 하며 기업에서는 분기 기준으로 소득세를 납부해야 합니다</a:t>
            </a:r>
            <a:r>
              <a:rPr lang="en-US" altLang="ko-KR" sz="1000" dirty="0">
                <a:latin typeface="Calibri" panose="020F0502020204030204" pitchFamily="34" charset="0"/>
              </a:rPr>
              <a:t>.</a:t>
            </a:r>
          </a:p>
          <a:p>
            <a:pPr algn="l"/>
            <a:endParaRPr lang="en-US" sz="1000" dirty="0">
              <a:latin typeface="Calibri" panose="020F0502020204030204" pitchFamily="34" charset="0"/>
            </a:endParaRPr>
          </a:p>
          <a:p>
            <a:pPr algn="l"/>
            <a:r>
              <a:rPr lang="en-US" sz="1000" i="1" dirty="0">
                <a:latin typeface="Calibri-Italic"/>
              </a:rPr>
              <a:t>credit: </a:t>
            </a:r>
            <a:r>
              <a:rPr lang="ko-KR" altLang="en-US" sz="1000" dirty="0">
                <a:latin typeface="MalgunGothicRegular"/>
              </a:rPr>
              <a:t>세액공제</a:t>
            </a:r>
            <a:r>
              <a:rPr lang="en-US" altLang="ko-KR" sz="1000" i="1" dirty="0">
                <a:latin typeface="Calibri-Italic"/>
              </a:rPr>
              <a:t>, </a:t>
            </a:r>
            <a:r>
              <a:rPr lang="en-US" sz="1000" i="1" dirty="0">
                <a:latin typeface="Calibri-Italic"/>
              </a:rPr>
              <a:t>deduction: </a:t>
            </a:r>
            <a:r>
              <a:rPr lang="ko-KR" altLang="en-US" sz="1000" dirty="0">
                <a:latin typeface="MalgunGothicRegular"/>
              </a:rPr>
              <a:t>소득공제</a:t>
            </a:r>
            <a:endParaRPr lang="en-US" altLang="ko-KR" sz="1000" dirty="0">
              <a:latin typeface="MalgunGothicRegular"/>
            </a:endParaRPr>
          </a:p>
          <a:p>
            <a:pPr algn="l"/>
            <a:endParaRPr lang="en-US" dirty="0">
              <a:latin typeface="MalgunGothicRegular"/>
            </a:endParaRPr>
          </a:p>
        </p:txBody>
      </p:sp>
      <p:sp>
        <p:nvSpPr>
          <p:cNvPr id="174" name="Google Shape;174;p3:notes"/>
          <p:cNvSpPr txBox="1">
            <a:spLocks noGrp="1"/>
          </p:cNvSpPr>
          <p:nvPr>
            <p:ph type="sldNum" idx="12"/>
          </p:nvPr>
        </p:nvSpPr>
        <p:spPr>
          <a:xfrm>
            <a:off x="3884613" y="8685214"/>
            <a:ext cx="2971801" cy="458787"/>
          </a:xfrm>
          <a:prstGeom prst="rect">
            <a:avLst/>
          </a:prstGeom>
          <a:noFill/>
          <a:ln>
            <a:noFill/>
          </a:ln>
        </p:spPr>
        <p:txBody>
          <a:bodyPr spcFirstLastPara="1" wrap="square" lIns="91414" tIns="45694" rIns="91414" bIns="45694" anchor="b" anchorCtr="0">
            <a:noAutofit/>
          </a:bodyPr>
          <a:lstStyle/>
          <a:p>
            <a:pPr>
              <a:buSzPts val="1400"/>
            </a:pPr>
            <a:fld id="{00000000-1234-1234-1234-123412341234}" type="slidenum">
              <a:rPr lang="en-US"/>
              <a:pPr>
                <a:buSzPts val="1400"/>
              </a:pPr>
              <a:t>7</a:t>
            </a:fld>
            <a:endParaRPr/>
          </a:p>
        </p:txBody>
      </p:sp>
    </p:spTree>
    <p:extLst>
      <p:ext uri="{BB962C8B-B14F-4D97-AF65-F5344CB8AC3E}">
        <p14:creationId xmlns:p14="http://schemas.microsoft.com/office/powerpoint/2010/main" val="3913644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DC2657-FE92-4695-A354-4AFD08AAF47F}" type="slidenum">
              <a:rPr lang="en-US" smtClean="0"/>
              <a:t>8</a:t>
            </a:fld>
            <a:endParaRPr lang="en-US" dirty="0"/>
          </a:p>
        </p:txBody>
      </p:sp>
    </p:spTree>
    <p:extLst>
      <p:ext uri="{BB962C8B-B14F-4D97-AF65-F5344CB8AC3E}">
        <p14:creationId xmlns:p14="http://schemas.microsoft.com/office/powerpoint/2010/main" val="1436682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76675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75A13F00-64B8-AB43-ABB7-03B7910C8AA8}"/>
              </a:ext>
            </a:extLst>
          </p:cNvPr>
          <p:cNvCxnSpPr/>
          <p:nvPr userDrawn="1"/>
        </p:nvCxnSpPr>
        <p:spPr>
          <a:xfrm>
            <a:off x="0" y="4663440"/>
            <a:ext cx="1166368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Picture Placeholder 2">
            <a:extLst>
              <a:ext uri="{FF2B5EF4-FFF2-40B4-BE49-F238E27FC236}">
                <a16:creationId xmlns:a16="http://schemas.microsoft.com/office/drawing/2014/main" id="{6948C723-AB77-8049-B0ED-EBE58D79A6EB}"/>
              </a:ext>
            </a:extLst>
          </p:cNvPr>
          <p:cNvSpPr>
            <a:spLocks noGrp="1"/>
          </p:cNvSpPr>
          <p:nvPr>
            <p:ph type="pic" sz="quarter" idx="13"/>
          </p:nvPr>
        </p:nvSpPr>
        <p:spPr>
          <a:xfrm>
            <a:off x="0" y="0"/>
            <a:ext cx="12192000" cy="4663440"/>
          </a:xfrm>
          <a:prstGeom prst="rect">
            <a:avLst/>
          </a:prstGeom>
          <a:solidFill>
            <a:schemeClr val="tx2">
              <a:lumMod val="25000"/>
              <a:lumOff val="75000"/>
            </a:schemeClr>
          </a:solidFill>
        </p:spPr>
        <p:txBody>
          <a:bodyPr anchor="ctr"/>
          <a:lstStyle>
            <a:lvl1pPr marL="0" indent="0" algn="ctr">
              <a:buNone/>
              <a:defRPr sz="1000"/>
            </a:lvl1pPr>
          </a:lstStyle>
          <a:p>
            <a:endParaRPr lang="en-US" dirty="0"/>
          </a:p>
        </p:txBody>
      </p:sp>
      <p:sp>
        <p:nvSpPr>
          <p:cNvPr id="3" name="Text Placeholder 2">
            <a:extLst>
              <a:ext uri="{FF2B5EF4-FFF2-40B4-BE49-F238E27FC236}">
                <a16:creationId xmlns:a16="http://schemas.microsoft.com/office/drawing/2014/main" id="{3A0CD032-9CFB-C748-B181-A3CA1B369D6C}"/>
              </a:ext>
            </a:extLst>
          </p:cNvPr>
          <p:cNvSpPr>
            <a:spLocks noGrp="1"/>
          </p:cNvSpPr>
          <p:nvPr>
            <p:ph type="body" sz="quarter" idx="14"/>
          </p:nvPr>
        </p:nvSpPr>
        <p:spPr>
          <a:xfrm>
            <a:off x="894080" y="573882"/>
            <a:ext cx="5201920" cy="3505517"/>
          </a:xfrm>
          <a:prstGeom prst="rect">
            <a:avLst/>
          </a:prstGeom>
        </p:spPr>
        <p:txBody>
          <a:bodyPr anchor="ctr"/>
          <a:lstStyle>
            <a:lvl1pPr marL="0" indent="0">
              <a:buNone/>
              <a:defRPr sz="4800">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dirty="0"/>
              <a:t>Click to edit Master text styles</a:t>
            </a:r>
          </a:p>
        </p:txBody>
      </p:sp>
      <p:pic>
        <p:nvPicPr>
          <p:cNvPr id="8" name="Picture 7">
            <a:extLst>
              <a:ext uri="{FF2B5EF4-FFF2-40B4-BE49-F238E27FC236}">
                <a16:creationId xmlns:a16="http://schemas.microsoft.com/office/drawing/2014/main" id="{3FB8CACB-FB2E-194A-A395-3E505753DB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03039" y="5441400"/>
            <a:ext cx="2060641" cy="847639"/>
          </a:xfrm>
          <a:prstGeom prst="rect">
            <a:avLst/>
          </a:prstGeom>
        </p:spPr>
      </p:pic>
      <p:sp>
        <p:nvSpPr>
          <p:cNvPr id="13" name="Text Placeholder 12">
            <a:extLst>
              <a:ext uri="{FF2B5EF4-FFF2-40B4-BE49-F238E27FC236}">
                <a16:creationId xmlns:a16="http://schemas.microsoft.com/office/drawing/2014/main" id="{9F70A496-FC1A-C641-9C21-44CC63AE372F}"/>
              </a:ext>
            </a:extLst>
          </p:cNvPr>
          <p:cNvSpPr>
            <a:spLocks noGrp="1"/>
          </p:cNvSpPr>
          <p:nvPr>
            <p:ph type="body" sz="quarter" idx="15" hasCustomPrompt="1"/>
          </p:nvPr>
        </p:nvSpPr>
        <p:spPr>
          <a:xfrm>
            <a:off x="893763" y="5441400"/>
            <a:ext cx="5700712" cy="660400"/>
          </a:xfrm>
          <a:prstGeom prst="rect">
            <a:avLst/>
          </a:prstGeom>
        </p:spPr>
        <p:txBody>
          <a:bodyPr/>
          <a:lstStyle>
            <a:lvl1pPr marL="0" indent="0">
              <a:buNone/>
              <a:defRPr sz="1600" cap="none" spc="40" baseline="0">
                <a:solidFill>
                  <a:schemeClr val="bg2">
                    <a:lumMod val="25000"/>
                  </a:schemeClr>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Subhead Company Prepared for or Date</a:t>
            </a:r>
          </a:p>
        </p:txBody>
      </p:sp>
    </p:spTree>
    <p:extLst>
      <p:ext uri="{BB962C8B-B14F-4D97-AF65-F5344CB8AC3E}">
        <p14:creationId xmlns:p14="http://schemas.microsoft.com/office/powerpoint/2010/main" val="2622259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1F24C89-CD1D-4E78-A006-6AC7BDE441C1}"/>
              </a:ext>
            </a:extLst>
          </p:cNvPr>
          <p:cNvSpPr>
            <a:spLocks noGrp="1"/>
          </p:cNvSpPr>
          <p:nvPr>
            <p:ph type="pic" sz="quarter" idx="13"/>
          </p:nvPr>
        </p:nvSpPr>
        <p:spPr>
          <a:xfrm>
            <a:off x="5633007" y="0"/>
            <a:ext cx="6558993" cy="6416406"/>
          </a:xfrm>
          <a:custGeom>
            <a:avLst/>
            <a:gdLst>
              <a:gd name="connsiteX0" fmla="*/ 0 w 6558993"/>
              <a:gd name="connsiteY0" fmla="*/ 0 h 6416406"/>
              <a:gd name="connsiteX1" fmla="*/ 6558993 w 6558993"/>
              <a:gd name="connsiteY1" fmla="*/ 0 h 6416406"/>
              <a:gd name="connsiteX2" fmla="*/ 6558993 w 6558993"/>
              <a:gd name="connsiteY2" fmla="*/ 6416406 h 6416406"/>
              <a:gd name="connsiteX3" fmla="*/ 3277645 w 6558993"/>
              <a:gd name="connsiteY3" fmla="*/ 6416406 h 6416406"/>
            </a:gdLst>
            <a:ahLst/>
            <a:cxnLst>
              <a:cxn ang="0">
                <a:pos x="connsiteX0" y="connsiteY0"/>
              </a:cxn>
              <a:cxn ang="0">
                <a:pos x="connsiteX1" y="connsiteY1"/>
              </a:cxn>
              <a:cxn ang="0">
                <a:pos x="connsiteX2" y="connsiteY2"/>
              </a:cxn>
              <a:cxn ang="0">
                <a:pos x="connsiteX3" y="connsiteY3"/>
              </a:cxn>
            </a:cxnLst>
            <a:rect l="l" t="t" r="r" b="b"/>
            <a:pathLst>
              <a:path w="6558993" h="6416406">
                <a:moveTo>
                  <a:pt x="0" y="0"/>
                </a:moveTo>
                <a:lnTo>
                  <a:pt x="6558993" y="0"/>
                </a:lnTo>
                <a:lnTo>
                  <a:pt x="6558993" y="6416406"/>
                </a:lnTo>
                <a:lnTo>
                  <a:pt x="3277645" y="6416406"/>
                </a:ln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dirty="0"/>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1051242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3A06F6E-2857-439A-994C-32DB5834D97E}"/>
              </a:ext>
            </a:extLst>
          </p:cNvPr>
          <p:cNvSpPr>
            <a:spLocks noGrp="1"/>
          </p:cNvSpPr>
          <p:nvPr>
            <p:ph type="pic" sz="quarter" idx="13"/>
          </p:nvPr>
        </p:nvSpPr>
        <p:spPr>
          <a:xfrm>
            <a:off x="0" y="2"/>
            <a:ext cx="5469554" cy="6429733"/>
          </a:xfrm>
          <a:custGeom>
            <a:avLst/>
            <a:gdLst>
              <a:gd name="connsiteX0" fmla="*/ 0 w 5469554"/>
              <a:gd name="connsiteY0" fmla="*/ 0 h 6429733"/>
              <a:gd name="connsiteX1" fmla="*/ 4327383 w 5469554"/>
              <a:gd name="connsiteY1" fmla="*/ 0 h 6429733"/>
              <a:gd name="connsiteX2" fmla="*/ 4402979 w 5469554"/>
              <a:gd name="connsiteY2" fmla="*/ 205200 h 6429733"/>
              <a:gd name="connsiteX3" fmla="*/ 5469310 w 5469554"/>
              <a:gd name="connsiteY3" fmla="*/ 3211464 h 6429733"/>
              <a:gd name="connsiteX4" fmla="*/ 4327383 w 5469554"/>
              <a:gd name="connsiteY4" fmla="*/ 6429733 h 6429733"/>
              <a:gd name="connsiteX5" fmla="*/ 0 w 5469554"/>
              <a:gd name="connsiteY5" fmla="*/ 6429733 h 64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9554" h="6429733">
                <a:moveTo>
                  <a:pt x="0" y="0"/>
                </a:moveTo>
                <a:lnTo>
                  <a:pt x="4327383" y="0"/>
                </a:lnTo>
                <a:lnTo>
                  <a:pt x="4402979" y="205200"/>
                </a:lnTo>
                <a:cubicBezTo>
                  <a:pt x="4800682" y="1252139"/>
                  <a:pt x="5473066" y="2590603"/>
                  <a:pt x="5469310" y="3211464"/>
                </a:cubicBezTo>
                <a:cubicBezTo>
                  <a:pt x="5485336" y="3984847"/>
                  <a:pt x="4708026" y="5356977"/>
                  <a:pt x="4327383" y="6429733"/>
                </a:cubicBezTo>
                <a:lnTo>
                  <a:pt x="0" y="6429733"/>
                </a:ln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dirty="0"/>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2398814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2A8076-7A99-451A-B276-A8D879DB91D1}"/>
              </a:ext>
            </a:extLst>
          </p:cNvPr>
          <p:cNvSpPr>
            <a:spLocks noGrp="1"/>
          </p:cNvSpPr>
          <p:nvPr>
            <p:ph type="pic" sz="quarter" idx="13"/>
          </p:nvPr>
        </p:nvSpPr>
        <p:spPr>
          <a:xfrm>
            <a:off x="2" y="0"/>
            <a:ext cx="6444949" cy="6441458"/>
          </a:xfrm>
          <a:custGeom>
            <a:avLst/>
            <a:gdLst>
              <a:gd name="connsiteX0" fmla="*/ 0 w 6444949"/>
              <a:gd name="connsiteY0" fmla="*/ 0 h 6441458"/>
              <a:gd name="connsiteX1" fmla="*/ 4297617 w 6444949"/>
              <a:gd name="connsiteY1" fmla="*/ 0 h 6441458"/>
              <a:gd name="connsiteX2" fmla="*/ 6444949 w 6444949"/>
              <a:gd name="connsiteY2" fmla="*/ 6441458 h 6441458"/>
              <a:gd name="connsiteX3" fmla="*/ 0 w 6444949"/>
              <a:gd name="connsiteY3" fmla="*/ 6441458 h 6441458"/>
            </a:gdLst>
            <a:ahLst/>
            <a:cxnLst>
              <a:cxn ang="0">
                <a:pos x="connsiteX0" y="connsiteY0"/>
              </a:cxn>
              <a:cxn ang="0">
                <a:pos x="connsiteX1" y="connsiteY1"/>
              </a:cxn>
              <a:cxn ang="0">
                <a:pos x="connsiteX2" y="connsiteY2"/>
              </a:cxn>
              <a:cxn ang="0">
                <a:pos x="connsiteX3" y="connsiteY3"/>
              </a:cxn>
            </a:cxnLst>
            <a:rect l="l" t="t" r="r" b="b"/>
            <a:pathLst>
              <a:path w="6444949" h="6441458">
                <a:moveTo>
                  <a:pt x="0" y="0"/>
                </a:moveTo>
                <a:lnTo>
                  <a:pt x="4297617" y="0"/>
                </a:lnTo>
                <a:lnTo>
                  <a:pt x="6444949" y="6441458"/>
                </a:lnTo>
                <a:lnTo>
                  <a:pt x="0" y="6441458"/>
                </a:ln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dirty="0"/>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3491867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CFB7389-1BE9-4875-8CB5-4CDDE725A62F}"/>
              </a:ext>
            </a:extLst>
          </p:cNvPr>
          <p:cNvSpPr>
            <a:spLocks noGrp="1"/>
          </p:cNvSpPr>
          <p:nvPr>
            <p:ph type="pic" sz="quarter" idx="13"/>
          </p:nvPr>
        </p:nvSpPr>
        <p:spPr>
          <a:xfrm>
            <a:off x="6644045" y="1"/>
            <a:ext cx="5547956" cy="4903222"/>
          </a:xfrm>
          <a:custGeom>
            <a:avLst/>
            <a:gdLst>
              <a:gd name="connsiteX0" fmla="*/ 190686 w 5547956"/>
              <a:gd name="connsiteY0" fmla="*/ 0 h 4903222"/>
              <a:gd name="connsiteX1" fmla="*/ 5347895 w 5547956"/>
              <a:gd name="connsiteY1" fmla="*/ 0 h 4903222"/>
              <a:gd name="connsiteX2" fmla="*/ 5547956 w 5547956"/>
              <a:gd name="connsiteY2" fmla="*/ 0 h 4903222"/>
              <a:gd name="connsiteX3" fmla="*/ 5547956 w 5547956"/>
              <a:gd name="connsiteY3" fmla="*/ 4418241 h 4903222"/>
              <a:gd name="connsiteX4" fmla="*/ 5400094 w 5547956"/>
              <a:gd name="connsiteY4" fmla="*/ 4498506 h 4903222"/>
              <a:gd name="connsiteX5" fmla="*/ 3712743 w 5547956"/>
              <a:gd name="connsiteY5" fmla="*/ 4903222 h 4903222"/>
              <a:gd name="connsiteX6" fmla="*/ 0 w 5547956"/>
              <a:gd name="connsiteY6" fmla="*/ 1178120 h 4903222"/>
              <a:gd name="connsiteX7" fmla="*/ 190686 w 5547956"/>
              <a:gd name="connsiteY7" fmla="*/ 0 h 490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7956" h="4903222">
                <a:moveTo>
                  <a:pt x="190686" y="0"/>
                </a:moveTo>
                <a:cubicBezTo>
                  <a:pt x="190686" y="0"/>
                  <a:pt x="190686" y="0"/>
                  <a:pt x="5347895" y="0"/>
                </a:cubicBezTo>
                <a:lnTo>
                  <a:pt x="5547956" y="0"/>
                </a:lnTo>
                <a:lnTo>
                  <a:pt x="5547956" y="4418241"/>
                </a:lnTo>
                <a:lnTo>
                  <a:pt x="5400094" y="4498506"/>
                </a:lnTo>
                <a:cubicBezTo>
                  <a:pt x="4892209" y="4757667"/>
                  <a:pt x="4318447" y="4903222"/>
                  <a:pt x="3712743" y="4903222"/>
                </a:cubicBezTo>
                <a:cubicBezTo>
                  <a:pt x="1660078" y="4903222"/>
                  <a:pt x="0" y="3231415"/>
                  <a:pt x="0" y="1178120"/>
                </a:cubicBezTo>
                <a:cubicBezTo>
                  <a:pt x="0" y="762973"/>
                  <a:pt x="67301" y="370266"/>
                  <a:pt x="190686" y="0"/>
                </a:cubicBez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dirty="0"/>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4113742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15E1DE8-480D-4959-AE38-9DCDE15ECDB4}"/>
              </a:ext>
            </a:extLst>
          </p:cNvPr>
          <p:cNvSpPr>
            <a:spLocks noGrp="1"/>
          </p:cNvSpPr>
          <p:nvPr>
            <p:ph type="pic" sz="quarter" idx="16"/>
          </p:nvPr>
        </p:nvSpPr>
        <p:spPr>
          <a:xfrm>
            <a:off x="4432626" y="2064463"/>
            <a:ext cx="3326748" cy="2184362"/>
          </a:xfrm>
          <a:custGeom>
            <a:avLst/>
            <a:gdLst>
              <a:gd name="connsiteX0" fmla="*/ 78179 w 3326748"/>
              <a:gd name="connsiteY0" fmla="*/ 0 h 2184362"/>
              <a:gd name="connsiteX1" fmla="*/ 3248569 w 3326748"/>
              <a:gd name="connsiteY1" fmla="*/ 0 h 2184362"/>
              <a:gd name="connsiteX2" fmla="*/ 3326748 w 3326748"/>
              <a:gd name="connsiteY2" fmla="*/ 91862 h 2184362"/>
              <a:gd name="connsiteX3" fmla="*/ 3326748 w 3326748"/>
              <a:gd name="connsiteY3" fmla="*/ 2184362 h 2184362"/>
              <a:gd name="connsiteX4" fmla="*/ 0 w 3326748"/>
              <a:gd name="connsiteY4" fmla="*/ 2184362 h 2184362"/>
              <a:gd name="connsiteX5" fmla="*/ 0 w 3326748"/>
              <a:gd name="connsiteY5" fmla="*/ 91862 h 2184362"/>
              <a:gd name="connsiteX6" fmla="*/ 78179 w 3326748"/>
              <a:gd name="connsiteY6" fmla="*/ 0 h 218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748" h="2184362">
                <a:moveTo>
                  <a:pt x="78179" y="0"/>
                </a:moveTo>
                <a:lnTo>
                  <a:pt x="3248569" y="0"/>
                </a:lnTo>
                <a:cubicBezTo>
                  <a:pt x="3291747" y="0"/>
                  <a:pt x="3326748" y="41127"/>
                  <a:pt x="3326748" y="91862"/>
                </a:cubicBezTo>
                <a:lnTo>
                  <a:pt x="3326748" y="2184362"/>
                </a:lnTo>
                <a:lnTo>
                  <a:pt x="0" y="2184362"/>
                </a:lnTo>
                <a:lnTo>
                  <a:pt x="0" y="91862"/>
                </a:lnTo>
                <a:cubicBezTo>
                  <a:pt x="0" y="41127"/>
                  <a:pt x="35002" y="0"/>
                  <a:pt x="78179" y="0"/>
                </a:cubicBez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dirty="0"/>
          </a:p>
        </p:txBody>
      </p:sp>
      <p:sp>
        <p:nvSpPr>
          <p:cNvPr id="14" name="Picture Placeholder 13">
            <a:extLst>
              <a:ext uri="{FF2B5EF4-FFF2-40B4-BE49-F238E27FC236}">
                <a16:creationId xmlns:a16="http://schemas.microsoft.com/office/drawing/2014/main" id="{D5B07692-9FFB-43A5-897B-19E2E15E80F6}"/>
              </a:ext>
            </a:extLst>
          </p:cNvPr>
          <p:cNvSpPr>
            <a:spLocks noGrp="1"/>
          </p:cNvSpPr>
          <p:nvPr>
            <p:ph type="pic" sz="quarter" idx="17"/>
          </p:nvPr>
        </p:nvSpPr>
        <p:spPr>
          <a:xfrm>
            <a:off x="8217552" y="2064464"/>
            <a:ext cx="3326748" cy="2184362"/>
          </a:xfrm>
          <a:custGeom>
            <a:avLst/>
            <a:gdLst>
              <a:gd name="connsiteX0" fmla="*/ 78179 w 3326748"/>
              <a:gd name="connsiteY0" fmla="*/ 0 h 2184362"/>
              <a:gd name="connsiteX1" fmla="*/ 3248569 w 3326748"/>
              <a:gd name="connsiteY1" fmla="*/ 0 h 2184362"/>
              <a:gd name="connsiteX2" fmla="*/ 3326748 w 3326748"/>
              <a:gd name="connsiteY2" fmla="*/ 91862 h 2184362"/>
              <a:gd name="connsiteX3" fmla="*/ 3326748 w 3326748"/>
              <a:gd name="connsiteY3" fmla="*/ 2184362 h 2184362"/>
              <a:gd name="connsiteX4" fmla="*/ 0 w 3326748"/>
              <a:gd name="connsiteY4" fmla="*/ 2184362 h 2184362"/>
              <a:gd name="connsiteX5" fmla="*/ 0 w 3326748"/>
              <a:gd name="connsiteY5" fmla="*/ 91862 h 2184362"/>
              <a:gd name="connsiteX6" fmla="*/ 78179 w 3326748"/>
              <a:gd name="connsiteY6" fmla="*/ 0 h 218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748" h="2184362">
                <a:moveTo>
                  <a:pt x="78179" y="0"/>
                </a:moveTo>
                <a:lnTo>
                  <a:pt x="3248569" y="0"/>
                </a:lnTo>
                <a:cubicBezTo>
                  <a:pt x="3291746" y="0"/>
                  <a:pt x="3326748" y="41127"/>
                  <a:pt x="3326748" y="91862"/>
                </a:cubicBezTo>
                <a:lnTo>
                  <a:pt x="3326748" y="2184362"/>
                </a:lnTo>
                <a:lnTo>
                  <a:pt x="0" y="2184362"/>
                </a:lnTo>
                <a:lnTo>
                  <a:pt x="0" y="91862"/>
                </a:lnTo>
                <a:cubicBezTo>
                  <a:pt x="0" y="41127"/>
                  <a:pt x="35002" y="0"/>
                  <a:pt x="78179" y="0"/>
                </a:cubicBez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dirty="0"/>
          </a:p>
        </p:txBody>
      </p:sp>
      <p:sp>
        <p:nvSpPr>
          <p:cNvPr id="12" name="Picture Placeholder 11">
            <a:extLst>
              <a:ext uri="{FF2B5EF4-FFF2-40B4-BE49-F238E27FC236}">
                <a16:creationId xmlns:a16="http://schemas.microsoft.com/office/drawing/2014/main" id="{796F45E6-C182-4222-BD1F-70241FB28A85}"/>
              </a:ext>
            </a:extLst>
          </p:cNvPr>
          <p:cNvSpPr>
            <a:spLocks noGrp="1"/>
          </p:cNvSpPr>
          <p:nvPr>
            <p:ph type="pic" sz="quarter" idx="13"/>
          </p:nvPr>
        </p:nvSpPr>
        <p:spPr>
          <a:xfrm>
            <a:off x="647700" y="2064464"/>
            <a:ext cx="3326748" cy="2184362"/>
          </a:xfrm>
          <a:custGeom>
            <a:avLst/>
            <a:gdLst>
              <a:gd name="connsiteX0" fmla="*/ 78179 w 3326748"/>
              <a:gd name="connsiteY0" fmla="*/ 0 h 2184362"/>
              <a:gd name="connsiteX1" fmla="*/ 3248569 w 3326748"/>
              <a:gd name="connsiteY1" fmla="*/ 0 h 2184362"/>
              <a:gd name="connsiteX2" fmla="*/ 3326748 w 3326748"/>
              <a:gd name="connsiteY2" fmla="*/ 91862 h 2184362"/>
              <a:gd name="connsiteX3" fmla="*/ 3326748 w 3326748"/>
              <a:gd name="connsiteY3" fmla="*/ 2184362 h 2184362"/>
              <a:gd name="connsiteX4" fmla="*/ 0 w 3326748"/>
              <a:gd name="connsiteY4" fmla="*/ 2184362 h 2184362"/>
              <a:gd name="connsiteX5" fmla="*/ 0 w 3326748"/>
              <a:gd name="connsiteY5" fmla="*/ 91862 h 2184362"/>
              <a:gd name="connsiteX6" fmla="*/ 78179 w 3326748"/>
              <a:gd name="connsiteY6" fmla="*/ 0 h 218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748" h="2184362">
                <a:moveTo>
                  <a:pt x="78179" y="0"/>
                </a:moveTo>
                <a:lnTo>
                  <a:pt x="3248569" y="0"/>
                </a:lnTo>
                <a:cubicBezTo>
                  <a:pt x="3291747" y="0"/>
                  <a:pt x="3326748" y="41127"/>
                  <a:pt x="3326748" y="91862"/>
                </a:cubicBezTo>
                <a:lnTo>
                  <a:pt x="3326748" y="2184362"/>
                </a:lnTo>
                <a:lnTo>
                  <a:pt x="0" y="2184362"/>
                </a:lnTo>
                <a:lnTo>
                  <a:pt x="0" y="91862"/>
                </a:lnTo>
                <a:cubicBezTo>
                  <a:pt x="0" y="41127"/>
                  <a:pt x="35002" y="0"/>
                  <a:pt x="78179" y="0"/>
                </a:cubicBez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dirty="0"/>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83463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4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6E562AE-ED5A-4D2D-8C7B-A9A4ADE87DB5}"/>
              </a:ext>
            </a:extLst>
          </p:cNvPr>
          <p:cNvSpPr>
            <a:spLocks noGrp="1"/>
          </p:cNvSpPr>
          <p:nvPr>
            <p:ph type="pic" sz="quarter" idx="13"/>
          </p:nvPr>
        </p:nvSpPr>
        <p:spPr>
          <a:xfrm>
            <a:off x="650635" y="-1"/>
            <a:ext cx="5427783" cy="4502727"/>
          </a:xfrm>
          <a:custGeom>
            <a:avLst/>
            <a:gdLst>
              <a:gd name="connsiteX0" fmla="*/ 0 w 5427783"/>
              <a:gd name="connsiteY0" fmla="*/ 0 h 4502727"/>
              <a:gd name="connsiteX1" fmla="*/ 5427783 w 5427783"/>
              <a:gd name="connsiteY1" fmla="*/ 0 h 4502727"/>
              <a:gd name="connsiteX2" fmla="*/ 5427783 w 5427783"/>
              <a:gd name="connsiteY2" fmla="*/ 4502727 h 4502727"/>
              <a:gd name="connsiteX3" fmla="*/ 0 w 5427783"/>
              <a:gd name="connsiteY3" fmla="*/ 4502727 h 4502727"/>
            </a:gdLst>
            <a:ahLst/>
            <a:cxnLst>
              <a:cxn ang="0">
                <a:pos x="connsiteX0" y="connsiteY0"/>
              </a:cxn>
              <a:cxn ang="0">
                <a:pos x="connsiteX1" y="connsiteY1"/>
              </a:cxn>
              <a:cxn ang="0">
                <a:pos x="connsiteX2" y="connsiteY2"/>
              </a:cxn>
              <a:cxn ang="0">
                <a:pos x="connsiteX3" y="connsiteY3"/>
              </a:cxn>
            </a:cxnLst>
            <a:rect l="l" t="t" r="r" b="b"/>
            <a:pathLst>
              <a:path w="5427783" h="4502727">
                <a:moveTo>
                  <a:pt x="0" y="0"/>
                </a:moveTo>
                <a:lnTo>
                  <a:pt x="5427783" y="0"/>
                </a:lnTo>
                <a:lnTo>
                  <a:pt x="5427783" y="4502727"/>
                </a:lnTo>
                <a:lnTo>
                  <a:pt x="0" y="4502727"/>
                </a:ln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dirty="0"/>
          </a:p>
        </p:txBody>
      </p:sp>
      <p:sp>
        <p:nvSpPr>
          <p:cNvPr id="11" name="Picture Placeholder 10">
            <a:extLst>
              <a:ext uri="{FF2B5EF4-FFF2-40B4-BE49-F238E27FC236}">
                <a16:creationId xmlns:a16="http://schemas.microsoft.com/office/drawing/2014/main" id="{44396E12-F471-4F86-AD33-B99E324188B4}"/>
              </a:ext>
            </a:extLst>
          </p:cNvPr>
          <p:cNvSpPr>
            <a:spLocks noGrp="1"/>
          </p:cNvSpPr>
          <p:nvPr>
            <p:ph type="pic" sz="quarter" idx="16"/>
          </p:nvPr>
        </p:nvSpPr>
        <p:spPr>
          <a:xfrm>
            <a:off x="6078418" y="-1"/>
            <a:ext cx="5427783" cy="4502727"/>
          </a:xfrm>
          <a:custGeom>
            <a:avLst/>
            <a:gdLst>
              <a:gd name="connsiteX0" fmla="*/ 0 w 5427783"/>
              <a:gd name="connsiteY0" fmla="*/ 0 h 4502727"/>
              <a:gd name="connsiteX1" fmla="*/ 5427783 w 5427783"/>
              <a:gd name="connsiteY1" fmla="*/ 0 h 4502727"/>
              <a:gd name="connsiteX2" fmla="*/ 5427783 w 5427783"/>
              <a:gd name="connsiteY2" fmla="*/ 4502727 h 4502727"/>
              <a:gd name="connsiteX3" fmla="*/ 0 w 5427783"/>
              <a:gd name="connsiteY3" fmla="*/ 4502727 h 4502727"/>
            </a:gdLst>
            <a:ahLst/>
            <a:cxnLst>
              <a:cxn ang="0">
                <a:pos x="connsiteX0" y="connsiteY0"/>
              </a:cxn>
              <a:cxn ang="0">
                <a:pos x="connsiteX1" y="connsiteY1"/>
              </a:cxn>
              <a:cxn ang="0">
                <a:pos x="connsiteX2" y="connsiteY2"/>
              </a:cxn>
              <a:cxn ang="0">
                <a:pos x="connsiteX3" y="connsiteY3"/>
              </a:cxn>
            </a:cxnLst>
            <a:rect l="l" t="t" r="r" b="b"/>
            <a:pathLst>
              <a:path w="5427783" h="4502727">
                <a:moveTo>
                  <a:pt x="0" y="0"/>
                </a:moveTo>
                <a:lnTo>
                  <a:pt x="5427783" y="0"/>
                </a:lnTo>
                <a:lnTo>
                  <a:pt x="5427783" y="4502727"/>
                </a:lnTo>
                <a:lnTo>
                  <a:pt x="0" y="4502727"/>
                </a:ln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dirty="0"/>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1278546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panoramic-image top">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46090CDB-5A84-469C-856C-82BFE57F1326}"/>
              </a:ext>
            </a:extLst>
          </p:cNvPr>
          <p:cNvSpPr>
            <a:spLocks noGrp="1"/>
          </p:cNvSpPr>
          <p:nvPr>
            <p:ph type="pic" sz="quarter" idx="13"/>
          </p:nvPr>
        </p:nvSpPr>
        <p:spPr>
          <a:xfrm>
            <a:off x="0" y="0"/>
            <a:ext cx="12192000" cy="3209469"/>
          </a:xfrm>
          <a:prstGeom prst="rect">
            <a:avLst/>
          </a:prstGeom>
          <a:solidFill>
            <a:schemeClr val="bg1">
              <a:lumMod val="95000"/>
            </a:schemeClr>
          </a:solidFill>
          <a:ln>
            <a:noFill/>
          </a:ln>
        </p:spPr>
        <p:txBody>
          <a:bodyPr anchor="ct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dirty="0"/>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3567576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CA5E6F6-C02F-4AE2-99A9-868A496B271D}"/>
              </a:ext>
            </a:extLst>
          </p:cNvPr>
          <p:cNvSpPr>
            <a:spLocks noGrp="1"/>
          </p:cNvSpPr>
          <p:nvPr>
            <p:ph type="pic" sz="quarter" idx="13"/>
          </p:nvPr>
        </p:nvSpPr>
        <p:spPr>
          <a:xfrm>
            <a:off x="0" y="2086198"/>
            <a:ext cx="3048000" cy="2685651"/>
          </a:xfrm>
          <a:custGeom>
            <a:avLst/>
            <a:gdLst>
              <a:gd name="connsiteX0" fmla="*/ 0 w 3048000"/>
              <a:gd name="connsiteY0" fmla="*/ 0 h 2685651"/>
              <a:gd name="connsiteX1" fmla="*/ 3048000 w 3048000"/>
              <a:gd name="connsiteY1" fmla="*/ 0 h 2685651"/>
              <a:gd name="connsiteX2" fmla="*/ 3048000 w 3048000"/>
              <a:gd name="connsiteY2" fmla="*/ 2685651 h 2685651"/>
              <a:gd name="connsiteX3" fmla="*/ 0 w 3048000"/>
              <a:gd name="connsiteY3" fmla="*/ 2685651 h 2685651"/>
            </a:gdLst>
            <a:ahLst/>
            <a:cxnLst>
              <a:cxn ang="0">
                <a:pos x="connsiteX0" y="connsiteY0"/>
              </a:cxn>
              <a:cxn ang="0">
                <a:pos x="connsiteX1" y="connsiteY1"/>
              </a:cxn>
              <a:cxn ang="0">
                <a:pos x="connsiteX2" y="connsiteY2"/>
              </a:cxn>
              <a:cxn ang="0">
                <a:pos x="connsiteX3" y="connsiteY3"/>
              </a:cxn>
            </a:cxnLst>
            <a:rect l="l" t="t" r="r" b="b"/>
            <a:pathLst>
              <a:path w="3048000" h="2685651">
                <a:moveTo>
                  <a:pt x="0" y="0"/>
                </a:moveTo>
                <a:lnTo>
                  <a:pt x="3048000" y="0"/>
                </a:lnTo>
                <a:lnTo>
                  <a:pt x="3048000" y="2685651"/>
                </a:lnTo>
                <a:lnTo>
                  <a:pt x="0" y="2685651"/>
                </a:lnTo>
                <a:close/>
              </a:path>
            </a:pathLst>
          </a:custGeom>
          <a:solidFill>
            <a:schemeClr val="bg1">
              <a:lumMod val="95000"/>
            </a:schemeClr>
          </a:solidFill>
        </p:spPr>
        <p:txBody>
          <a:bodyPr wrap="square" anchor="ctr">
            <a:noAutofit/>
          </a:bodyPr>
          <a:lstStyle>
            <a:lvl1pPr marL="0" indent="0" algn="ctr">
              <a:buNone/>
              <a:defRPr sz="1400"/>
            </a:lvl1pPr>
          </a:lstStyle>
          <a:p>
            <a:endParaRPr lang="en-US" dirty="0"/>
          </a:p>
        </p:txBody>
      </p:sp>
      <p:sp>
        <p:nvSpPr>
          <p:cNvPr id="13" name="Picture Placeholder 12">
            <a:extLst>
              <a:ext uri="{FF2B5EF4-FFF2-40B4-BE49-F238E27FC236}">
                <a16:creationId xmlns:a16="http://schemas.microsoft.com/office/drawing/2014/main" id="{7E82FFD5-FD47-46A8-BE90-3B46DE8FFC35}"/>
              </a:ext>
            </a:extLst>
          </p:cNvPr>
          <p:cNvSpPr>
            <a:spLocks noGrp="1"/>
          </p:cNvSpPr>
          <p:nvPr>
            <p:ph type="pic" sz="quarter" idx="14"/>
          </p:nvPr>
        </p:nvSpPr>
        <p:spPr>
          <a:xfrm>
            <a:off x="3048000" y="2086186"/>
            <a:ext cx="3048000" cy="2685651"/>
          </a:xfrm>
          <a:custGeom>
            <a:avLst/>
            <a:gdLst>
              <a:gd name="connsiteX0" fmla="*/ 0 w 3048000"/>
              <a:gd name="connsiteY0" fmla="*/ 0 h 2685651"/>
              <a:gd name="connsiteX1" fmla="*/ 3048000 w 3048000"/>
              <a:gd name="connsiteY1" fmla="*/ 0 h 2685651"/>
              <a:gd name="connsiteX2" fmla="*/ 3048000 w 3048000"/>
              <a:gd name="connsiteY2" fmla="*/ 2685651 h 2685651"/>
              <a:gd name="connsiteX3" fmla="*/ 0 w 3048000"/>
              <a:gd name="connsiteY3" fmla="*/ 2685651 h 2685651"/>
            </a:gdLst>
            <a:ahLst/>
            <a:cxnLst>
              <a:cxn ang="0">
                <a:pos x="connsiteX0" y="connsiteY0"/>
              </a:cxn>
              <a:cxn ang="0">
                <a:pos x="connsiteX1" y="connsiteY1"/>
              </a:cxn>
              <a:cxn ang="0">
                <a:pos x="connsiteX2" y="connsiteY2"/>
              </a:cxn>
              <a:cxn ang="0">
                <a:pos x="connsiteX3" y="connsiteY3"/>
              </a:cxn>
            </a:cxnLst>
            <a:rect l="l" t="t" r="r" b="b"/>
            <a:pathLst>
              <a:path w="3048000" h="2685651">
                <a:moveTo>
                  <a:pt x="0" y="0"/>
                </a:moveTo>
                <a:lnTo>
                  <a:pt x="3048000" y="0"/>
                </a:lnTo>
                <a:lnTo>
                  <a:pt x="3048000" y="2685651"/>
                </a:lnTo>
                <a:lnTo>
                  <a:pt x="0" y="2685651"/>
                </a:lnTo>
                <a:close/>
              </a:path>
            </a:pathLst>
          </a:custGeom>
          <a:solidFill>
            <a:schemeClr val="bg1">
              <a:lumMod val="95000"/>
            </a:schemeClr>
          </a:solidFill>
        </p:spPr>
        <p:txBody>
          <a:bodyPr wrap="square" anchor="ctr">
            <a:noAutofit/>
          </a:bodyPr>
          <a:lstStyle>
            <a:lvl1pPr marL="0" indent="0" algn="ctr">
              <a:buNone/>
              <a:defRPr sz="1400"/>
            </a:lvl1pPr>
          </a:lstStyle>
          <a:p>
            <a:endParaRPr lang="en-US" dirty="0"/>
          </a:p>
        </p:txBody>
      </p:sp>
      <p:sp>
        <p:nvSpPr>
          <p:cNvPr id="14" name="Picture Placeholder 13">
            <a:extLst>
              <a:ext uri="{FF2B5EF4-FFF2-40B4-BE49-F238E27FC236}">
                <a16:creationId xmlns:a16="http://schemas.microsoft.com/office/drawing/2014/main" id="{335BFADC-B5FF-458C-9694-41C5382B4E70}"/>
              </a:ext>
            </a:extLst>
          </p:cNvPr>
          <p:cNvSpPr>
            <a:spLocks noGrp="1"/>
          </p:cNvSpPr>
          <p:nvPr>
            <p:ph type="pic" sz="quarter" idx="15"/>
          </p:nvPr>
        </p:nvSpPr>
        <p:spPr>
          <a:xfrm>
            <a:off x="6096000" y="2086174"/>
            <a:ext cx="3048000" cy="2685651"/>
          </a:xfrm>
          <a:custGeom>
            <a:avLst/>
            <a:gdLst>
              <a:gd name="connsiteX0" fmla="*/ 0 w 3048000"/>
              <a:gd name="connsiteY0" fmla="*/ 0 h 2685651"/>
              <a:gd name="connsiteX1" fmla="*/ 3048000 w 3048000"/>
              <a:gd name="connsiteY1" fmla="*/ 0 h 2685651"/>
              <a:gd name="connsiteX2" fmla="*/ 3048000 w 3048000"/>
              <a:gd name="connsiteY2" fmla="*/ 2685651 h 2685651"/>
              <a:gd name="connsiteX3" fmla="*/ 0 w 3048000"/>
              <a:gd name="connsiteY3" fmla="*/ 2685651 h 2685651"/>
            </a:gdLst>
            <a:ahLst/>
            <a:cxnLst>
              <a:cxn ang="0">
                <a:pos x="connsiteX0" y="connsiteY0"/>
              </a:cxn>
              <a:cxn ang="0">
                <a:pos x="connsiteX1" y="connsiteY1"/>
              </a:cxn>
              <a:cxn ang="0">
                <a:pos x="connsiteX2" y="connsiteY2"/>
              </a:cxn>
              <a:cxn ang="0">
                <a:pos x="connsiteX3" y="connsiteY3"/>
              </a:cxn>
            </a:cxnLst>
            <a:rect l="l" t="t" r="r" b="b"/>
            <a:pathLst>
              <a:path w="3048000" h="2685651">
                <a:moveTo>
                  <a:pt x="0" y="0"/>
                </a:moveTo>
                <a:lnTo>
                  <a:pt x="3048000" y="0"/>
                </a:lnTo>
                <a:lnTo>
                  <a:pt x="3048000" y="2685651"/>
                </a:lnTo>
                <a:lnTo>
                  <a:pt x="0" y="2685651"/>
                </a:lnTo>
                <a:close/>
              </a:path>
            </a:pathLst>
          </a:custGeom>
          <a:solidFill>
            <a:schemeClr val="bg1">
              <a:lumMod val="95000"/>
            </a:schemeClr>
          </a:solidFill>
        </p:spPr>
        <p:txBody>
          <a:bodyPr wrap="square" anchor="ctr">
            <a:noAutofit/>
          </a:bodyPr>
          <a:lstStyle>
            <a:lvl1pPr marL="0" indent="0" algn="ctr">
              <a:buNone/>
              <a:defRPr sz="1400"/>
            </a:lvl1pPr>
          </a:lstStyle>
          <a:p>
            <a:endParaRPr lang="en-US" dirty="0"/>
          </a:p>
        </p:txBody>
      </p:sp>
      <p:sp>
        <p:nvSpPr>
          <p:cNvPr id="15" name="Picture Placeholder 14">
            <a:extLst>
              <a:ext uri="{FF2B5EF4-FFF2-40B4-BE49-F238E27FC236}">
                <a16:creationId xmlns:a16="http://schemas.microsoft.com/office/drawing/2014/main" id="{1F5B941A-CC8E-453F-A9FB-4A4C67790A7A}"/>
              </a:ext>
            </a:extLst>
          </p:cNvPr>
          <p:cNvSpPr>
            <a:spLocks noGrp="1"/>
          </p:cNvSpPr>
          <p:nvPr>
            <p:ph type="pic" sz="quarter" idx="16"/>
          </p:nvPr>
        </p:nvSpPr>
        <p:spPr>
          <a:xfrm>
            <a:off x="9144000" y="2086162"/>
            <a:ext cx="3048000" cy="2685651"/>
          </a:xfrm>
          <a:custGeom>
            <a:avLst/>
            <a:gdLst>
              <a:gd name="connsiteX0" fmla="*/ 0 w 3048000"/>
              <a:gd name="connsiteY0" fmla="*/ 0 h 2685651"/>
              <a:gd name="connsiteX1" fmla="*/ 3048000 w 3048000"/>
              <a:gd name="connsiteY1" fmla="*/ 0 h 2685651"/>
              <a:gd name="connsiteX2" fmla="*/ 3048000 w 3048000"/>
              <a:gd name="connsiteY2" fmla="*/ 2685651 h 2685651"/>
              <a:gd name="connsiteX3" fmla="*/ 0 w 3048000"/>
              <a:gd name="connsiteY3" fmla="*/ 2685651 h 2685651"/>
            </a:gdLst>
            <a:ahLst/>
            <a:cxnLst>
              <a:cxn ang="0">
                <a:pos x="connsiteX0" y="connsiteY0"/>
              </a:cxn>
              <a:cxn ang="0">
                <a:pos x="connsiteX1" y="connsiteY1"/>
              </a:cxn>
              <a:cxn ang="0">
                <a:pos x="connsiteX2" y="connsiteY2"/>
              </a:cxn>
              <a:cxn ang="0">
                <a:pos x="connsiteX3" y="connsiteY3"/>
              </a:cxn>
            </a:cxnLst>
            <a:rect l="l" t="t" r="r" b="b"/>
            <a:pathLst>
              <a:path w="3048000" h="2685651">
                <a:moveTo>
                  <a:pt x="0" y="0"/>
                </a:moveTo>
                <a:lnTo>
                  <a:pt x="3048000" y="0"/>
                </a:lnTo>
                <a:lnTo>
                  <a:pt x="3048000" y="2685651"/>
                </a:lnTo>
                <a:lnTo>
                  <a:pt x="0" y="2685651"/>
                </a:lnTo>
                <a:close/>
              </a:path>
            </a:pathLst>
          </a:custGeom>
          <a:solidFill>
            <a:schemeClr val="bg1">
              <a:lumMod val="95000"/>
            </a:schemeClr>
          </a:solidFill>
        </p:spPr>
        <p:txBody>
          <a:bodyPr wrap="square" anchor="ctr">
            <a:noAutofit/>
          </a:bodyP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p:txBody>
          <a:bodyPr/>
          <a:lstStyle/>
          <a:p>
            <a:endParaRPr lang="en-US" dirty="0"/>
          </a:p>
        </p:txBody>
      </p:sp>
      <p:sp>
        <p:nvSpPr>
          <p:cNvPr id="4" name="Slide Number Placeholder 3">
            <a:extLst>
              <a:ext uri="{FF2B5EF4-FFF2-40B4-BE49-F238E27FC236}">
                <a16:creationId xmlns:a16="http://schemas.microsoft.com/office/drawing/2014/main" id="{643D2D25-4023-4587-956E-C5F4A76DED88}"/>
              </a:ext>
            </a:extLst>
          </p:cNvPr>
          <p:cNvSpPr>
            <a:spLocks noGrp="1"/>
          </p:cNvSpPr>
          <p:nvPr>
            <p:ph type="sldNum" sz="quarter" idx="18"/>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223902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B1793A0-DEF4-4732-84E1-ADF674F11BD0}"/>
              </a:ext>
            </a:extLst>
          </p:cNvPr>
          <p:cNvSpPr>
            <a:spLocks noGrp="1"/>
          </p:cNvSpPr>
          <p:nvPr>
            <p:ph type="pic" sz="quarter" idx="15"/>
          </p:nvPr>
        </p:nvSpPr>
        <p:spPr>
          <a:xfrm>
            <a:off x="6123882" y="0"/>
            <a:ext cx="6068117" cy="5112672"/>
          </a:xfrm>
          <a:custGeom>
            <a:avLst/>
            <a:gdLst>
              <a:gd name="connsiteX0" fmla="*/ 536690 w 6068117"/>
              <a:gd name="connsiteY0" fmla="*/ 0 h 5112672"/>
              <a:gd name="connsiteX1" fmla="*/ 6068117 w 6068117"/>
              <a:gd name="connsiteY1" fmla="*/ 0 h 5112672"/>
              <a:gd name="connsiteX2" fmla="*/ 6068117 w 6068117"/>
              <a:gd name="connsiteY2" fmla="*/ 3645762 h 5112672"/>
              <a:gd name="connsiteX3" fmla="*/ 3314155 w 6068117"/>
              <a:gd name="connsiteY3" fmla="*/ 5112672 h 5112672"/>
              <a:gd name="connsiteX4" fmla="*/ 0 w 6068117"/>
              <a:gd name="connsiteY4" fmla="*/ 1803322 h 5112672"/>
              <a:gd name="connsiteX5" fmla="*/ 536690 w 6068117"/>
              <a:gd name="connsiteY5" fmla="*/ 0 h 511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8117" h="5112672">
                <a:moveTo>
                  <a:pt x="536690" y="0"/>
                </a:moveTo>
                <a:cubicBezTo>
                  <a:pt x="536690" y="0"/>
                  <a:pt x="536690" y="0"/>
                  <a:pt x="6068117" y="0"/>
                </a:cubicBezTo>
                <a:cubicBezTo>
                  <a:pt x="6068117" y="0"/>
                  <a:pt x="6068117" y="0"/>
                  <a:pt x="6068117" y="3645762"/>
                </a:cubicBezTo>
                <a:cubicBezTo>
                  <a:pt x="5472666" y="4529820"/>
                  <a:pt x="4461966" y="5112672"/>
                  <a:pt x="3314155" y="5112672"/>
                </a:cubicBezTo>
                <a:cubicBezTo>
                  <a:pt x="1484711" y="5112672"/>
                  <a:pt x="0" y="3634026"/>
                  <a:pt x="0" y="1803322"/>
                </a:cubicBezTo>
                <a:cubicBezTo>
                  <a:pt x="0" y="1138323"/>
                  <a:pt x="195872" y="516353"/>
                  <a:pt x="536690" y="0"/>
                </a:cubicBezTo>
                <a:close/>
              </a:path>
            </a:pathLst>
          </a:custGeom>
          <a:solidFill>
            <a:schemeClr val="bg1">
              <a:lumMod val="95000"/>
            </a:schemeClr>
          </a:solidFill>
        </p:spPr>
        <p:txBody>
          <a:bodyPr wrap="square" anchor="ctr">
            <a:noAutofit/>
          </a:bodyP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p:txBody>
          <a:bodyPr/>
          <a:lstStyle/>
          <a:p>
            <a:endParaRPr lang="en-US" dirty="0"/>
          </a:p>
        </p:txBody>
      </p:sp>
      <p:sp>
        <p:nvSpPr>
          <p:cNvPr id="4" name="Slide Number Placeholder 3">
            <a:extLst>
              <a:ext uri="{FF2B5EF4-FFF2-40B4-BE49-F238E27FC236}">
                <a16:creationId xmlns:a16="http://schemas.microsoft.com/office/drawing/2014/main" id="{643D2D25-4023-4587-956E-C5F4A76DED88}"/>
              </a:ext>
            </a:extLst>
          </p:cNvPr>
          <p:cNvSpPr>
            <a:spLocks noGrp="1"/>
          </p:cNvSpPr>
          <p:nvPr>
            <p:ph type="sldNum" sz="quarter" idx="18"/>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4020746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6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153D983-C588-4007-B00B-9A6352E161C5}"/>
              </a:ext>
            </a:extLst>
          </p:cNvPr>
          <p:cNvSpPr>
            <a:spLocks noGrp="1"/>
          </p:cNvSpPr>
          <p:nvPr>
            <p:ph type="pic" sz="quarter" idx="13"/>
          </p:nvPr>
        </p:nvSpPr>
        <p:spPr>
          <a:xfrm>
            <a:off x="0" y="-1696"/>
            <a:ext cx="5550284" cy="5553291"/>
          </a:xfrm>
          <a:custGeom>
            <a:avLst/>
            <a:gdLst>
              <a:gd name="connsiteX0" fmla="*/ 0 w 5550284"/>
              <a:gd name="connsiteY0" fmla="*/ 0 h 5553291"/>
              <a:gd name="connsiteX1" fmla="*/ 5550284 w 5550284"/>
              <a:gd name="connsiteY1" fmla="*/ 0 h 5553291"/>
              <a:gd name="connsiteX2" fmla="*/ 5550284 w 5550284"/>
              <a:gd name="connsiteY2" fmla="*/ 5553291 h 5553291"/>
              <a:gd name="connsiteX3" fmla="*/ 0 w 5550284"/>
              <a:gd name="connsiteY3" fmla="*/ 3703042 h 5553291"/>
            </a:gdLst>
            <a:ahLst/>
            <a:cxnLst>
              <a:cxn ang="0">
                <a:pos x="connsiteX0" y="connsiteY0"/>
              </a:cxn>
              <a:cxn ang="0">
                <a:pos x="connsiteX1" y="connsiteY1"/>
              </a:cxn>
              <a:cxn ang="0">
                <a:pos x="connsiteX2" y="connsiteY2"/>
              </a:cxn>
              <a:cxn ang="0">
                <a:pos x="connsiteX3" y="connsiteY3"/>
              </a:cxn>
            </a:cxnLst>
            <a:rect l="l" t="t" r="r" b="b"/>
            <a:pathLst>
              <a:path w="5550284" h="5553291">
                <a:moveTo>
                  <a:pt x="0" y="0"/>
                </a:moveTo>
                <a:lnTo>
                  <a:pt x="5550284" y="0"/>
                </a:lnTo>
                <a:lnTo>
                  <a:pt x="5550284" y="5553291"/>
                </a:lnTo>
                <a:lnTo>
                  <a:pt x="0" y="3703042"/>
                </a:ln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p:txBody>
          <a:bodyPr/>
          <a:lstStyle/>
          <a:p>
            <a:endParaRPr lang="en-US" dirty="0"/>
          </a:p>
        </p:txBody>
      </p:sp>
      <p:sp>
        <p:nvSpPr>
          <p:cNvPr id="4" name="Slide Number Placeholder 3">
            <a:extLst>
              <a:ext uri="{FF2B5EF4-FFF2-40B4-BE49-F238E27FC236}">
                <a16:creationId xmlns:a16="http://schemas.microsoft.com/office/drawing/2014/main" id="{643D2D25-4023-4587-956E-C5F4A76DED88}"/>
              </a:ext>
            </a:extLst>
          </p:cNvPr>
          <p:cNvSpPr>
            <a:spLocks noGrp="1"/>
          </p:cNvSpPr>
          <p:nvPr>
            <p:ph type="sldNum" sz="quarter" idx="18"/>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4054548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3FBBD-28D6-4BC4-A068-6D7B1B014AC4}"/>
              </a:ext>
            </a:extLst>
          </p:cNvPr>
          <p:cNvSpPr>
            <a:spLocks noGrp="1"/>
          </p:cNvSpPr>
          <p:nvPr>
            <p:ph type="title"/>
          </p:nvPr>
        </p:nvSpPr>
        <p:spPr>
          <a:xfrm>
            <a:off x="555084" y="363912"/>
            <a:ext cx="11081950" cy="1231208"/>
          </a:xfrm>
        </p:spPr>
        <p:txBody>
          <a:bodyPr anchor="ctr"/>
          <a:lstStyle>
            <a:lvl1pPr>
              <a:defRPr sz="4000">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E74CE1F-EEC8-42CD-9F01-9F0A3B2B5D81}"/>
              </a:ext>
            </a:extLst>
          </p:cNvPr>
          <p:cNvSpPr>
            <a:spLocks noGrp="1"/>
          </p:cNvSpPr>
          <p:nvPr>
            <p:ph idx="1" hasCustomPrompt="1"/>
          </p:nvPr>
        </p:nvSpPr>
        <p:spPr>
          <a:xfrm>
            <a:off x="555084" y="1820174"/>
            <a:ext cx="10911492" cy="4346330"/>
          </a:xfrm>
        </p:spPr>
        <p:txBody>
          <a:bodyPr/>
          <a:lstStyle>
            <a:lvl1pPr marL="0" indent="0">
              <a:lnSpc>
                <a:spcPct val="120000"/>
              </a:lnSpc>
              <a:spcBef>
                <a:spcPts val="0"/>
              </a:spcBef>
              <a:spcAft>
                <a:spcPts val="600"/>
              </a:spcAft>
              <a:buNone/>
              <a:defRPr sz="2400">
                <a:solidFill>
                  <a:schemeClr val="bg2">
                    <a:lumMod val="25000"/>
                  </a:schemeClr>
                </a:solidFill>
                <a:latin typeface="+mj-lt"/>
              </a:defRPr>
            </a:lvl1pPr>
            <a:lvl2pPr marL="171450" indent="-161925">
              <a:lnSpc>
                <a:spcPct val="100000"/>
              </a:lnSpc>
              <a:spcBef>
                <a:spcPts val="0"/>
              </a:spcBef>
              <a:spcAft>
                <a:spcPts val="600"/>
              </a:spcAft>
              <a:tabLst/>
              <a:defRPr sz="2000"/>
            </a:lvl2pPr>
            <a:lvl3pPr marL="457200" indent="-182880">
              <a:lnSpc>
                <a:spcPct val="100000"/>
              </a:lnSpc>
              <a:spcBef>
                <a:spcPts val="0"/>
              </a:spcBef>
              <a:spcAft>
                <a:spcPts val="600"/>
              </a:spcAft>
              <a:buFont typeface="Courier New" panose="02070309020205020404" pitchFamily="49" charset="0"/>
              <a:buChar char="o"/>
              <a:tabLst/>
              <a:defRPr sz="1800"/>
            </a:lvl3pPr>
            <a:lvl4pPr marL="685800" indent="-182880">
              <a:lnSpc>
                <a:spcPct val="100000"/>
              </a:lnSpc>
              <a:spcAft>
                <a:spcPts val="600"/>
              </a:spcAft>
              <a:tabLst/>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Footer Placeholder 4">
            <a:extLst>
              <a:ext uri="{FF2B5EF4-FFF2-40B4-BE49-F238E27FC236}">
                <a16:creationId xmlns:a16="http://schemas.microsoft.com/office/drawing/2014/main" id="{78F48434-E822-421B-BFB3-FF8ECC6C50CF}"/>
              </a:ext>
            </a:extLst>
          </p:cNvPr>
          <p:cNvSpPr>
            <a:spLocks noGrp="1"/>
          </p:cNvSpPr>
          <p:nvPr>
            <p:ph type="ftr" sz="quarter" idx="11"/>
          </p:nvPr>
        </p:nvSpPr>
        <p:spPr>
          <a:xfrm>
            <a:off x="555084" y="6441458"/>
            <a:ext cx="4382676" cy="416542"/>
          </a:xfrm>
        </p:spPr>
        <p:txBody>
          <a:bodyPr/>
          <a:lstStyle>
            <a:lvl1pPr>
              <a:defRPr sz="1000"/>
            </a:lvl1pPr>
          </a:lstStyle>
          <a:p>
            <a:endParaRPr lang="en-US" dirty="0"/>
          </a:p>
        </p:txBody>
      </p:sp>
      <p:sp>
        <p:nvSpPr>
          <p:cNvPr id="7" name="Slide Number Placeholder 3">
            <a:extLst>
              <a:ext uri="{FF2B5EF4-FFF2-40B4-BE49-F238E27FC236}">
                <a16:creationId xmlns:a16="http://schemas.microsoft.com/office/drawing/2014/main" id="{39E0D9C6-0EA4-0743-8008-790CB380DDA9}"/>
              </a:ext>
            </a:extLst>
          </p:cNvPr>
          <p:cNvSpPr>
            <a:spLocks noGrp="1"/>
          </p:cNvSpPr>
          <p:nvPr>
            <p:ph type="sldNum" sz="quarter" idx="12"/>
          </p:nvPr>
        </p:nvSpPr>
        <p:spPr>
          <a:xfrm>
            <a:off x="11734799" y="363912"/>
            <a:ext cx="357207" cy="365126"/>
          </a:xfrm>
          <a:prstGeom prst="ellipse">
            <a:avLst/>
          </a:prstGeom>
          <a:solidFill>
            <a:schemeClr val="accent1"/>
          </a:solidFill>
        </p:spPr>
        <p:txBody>
          <a:bodyPr/>
          <a:lstStyle/>
          <a:p>
            <a:fld id="{8C499CF0-C8E2-4E59-9052-1B24C1960F75}" type="slidenum">
              <a:rPr lang="en-US" smtClean="0"/>
              <a:t>‹#›</a:t>
            </a:fld>
            <a:endParaRPr lang="en-US" dirty="0"/>
          </a:p>
        </p:txBody>
      </p:sp>
    </p:spTree>
    <p:extLst>
      <p:ext uri="{BB962C8B-B14F-4D97-AF65-F5344CB8AC3E}">
        <p14:creationId xmlns:p14="http://schemas.microsoft.com/office/powerpoint/2010/main" val="31051901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008" userDrawn="1">
          <p15:clr>
            <a:srgbClr val="FBAE40"/>
          </p15:clr>
        </p15:guide>
        <p15:guide id="4" orient="horz" pos="216" userDrawn="1">
          <p15:clr>
            <a:srgbClr val="FBAE40"/>
          </p15:clr>
        </p15:guide>
        <p15:guide id="5" orient="horz" pos="1152" userDrawn="1">
          <p15:clr>
            <a:srgbClr val="FBAE40"/>
          </p15:clr>
        </p15:guide>
        <p15:guide id="6" pos="33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8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43C6A17-B60E-4313-8487-EFBF67CD8C26}"/>
              </a:ext>
            </a:extLst>
          </p:cNvPr>
          <p:cNvSpPr>
            <a:spLocks noGrp="1"/>
          </p:cNvSpPr>
          <p:nvPr>
            <p:ph type="pic" sz="quarter" idx="13"/>
          </p:nvPr>
        </p:nvSpPr>
        <p:spPr>
          <a:xfrm>
            <a:off x="0" y="0"/>
            <a:ext cx="5211231" cy="6420910"/>
          </a:xfrm>
          <a:custGeom>
            <a:avLst/>
            <a:gdLst>
              <a:gd name="connsiteX0" fmla="*/ 0 w 5211231"/>
              <a:gd name="connsiteY0" fmla="*/ 0 h 6420910"/>
              <a:gd name="connsiteX1" fmla="*/ 5211231 w 5211231"/>
              <a:gd name="connsiteY1" fmla="*/ 0 h 6420910"/>
              <a:gd name="connsiteX2" fmla="*/ 5211231 w 5211231"/>
              <a:gd name="connsiteY2" fmla="*/ 6420910 h 6420910"/>
              <a:gd name="connsiteX3" fmla="*/ 0 w 5211231"/>
              <a:gd name="connsiteY3" fmla="*/ 6420910 h 6420910"/>
            </a:gdLst>
            <a:ahLst/>
            <a:cxnLst>
              <a:cxn ang="0">
                <a:pos x="connsiteX0" y="connsiteY0"/>
              </a:cxn>
              <a:cxn ang="0">
                <a:pos x="connsiteX1" y="connsiteY1"/>
              </a:cxn>
              <a:cxn ang="0">
                <a:pos x="connsiteX2" y="connsiteY2"/>
              </a:cxn>
              <a:cxn ang="0">
                <a:pos x="connsiteX3" y="connsiteY3"/>
              </a:cxn>
            </a:cxnLst>
            <a:rect l="l" t="t" r="r" b="b"/>
            <a:pathLst>
              <a:path w="5211231" h="6420910">
                <a:moveTo>
                  <a:pt x="0" y="0"/>
                </a:moveTo>
                <a:lnTo>
                  <a:pt x="5211231" y="0"/>
                </a:lnTo>
                <a:lnTo>
                  <a:pt x="5211231" y="6420910"/>
                </a:lnTo>
                <a:lnTo>
                  <a:pt x="0" y="6420910"/>
                </a:ln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p:txBody>
          <a:bodyPr/>
          <a:lstStyle/>
          <a:p>
            <a:endParaRPr lang="en-US" dirty="0"/>
          </a:p>
        </p:txBody>
      </p:sp>
      <p:sp>
        <p:nvSpPr>
          <p:cNvPr id="4" name="Slide Number Placeholder 3">
            <a:extLst>
              <a:ext uri="{FF2B5EF4-FFF2-40B4-BE49-F238E27FC236}">
                <a16:creationId xmlns:a16="http://schemas.microsoft.com/office/drawing/2014/main" id="{643D2D25-4023-4587-956E-C5F4A76DED88}"/>
              </a:ext>
            </a:extLst>
          </p:cNvPr>
          <p:cNvSpPr>
            <a:spLocks noGrp="1"/>
          </p:cNvSpPr>
          <p:nvPr>
            <p:ph type="sldNum" sz="quarter" idx="18"/>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32564485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9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89CB398-16DC-4476-84FB-C894C764FBD4}"/>
              </a:ext>
            </a:extLst>
          </p:cNvPr>
          <p:cNvSpPr>
            <a:spLocks noGrp="1"/>
          </p:cNvSpPr>
          <p:nvPr>
            <p:ph type="pic" sz="quarter" idx="13"/>
          </p:nvPr>
        </p:nvSpPr>
        <p:spPr>
          <a:xfrm>
            <a:off x="141194" y="363912"/>
            <a:ext cx="5548829" cy="5889743"/>
          </a:xfrm>
          <a:custGeom>
            <a:avLst/>
            <a:gdLst>
              <a:gd name="connsiteX0" fmla="*/ 0 w 5548829"/>
              <a:gd name="connsiteY0" fmla="*/ 0 h 5944023"/>
              <a:gd name="connsiteX1" fmla="*/ 5548829 w 5548829"/>
              <a:gd name="connsiteY1" fmla="*/ 0 h 5944023"/>
              <a:gd name="connsiteX2" fmla="*/ 5548829 w 5548829"/>
              <a:gd name="connsiteY2" fmla="*/ 5944023 h 5944023"/>
              <a:gd name="connsiteX3" fmla="*/ 0 w 5548829"/>
              <a:gd name="connsiteY3" fmla="*/ 5944023 h 5944023"/>
            </a:gdLst>
            <a:ahLst/>
            <a:cxnLst>
              <a:cxn ang="0">
                <a:pos x="connsiteX0" y="connsiteY0"/>
              </a:cxn>
              <a:cxn ang="0">
                <a:pos x="connsiteX1" y="connsiteY1"/>
              </a:cxn>
              <a:cxn ang="0">
                <a:pos x="connsiteX2" y="connsiteY2"/>
              </a:cxn>
              <a:cxn ang="0">
                <a:pos x="connsiteX3" y="connsiteY3"/>
              </a:cxn>
            </a:cxnLst>
            <a:rect l="l" t="t" r="r" b="b"/>
            <a:pathLst>
              <a:path w="5548829" h="5944023">
                <a:moveTo>
                  <a:pt x="0" y="0"/>
                </a:moveTo>
                <a:lnTo>
                  <a:pt x="5548829" y="0"/>
                </a:lnTo>
                <a:lnTo>
                  <a:pt x="5548829" y="5944023"/>
                </a:lnTo>
                <a:lnTo>
                  <a:pt x="0" y="5944023"/>
                </a:lnTo>
                <a:close/>
              </a:path>
            </a:pathLst>
          </a:custGeom>
          <a:solidFill>
            <a:schemeClr val="bg2">
              <a:lumMod val="90000"/>
            </a:schemeClr>
          </a:solidFill>
          <a:ln>
            <a:noFill/>
          </a:ln>
        </p:spPr>
        <p:txBody>
          <a:bodyPr wrap="square" anchor="ctr">
            <a:noAutofit/>
          </a:bodyP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p:txBody>
          <a:bodyPr/>
          <a:lstStyle/>
          <a:p>
            <a:endParaRPr lang="en-US" dirty="0"/>
          </a:p>
        </p:txBody>
      </p:sp>
      <p:sp>
        <p:nvSpPr>
          <p:cNvPr id="4" name="Slide Number Placeholder 3">
            <a:extLst>
              <a:ext uri="{FF2B5EF4-FFF2-40B4-BE49-F238E27FC236}">
                <a16:creationId xmlns:a16="http://schemas.microsoft.com/office/drawing/2014/main" id="{643D2D25-4023-4587-956E-C5F4A76DED88}"/>
              </a:ext>
            </a:extLst>
          </p:cNvPr>
          <p:cNvSpPr>
            <a:spLocks noGrp="1"/>
          </p:cNvSpPr>
          <p:nvPr>
            <p:ph type="sldNum" sz="quarter" idx="18"/>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4252998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0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37C5EA-4A74-4499-813E-617B20CA30C9}"/>
              </a:ext>
            </a:extLst>
          </p:cNvPr>
          <p:cNvSpPr>
            <a:spLocks noGrp="1"/>
          </p:cNvSpPr>
          <p:nvPr>
            <p:ph type="pic" sz="quarter" idx="13"/>
          </p:nvPr>
        </p:nvSpPr>
        <p:spPr>
          <a:xfrm>
            <a:off x="4691589" y="1911561"/>
            <a:ext cx="2937951" cy="4508738"/>
          </a:xfrm>
          <a:custGeom>
            <a:avLst/>
            <a:gdLst>
              <a:gd name="connsiteX0" fmla="*/ 0 w 2937951"/>
              <a:gd name="connsiteY0" fmla="*/ 0 h 4508738"/>
              <a:gd name="connsiteX1" fmla="*/ 2937951 w 2937951"/>
              <a:gd name="connsiteY1" fmla="*/ 0 h 4508738"/>
              <a:gd name="connsiteX2" fmla="*/ 2937951 w 2937951"/>
              <a:gd name="connsiteY2" fmla="*/ 4508738 h 4508738"/>
              <a:gd name="connsiteX3" fmla="*/ 0 w 2937951"/>
              <a:gd name="connsiteY3" fmla="*/ 4508738 h 4508738"/>
            </a:gdLst>
            <a:ahLst/>
            <a:cxnLst>
              <a:cxn ang="0">
                <a:pos x="connsiteX0" y="connsiteY0"/>
              </a:cxn>
              <a:cxn ang="0">
                <a:pos x="connsiteX1" y="connsiteY1"/>
              </a:cxn>
              <a:cxn ang="0">
                <a:pos x="connsiteX2" y="connsiteY2"/>
              </a:cxn>
              <a:cxn ang="0">
                <a:pos x="connsiteX3" y="connsiteY3"/>
              </a:cxn>
            </a:cxnLst>
            <a:rect l="l" t="t" r="r" b="b"/>
            <a:pathLst>
              <a:path w="2937951" h="4508738">
                <a:moveTo>
                  <a:pt x="0" y="0"/>
                </a:moveTo>
                <a:lnTo>
                  <a:pt x="2937951" y="0"/>
                </a:lnTo>
                <a:lnTo>
                  <a:pt x="2937951" y="4508738"/>
                </a:lnTo>
                <a:lnTo>
                  <a:pt x="0" y="4508738"/>
                </a:lnTo>
                <a:close/>
              </a:path>
            </a:pathLst>
          </a:custGeom>
          <a:noFill/>
          <a:ln>
            <a:noFill/>
          </a:ln>
        </p:spPr>
        <p:txBody>
          <a:bodyPr wrap="square" anchor="ctr">
            <a:noAutofit/>
          </a:bodyP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p:txBody>
          <a:bodyPr/>
          <a:lstStyle/>
          <a:p>
            <a:endParaRPr lang="en-US" dirty="0"/>
          </a:p>
        </p:txBody>
      </p:sp>
      <p:sp>
        <p:nvSpPr>
          <p:cNvPr id="4" name="Slide Number Placeholder 3">
            <a:extLst>
              <a:ext uri="{FF2B5EF4-FFF2-40B4-BE49-F238E27FC236}">
                <a16:creationId xmlns:a16="http://schemas.microsoft.com/office/drawing/2014/main" id="{643D2D25-4023-4587-956E-C5F4A76DED88}"/>
              </a:ext>
            </a:extLst>
          </p:cNvPr>
          <p:cNvSpPr>
            <a:spLocks noGrp="1"/>
          </p:cNvSpPr>
          <p:nvPr>
            <p:ph type="sldNum" sz="quarter" idx="18"/>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2622821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9B594F47-AA81-40A5-AA32-6FDDCE0189FF}"/>
              </a:ext>
            </a:extLst>
          </p:cNvPr>
          <p:cNvSpPr>
            <a:spLocks noGrp="1"/>
          </p:cNvSpPr>
          <p:nvPr>
            <p:ph type="ftr" sz="quarter" idx="3"/>
          </p:nvPr>
        </p:nvSpPr>
        <p:spPr>
          <a:xfrm>
            <a:off x="555084" y="6441458"/>
            <a:ext cx="1731442" cy="365125"/>
          </a:xfrm>
          <a:prstGeom prst="rect">
            <a:avLst/>
          </a:prstGeom>
        </p:spPr>
        <p:txBody>
          <a:bodyPr vert="horz" lIns="91440" tIns="45720" rIns="91440" bIns="45720" rtlCol="0" anchor="ctr"/>
          <a:lstStyle>
            <a:lvl1pPr algn="l">
              <a:defRPr sz="1200" i="0">
                <a:solidFill>
                  <a:schemeClr val="bg1"/>
                </a:solidFill>
                <a:latin typeface="+mn-lt"/>
              </a:defRPr>
            </a:lvl1pPr>
          </a:lstStyle>
          <a:p>
            <a:endParaRPr lang="en-US" dirty="0"/>
          </a:p>
        </p:txBody>
      </p:sp>
      <p:sp>
        <p:nvSpPr>
          <p:cNvPr id="4" name="Picture Placeholder 3">
            <a:extLst>
              <a:ext uri="{FF2B5EF4-FFF2-40B4-BE49-F238E27FC236}">
                <a16:creationId xmlns:a16="http://schemas.microsoft.com/office/drawing/2014/main" id="{C67919B7-4165-428A-AADE-401B263CD832}"/>
              </a:ext>
            </a:extLst>
          </p:cNvPr>
          <p:cNvSpPr>
            <a:spLocks noGrp="1"/>
          </p:cNvSpPr>
          <p:nvPr>
            <p:ph type="pic" sz="quarter" idx="13"/>
          </p:nvPr>
        </p:nvSpPr>
        <p:spPr>
          <a:xfrm>
            <a:off x="0" y="0"/>
            <a:ext cx="12192000" cy="6858000"/>
          </a:xfrm>
          <a:prstGeom prst="rect">
            <a:avLst/>
          </a:prstGeom>
          <a:solidFill>
            <a:schemeClr val="bg1">
              <a:lumMod val="95000"/>
            </a:schemeClr>
          </a:solidFill>
          <a:ln>
            <a:noFill/>
          </a:ln>
        </p:spPr>
        <p:txBody>
          <a:bodyPr anchor="ctr"/>
          <a:lstStyle>
            <a:lvl1pPr marL="0" indent="0" algn="ctr">
              <a:buNone/>
              <a:defRPr sz="1400"/>
            </a:lvl1pPr>
          </a:lstStyle>
          <a:p>
            <a:endParaRPr lang="en-US" dirty="0"/>
          </a:p>
        </p:txBody>
      </p:sp>
    </p:spTree>
    <p:extLst>
      <p:ext uri="{BB962C8B-B14F-4D97-AF65-F5344CB8AC3E}">
        <p14:creationId xmlns:p14="http://schemas.microsoft.com/office/powerpoint/2010/main" val="3530478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7919B7-4165-428A-AADE-401B263CD832}"/>
              </a:ext>
            </a:extLst>
          </p:cNvPr>
          <p:cNvSpPr>
            <a:spLocks noGrp="1"/>
          </p:cNvSpPr>
          <p:nvPr>
            <p:ph type="pic" sz="quarter" idx="13"/>
          </p:nvPr>
        </p:nvSpPr>
        <p:spPr>
          <a:xfrm>
            <a:off x="0" y="24563"/>
            <a:ext cx="12192000" cy="6858000"/>
          </a:xfrm>
          <a:prstGeom prst="rect">
            <a:avLst/>
          </a:prstGeom>
          <a:solidFill>
            <a:schemeClr val="bg2">
              <a:lumMod val="90000"/>
            </a:schemeClr>
          </a:solidFill>
        </p:spPr>
        <p:txBody>
          <a:bodyPr anchor="ctr"/>
          <a:lstStyle>
            <a:lvl1pPr marL="0" indent="0" algn="ctr">
              <a:buNone/>
              <a:defRPr sz="2400"/>
            </a:lvl1pPr>
          </a:lstStyle>
          <a:p>
            <a:endParaRPr lang="en-US" dirty="0"/>
          </a:p>
        </p:txBody>
      </p:sp>
      <p:sp>
        <p:nvSpPr>
          <p:cNvPr id="11" name="Rectangle 4">
            <a:extLst>
              <a:ext uri="{FF2B5EF4-FFF2-40B4-BE49-F238E27FC236}">
                <a16:creationId xmlns:a16="http://schemas.microsoft.com/office/drawing/2014/main" id="{B1BA2ED2-A3CB-1642-8D82-21C454D1803D}"/>
              </a:ext>
            </a:extLst>
          </p:cNvPr>
          <p:cNvSpPr/>
          <p:nvPr userDrawn="1"/>
        </p:nvSpPr>
        <p:spPr>
          <a:xfrm>
            <a:off x="6936681" y="0"/>
            <a:ext cx="5255319" cy="6858000"/>
          </a:xfrm>
          <a:custGeom>
            <a:avLst/>
            <a:gdLst>
              <a:gd name="connsiteX0" fmla="*/ 0 w 4154905"/>
              <a:gd name="connsiteY0" fmla="*/ 0 h 6569242"/>
              <a:gd name="connsiteX1" fmla="*/ 4154905 w 4154905"/>
              <a:gd name="connsiteY1" fmla="*/ 0 h 6569242"/>
              <a:gd name="connsiteX2" fmla="*/ 4154905 w 4154905"/>
              <a:gd name="connsiteY2" fmla="*/ 6569242 h 6569242"/>
              <a:gd name="connsiteX3" fmla="*/ 0 w 4154905"/>
              <a:gd name="connsiteY3" fmla="*/ 6569242 h 6569242"/>
              <a:gd name="connsiteX4" fmla="*/ 0 w 4154905"/>
              <a:gd name="connsiteY4" fmla="*/ 0 h 6569242"/>
              <a:gd name="connsiteX0" fmla="*/ 0 w 4154905"/>
              <a:gd name="connsiteY0" fmla="*/ 0 h 6569242"/>
              <a:gd name="connsiteX1" fmla="*/ 4154905 w 4154905"/>
              <a:gd name="connsiteY1" fmla="*/ 0 h 6569242"/>
              <a:gd name="connsiteX2" fmla="*/ 4154905 w 4154905"/>
              <a:gd name="connsiteY2" fmla="*/ 6569242 h 6569242"/>
              <a:gd name="connsiteX3" fmla="*/ 0 w 4154905"/>
              <a:gd name="connsiteY3" fmla="*/ 6569242 h 6569242"/>
              <a:gd name="connsiteX4" fmla="*/ 0 w 4154905"/>
              <a:gd name="connsiteY4" fmla="*/ 3272590 h 6569242"/>
              <a:gd name="connsiteX5" fmla="*/ 0 w 4154905"/>
              <a:gd name="connsiteY5" fmla="*/ 0 h 6569242"/>
              <a:gd name="connsiteX0" fmla="*/ 2057400 w 6212305"/>
              <a:gd name="connsiteY0" fmla="*/ 0 h 6569242"/>
              <a:gd name="connsiteX1" fmla="*/ 6212305 w 6212305"/>
              <a:gd name="connsiteY1" fmla="*/ 0 h 6569242"/>
              <a:gd name="connsiteX2" fmla="*/ 6212305 w 6212305"/>
              <a:gd name="connsiteY2" fmla="*/ 6569242 h 6569242"/>
              <a:gd name="connsiteX3" fmla="*/ 2057400 w 6212305"/>
              <a:gd name="connsiteY3" fmla="*/ 6569242 h 6569242"/>
              <a:gd name="connsiteX4" fmla="*/ 0 w 6212305"/>
              <a:gd name="connsiteY4" fmla="*/ 3465096 h 6569242"/>
              <a:gd name="connsiteX5" fmla="*/ 2057400 w 6212305"/>
              <a:gd name="connsiteY5" fmla="*/ 0 h 6569242"/>
              <a:gd name="connsiteX0" fmla="*/ 2057400 w 6212305"/>
              <a:gd name="connsiteY0" fmla="*/ 0 h 6605337"/>
              <a:gd name="connsiteX1" fmla="*/ 6212305 w 6212305"/>
              <a:gd name="connsiteY1" fmla="*/ 0 h 6605337"/>
              <a:gd name="connsiteX2" fmla="*/ 6212305 w 6212305"/>
              <a:gd name="connsiteY2" fmla="*/ 6569242 h 6605337"/>
              <a:gd name="connsiteX3" fmla="*/ 782053 w 6212305"/>
              <a:gd name="connsiteY3" fmla="*/ 6605337 h 6605337"/>
              <a:gd name="connsiteX4" fmla="*/ 0 w 6212305"/>
              <a:gd name="connsiteY4" fmla="*/ 3465096 h 6605337"/>
              <a:gd name="connsiteX5" fmla="*/ 2057400 w 6212305"/>
              <a:gd name="connsiteY5" fmla="*/ 0 h 6605337"/>
              <a:gd name="connsiteX0" fmla="*/ 2057400 w 6212305"/>
              <a:gd name="connsiteY0" fmla="*/ 0 h 6605337"/>
              <a:gd name="connsiteX1" fmla="*/ 6212305 w 6212305"/>
              <a:gd name="connsiteY1" fmla="*/ 0 h 6605337"/>
              <a:gd name="connsiteX2" fmla="*/ 6212305 w 6212305"/>
              <a:gd name="connsiteY2" fmla="*/ 6569242 h 6605337"/>
              <a:gd name="connsiteX3" fmla="*/ 782053 w 6212305"/>
              <a:gd name="connsiteY3" fmla="*/ 6605337 h 6605337"/>
              <a:gd name="connsiteX4" fmla="*/ 0 w 6212305"/>
              <a:gd name="connsiteY4" fmla="*/ 3465096 h 6605337"/>
              <a:gd name="connsiteX5" fmla="*/ 2057400 w 6212305"/>
              <a:gd name="connsiteY5" fmla="*/ 0 h 6605337"/>
              <a:gd name="connsiteX0" fmla="*/ 2092008 w 6246913"/>
              <a:gd name="connsiteY0" fmla="*/ 0 h 6605337"/>
              <a:gd name="connsiteX1" fmla="*/ 6246913 w 6246913"/>
              <a:gd name="connsiteY1" fmla="*/ 0 h 6605337"/>
              <a:gd name="connsiteX2" fmla="*/ 6246913 w 6246913"/>
              <a:gd name="connsiteY2" fmla="*/ 6569242 h 6605337"/>
              <a:gd name="connsiteX3" fmla="*/ 816661 w 6246913"/>
              <a:gd name="connsiteY3" fmla="*/ 6605337 h 6605337"/>
              <a:gd name="connsiteX4" fmla="*/ 0 w 6246913"/>
              <a:gd name="connsiteY4" fmla="*/ 3499704 h 6605337"/>
              <a:gd name="connsiteX5" fmla="*/ 2092008 w 6246913"/>
              <a:gd name="connsiteY5" fmla="*/ 0 h 6605337"/>
              <a:gd name="connsiteX0" fmla="*/ 2092105 w 6247010"/>
              <a:gd name="connsiteY0" fmla="*/ 0 h 6605337"/>
              <a:gd name="connsiteX1" fmla="*/ 6247010 w 6247010"/>
              <a:gd name="connsiteY1" fmla="*/ 0 h 6605337"/>
              <a:gd name="connsiteX2" fmla="*/ 6247010 w 6247010"/>
              <a:gd name="connsiteY2" fmla="*/ 6569242 h 6605337"/>
              <a:gd name="connsiteX3" fmla="*/ 816758 w 6247010"/>
              <a:gd name="connsiteY3" fmla="*/ 6605337 h 6605337"/>
              <a:gd name="connsiteX4" fmla="*/ 97 w 6247010"/>
              <a:gd name="connsiteY4" fmla="*/ 3499704 h 6605337"/>
              <a:gd name="connsiteX5" fmla="*/ 2092105 w 6247010"/>
              <a:gd name="connsiteY5" fmla="*/ 0 h 6605337"/>
              <a:gd name="connsiteX0" fmla="*/ 2092105 w 6247010"/>
              <a:gd name="connsiteY0" fmla="*/ 0 h 6605337"/>
              <a:gd name="connsiteX1" fmla="*/ 6247010 w 6247010"/>
              <a:gd name="connsiteY1" fmla="*/ 0 h 6605337"/>
              <a:gd name="connsiteX2" fmla="*/ 6247010 w 6247010"/>
              <a:gd name="connsiteY2" fmla="*/ 6569242 h 6605337"/>
              <a:gd name="connsiteX3" fmla="*/ 816758 w 6247010"/>
              <a:gd name="connsiteY3" fmla="*/ 6605337 h 6605337"/>
              <a:gd name="connsiteX4" fmla="*/ 97 w 6247010"/>
              <a:gd name="connsiteY4" fmla="*/ 3499704 h 6605337"/>
              <a:gd name="connsiteX5" fmla="*/ 2092105 w 6247010"/>
              <a:gd name="connsiteY5" fmla="*/ 0 h 6605337"/>
              <a:gd name="connsiteX0" fmla="*/ 2103640 w 6258545"/>
              <a:gd name="connsiteY0" fmla="*/ 0 h 6605337"/>
              <a:gd name="connsiteX1" fmla="*/ 6258545 w 6258545"/>
              <a:gd name="connsiteY1" fmla="*/ 0 h 6605337"/>
              <a:gd name="connsiteX2" fmla="*/ 6258545 w 6258545"/>
              <a:gd name="connsiteY2" fmla="*/ 6569242 h 6605337"/>
              <a:gd name="connsiteX3" fmla="*/ 828293 w 6258545"/>
              <a:gd name="connsiteY3" fmla="*/ 6605337 h 6605337"/>
              <a:gd name="connsiteX4" fmla="*/ 95 w 6258545"/>
              <a:gd name="connsiteY4" fmla="*/ 3545848 h 6605337"/>
              <a:gd name="connsiteX5" fmla="*/ 2103640 w 6258545"/>
              <a:gd name="connsiteY5" fmla="*/ 0 h 6605337"/>
              <a:gd name="connsiteX0" fmla="*/ 2103640 w 6258545"/>
              <a:gd name="connsiteY0" fmla="*/ 0 h 6605337"/>
              <a:gd name="connsiteX1" fmla="*/ 6258545 w 6258545"/>
              <a:gd name="connsiteY1" fmla="*/ 0 h 6605337"/>
              <a:gd name="connsiteX2" fmla="*/ 6258545 w 6258545"/>
              <a:gd name="connsiteY2" fmla="*/ 6569242 h 6605337"/>
              <a:gd name="connsiteX3" fmla="*/ 828293 w 6258545"/>
              <a:gd name="connsiteY3" fmla="*/ 6605337 h 6605337"/>
              <a:gd name="connsiteX4" fmla="*/ 95 w 6258545"/>
              <a:gd name="connsiteY4" fmla="*/ 3545848 h 6605337"/>
              <a:gd name="connsiteX5" fmla="*/ 2103640 w 6258545"/>
              <a:gd name="connsiteY5" fmla="*/ 0 h 6605337"/>
              <a:gd name="connsiteX0" fmla="*/ 2103655 w 6258560"/>
              <a:gd name="connsiteY0" fmla="*/ 0 h 6616872"/>
              <a:gd name="connsiteX1" fmla="*/ 6258560 w 6258560"/>
              <a:gd name="connsiteY1" fmla="*/ 0 h 6616872"/>
              <a:gd name="connsiteX2" fmla="*/ 6258560 w 6258560"/>
              <a:gd name="connsiteY2" fmla="*/ 6569242 h 6616872"/>
              <a:gd name="connsiteX3" fmla="*/ 747556 w 6258560"/>
              <a:gd name="connsiteY3" fmla="*/ 6616872 h 6616872"/>
              <a:gd name="connsiteX4" fmla="*/ 110 w 6258560"/>
              <a:gd name="connsiteY4" fmla="*/ 3545848 h 6616872"/>
              <a:gd name="connsiteX5" fmla="*/ 2103655 w 6258560"/>
              <a:gd name="connsiteY5" fmla="*/ 0 h 6616872"/>
              <a:gd name="connsiteX0" fmla="*/ 2103545 w 6258450"/>
              <a:gd name="connsiteY0" fmla="*/ 0 h 6616872"/>
              <a:gd name="connsiteX1" fmla="*/ 6258450 w 6258450"/>
              <a:gd name="connsiteY1" fmla="*/ 0 h 6616872"/>
              <a:gd name="connsiteX2" fmla="*/ 6258450 w 6258450"/>
              <a:gd name="connsiteY2" fmla="*/ 6569242 h 6616872"/>
              <a:gd name="connsiteX3" fmla="*/ 747446 w 6258450"/>
              <a:gd name="connsiteY3" fmla="*/ 6616872 h 6616872"/>
              <a:gd name="connsiteX4" fmla="*/ 0 w 6258450"/>
              <a:gd name="connsiteY4" fmla="*/ 3545848 h 6616872"/>
              <a:gd name="connsiteX5" fmla="*/ 2103545 w 6258450"/>
              <a:gd name="connsiteY5" fmla="*/ 0 h 6616872"/>
              <a:gd name="connsiteX0" fmla="*/ 2103545 w 6258450"/>
              <a:gd name="connsiteY0" fmla="*/ 0 h 6616872"/>
              <a:gd name="connsiteX1" fmla="*/ 6258450 w 6258450"/>
              <a:gd name="connsiteY1" fmla="*/ 0 h 6616872"/>
              <a:gd name="connsiteX2" fmla="*/ 6258450 w 6258450"/>
              <a:gd name="connsiteY2" fmla="*/ 6569242 h 6616872"/>
              <a:gd name="connsiteX3" fmla="*/ 747446 w 6258450"/>
              <a:gd name="connsiteY3" fmla="*/ 6616872 h 6616872"/>
              <a:gd name="connsiteX4" fmla="*/ 0 w 6258450"/>
              <a:gd name="connsiteY4" fmla="*/ 3545848 h 6616872"/>
              <a:gd name="connsiteX5" fmla="*/ 2103545 w 6258450"/>
              <a:gd name="connsiteY5" fmla="*/ 0 h 6616872"/>
              <a:gd name="connsiteX0" fmla="*/ 2106035 w 6260940"/>
              <a:gd name="connsiteY0" fmla="*/ 0 h 6616872"/>
              <a:gd name="connsiteX1" fmla="*/ 6260940 w 6260940"/>
              <a:gd name="connsiteY1" fmla="*/ 0 h 6616872"/>
              <a:gd name="connsiteX2" fmla="*/ 6260940 w 6260940"/>
              <a:gd name="connsiteY2" fmla="*/ 6569242 h 6616872"/>
              <a:gd name="connsiteX3" fmla="*/ 749936 w 6260940"/>
              <a:gd name="connsiteY3" fmla="*/ 6616872 h 6616872"/>
              <a:gd name="connsiteX4" fmla="*/ 2490 w 6260940"/>
              <a:gd name="connsiteY4" fmla="*/ 3545848 h 6616872"/>
              <a:gd name="connsiteX5" fmla="*/ 2106035 w 6260940"/>
              <a:gd name="connsiteY5" fmla="*/ 0 h 6616872"/>
              <a:gd name="connsiteX0" fmla="*/ 2106035 w 6260940"/>
              <a:gd name="connsiteY0" fmla="*/ 0 h 6616872"/>
              <a:gd name="connsiteX1" fmla="*/ 6260940 w 6260940"/>
              <a:gd name="connsiteY1" fmla="*/ 0 h 6616872"/>
              <a:gd name="connsiteX2" fmla="*/ 6260940 w 6260940"/>
              <a:gd name="connsiteY2" fmla="*/ 6569242 h 6616872"/>
              <a:gd name="connsiteX3" fmla="*/ 749936 w 6260940"/>
              <a:gd name="connsiteY3" fmla="*/ 6616872 h 6616872"/>
              <a:gd name="connsiteX4" fmla="*/ 2490 w 6260940"/>
              <a:gd name="connsiteY4" fmla="*/ 3545848 h 6616872"/>
              <a:gd name="connsiteX5" fmla="*/ 2106035 w 6260940"/>
              <a:gd name="connsiteY5" fmla="*/ 0 h 6616872"/>
              <a:gd name="connsiteX0" fmla="*/ 2115069 w 6269974"/>
              <a:gd name="connsiteY0" fmla="*/ 0 h 6616872"/>
              <a:gd name="connsiteX1" fmla="*/ 6269974 w 6269974"/>
              <a:gd name="connsiteY1" fmla="*/ 0 h 6616872"/>
              <a:gd name="connsiteX2" fmla="*/ 6269974 w 6269974"/>
              <a:gd name="connsiteY2" fmla="*/ 6569242 h 6616872"/>
              <a:gd name="connsiteX3" fmla="*/ 758970 w 6269974"/>
              <a:gd name="connsiteY3" fmla="*/ 6616872 h 6616872"/>
              <a:gd name="connsiteX4" fmla="*/ 11524 w 6269974"/>
              <a:gd name="connsiteY4" fmla="*/ 3545848 h 6616872"/>
              <a:gd name="connsiteX5" fmla="*/ 2115069 w 6269974"/>
              <a:gd name="connsiteY5" fmla="*/ 0 h 6616872"/>
              <a:gd name="connsiteX0" fmla="*/ 2115069 w 6269974"/>
              <a:gd name="connsiteY0" fmla="*/ 0 h 6616872"/>
              <a:gd name="connsiteX1" fmla="*/ 6269974 w 6269974"/>
              <a:gd name="connsiteY1" fmla="*/ 0 h 6616872"/>
              <a:gd name="connsiteX2" fmla="*/ 6269974 w 6269974"/>
              <a:gd name="connsiteY2" fmla="*/ 6569242 h 6616872"/>
              <a:gd name="connsiteX3" fmla="*/ 758970 w 6269974"/>
              <a:gd name="connsiteY3" fmla="*/ 6616872 h 6616872"/>
              <a:gd name="connsiteX4" fmla="*/ 11524 w 6269974"/>
              <a:gd name="connsiteY4" fmla="*/ 3545848 h 6616872"/>
              <a:gd name="connsiteX5" fmla="*/ 2115069 w 6269974"/>
              <a:gd name="connsiteY5" fmla="*/ 0 h 6616872"/>
              <a:gd name="connsiteX0" fmla="*/ 2115069 w 6279887"/>
              <a:gd name="connsiteY0" fmla="*/ 0 h 6616872"/>
              <a:gd name="connsiteX1" fmla="*/ 6269974 w 6279887"/>
              <a:gd name="connsiteY1" fmla="*/ 0 h 6616872"/>
              <a:gd name="connsiteX2" fmla="*/ 6279887 w 6279887"/>
              <a:gd name="connsiteY2" fmla="*/ 6608895 h 6616872"/>
              <a:gd name="connsiteX3" fmla="*/ 758970 w 6279887"/>
              <a:gd name="connsiteY3" fmla="*/ 6616872 h 6616872"/>
              <a:gd name="connsiteX4" fmla="*/ 11524 w 6279887"/>
              <a:gd name="connsiteY4" fmla="*/ 3545848 h 6616872"/>
              <a:gd name="connsiteX5" fmla="*/ 2115069 w 6279887"/>
              <a:gd name="connsiteY5" fmla="*/ 0 h 6616872"/>
              <a:gd name="connsiteX0" fmla="*/ 2115069 w 6279887"/>
              <a:gd name="connsiteY0" fmla="*/ 0 h 6628721"/>
              <a:gd name="connsiteX1" fmla="*/ 6269974 w 6279887"/>
              <a:gd name="connsiteY1" fmla="*/ 0 h 6628721"/>
              <a:gd name="connsiteX2" fmla="*/ 6279887 w 6279887"/>
              <a:gd name="connsiteY2" fmla="*/ 6628721 h 6628721"/>
              <a:gd name="connsiteX3" fmla="*/ 758970 w 6279887"/>
              <a:gd name="connsiteY3" fmla="*/ 6616872 h 6628721"/>
              <a:gd name="connsiteX4" fmla="*/ 11524 w 6279887"/>
              <a:gd name="connsiteY4" fmla="*/ 3545848 h 6628721"/>
              <a:gd name="connsiteX5" fmla="*/ 2115069 w 6279887"/>
              <a:gd name="connsiteY5" fmla="*/ 0 h 662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87" h="6628721">
                <a:moveTo>
                  <a:pt x="2115069" y="0"/>
                </a:moveTo>
                <a:lnTo>
                  <a:pt x="6269974" y="0"/>
                </a:lnTo>
                <a:cubicBezTo>
                  <a:pt x="6273278" y="2202965"/>
                  <a:pt x="6276583" y="4425756"/>
                  <a:pt x="6279887" y="6628721"/>
                </a:cubicBezTo>
                <a:lnTo>
                  <a:pt x="758970" y="6616872"/>
                </a:lnTo>
                <a:cubicBezTo>
                  <a:pt x="498286" y="5570125"/>
                  <a:pt x="-89372" y="3766107"/>
                  <a:pt x="11524" y="3545848"/>
                </a:cubicBezTo>
                <a:cubicBezTo>
                  <a:pt x="212813" y="2967618"/>
                  <a:pt x="1417733" y="1166568"/>
                  <a:pt x="2115069" y="0"/>
                </a:cubicBezTo>
                <a:close/>
              </a:path>
            </a:pathLst>
          </a:cu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21">
            <a:extLst>
              <a:ext uri="{FF2B5EF4-FFF2-40B4-BE49-F238E27FC236}">
                <a16:creationId xmlns:a16="http://schemas.microsoft.com/office/drawing/2014/main" id="{7767C3C1-1234-FE4C-8C8E-D891588D5779}"/>
              </a:ext>
            </a:extLst>
          </p:cNvPr>
          <p:cNvSpPr/>
          <p:nvPr userDrawn="1"/>
        </p:nvSpPr>
        <p:spPr>
          <a:xfrm>
            <a:off x="6811633" y="0"/>
            <a:ext cx="2377440" cy="6858000"/>
          </a:xfrm>
          <a:custGeom>
            <a:avLst/>
            <a:gdLst>
              <a:gd name="connsiteX0" fmla="*/ 1794436 w 2401460"/>
              <a:gd name="connsiteY0" fmla="*/ 0 h 6901133"/>
              <a:gd name="connsiteX1" fmla="*/ 2401460 w 2401460"/>
              <a:gd name="connsiteY1" fmla="*/ 0 h 6901133"/>
              <a:gd name="connsiteX2" fmla="*/ 207547 w 2401460"/>
              <a:gd name="connsiteY2" fmla="*/ 3698178 h 6901133"/>
              <a:gd name="connsiteX3" fmla="*/ 932388 w 2401460"/>
              <a:gd name="connsiteY3" fmla="*/ 6687777 h 6901133"/>
              <a:gd name="connsiteX4" fmla="*/ 986947 w 2401460"/>
              <a:gd name="connsiteY4" fmla="*/ 6900518 h 6901133"/>
              <a:gd name="connsiteX5" fmla="*/ 922520 w 2401460"/>
              <a:gd name="connsiteY5" fmla="*/ 6901133 h 6901133"/>
              <a:gd name="connsiteX6" fmla="*/ 10097 w 2401460"/>
              <a:gd name="connsiteY6" fmla="*/ 3688654 h 6901133"/>
              <a:gd name="connsiteX7" fmla="*/ 1794436 w 2401460"/>
              <a:gd name="connsiteY7" fmla="*/ 0 h 69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1460" h="6901133">
                <a:moveTo>
                  <a:pt x="1794436" y="0"/>
                </a:moveTo>
                <a:lnTo>
                  <a:pt x="2401460" y="0"/>
                </a:lnTo>
                <a:cubicBezTo>
                  <a:pt x="1674167" y="1216684"/>
                  <a:pt x="417484" y="3095107"/>
                  <a:pt x="207547" y="3698178"/>
                </a:cubicBezTo>
                <a:cubicBezTo>
                  <a:pt x="108894" y="3913542"/>
                  <a:pt x="641413" y="5580681"/>
                  <a:pt x="932388" y="6687777"/>
                </a:cubicBezTo>
                <a:lnTo>
                  <a:pt x="986947" y="6900518"/>
                </a:lnTo>
                <a:lnTo>
                  <a:pt x="922520" y="6901133"/>
                </a:lnTo>
                <a:cubicBezTo>
                  <a:pt x="650637" y="5809418"/>
                  <a:pt x="-95133" y="3918375"/>
                  <a:pt x="10097" y="3688654"/>
                </a:cubicBezTo>
                <a:cubicBezTo>
                  <a:pt x="220034" y="3085583"/>
                  <a:pt x="1067142" y="1216684"/>
                  <a:pt x="179443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39162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left option">
    <p:bg>
      <p:bgPr>
        <a:solidFill>
          <a:schemeClr val="bg2">
            <a:lumMod val="90000"/>
          </a:schemeClr>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7919B7-4165-428A-AADE-401B263CD832}"/>
              </a:ext>
            </a:extLst>
          </p:cNvPr>
          <p:cNvSpPr>
            <a:spLocks noGrp="1"/>
          </p:cNvSpPr>
          <p:nvPr>
            <p:ph type="pic" sz="quarter" idx="13"/>
          </p:nvPr>
        </p:nvSpPr>
        <p:spPr>
          <a:xfrm>
            <a:off x="0" y="0"/>
            <a:ext cx="12192000" cy="6858000"/>
          </a:xfrm>
          <a:prstGeom prst="rect">
            <a:avLst/>
          </a:prstGeom>
          <a:solidFill>
            <a:schemeClr val="bg2">
              <a:lumMod val="90000"/>
            </a:schemeClr>
          </a:solidFill>
        </p:spPr>
        <p:txBody>
          <a:bodyPr anchor="ctr"/>
          <a:lstStyle>
            <a:lvl1pPr marL="0" indent="0" algn="ctr">
              <a:buNone/>
              <a:defRPr sz="1400"/>
            </a:lvl1pPr>
          </a:lstStyle>
          <a:p>
            <a:endParaRPr lang="en-US" dirty="0"/>
          </a:p>
        </p:txBody>
      </p:sp>
    </p:spTree>
    <p:extLst>
      <p:ext uri="{BB962C8B-B14F-4D97-AF65-F5344CB8AC3E}">
        <p14:creationId xmlns:p14="http://schemas.microsoft.com/office/powerpoint/2010/main" val="42535915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0_Blank">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487E287-EF91-4E59-90F9-5C9FD6C3A9AC}"/>
              </a:ext>
            </a:extLst>
          </p:cNvPr>
          <p:cNvSpPr>
            <a:spLocks noGrp="1"/>
          </p:cNvSpPr>
          <p:nvPr>
            <p:ph type="pic" sz="quarter" idx="14"/>
          </p:nvPr>
        </p:nvSpPr>
        <p:spPr>
          <a:xfrm>
            <a:off x="4700933" y="2477340"/>
            <a:ext cx="2332924" cy="1512079"/>
          </a:xfrm>
          <a:custGeom>
            <a:avLst/>
            <a:gdLst>
              <a:gd name="connsiteX0" fmla="*/ 0 w 2332924"/>
              <a:gd name="connsiteY0" fmla="*/ 0 h 1512079"/>
              <a:gd name="connsiteX1" fmla="*/ 2332924 w 2332924"/>
              <a:gd name="connsiteY1" fmla="*/ 0 h 1512079"/>
              <a:gd name="connsiteX2" fmla="*/ 2332924 w 2332924"/>
              <a:gd name="connsiteY2" fmla="*/ 1512079 h 1512079"/>
              <a:gd name="connsiteX3" fmla="*/ 0 w 2332924"/>
              <a:gd name="connsiteY3" fmla="*/ 1512079 h 1512079"/>
            </a:gdLst>
            <a:ahLst/>
            <a:cxnLst>
              <a:cxn ang="0">
                <a:pos x="connsiteX0" y="connsiteY0"/>
              </a:cxn>
              <a:cxn ang="0">
                <a:pos x="connsiteX1" y="connsiteY1"/>
              </a:cxn>
              <a:cxn ang="0">
                <a:pos x="connsiteX2" y="connsiteY2"/>
              </a:cxn>
              <a:cxn ang="0">
                <a:pos x="connsiteX3" y="connsiteY3"/>
              </a:cxn>
            </a:cxnLst>
            <a:rect l="l" t="t" r="r" b="b"/>
            <a:pathLst>
              <a:path w="2332924" h="1512079">
                <a:moveTo>
                  <a:pt x="0" y="0"/>
                </a:moveTo>
                <a:lnTo>
                  <a:pt x="2332924" y="0"/>
                </a:lnTo>
                <a:lnTo>
                  <a:pt x="2332924" y="1512079"/>
                </a:lnTo>
                <a:lnTo>
                  <a:pt x="0" y="151207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14" name="Picture Placeholder 13">
            <a:extLst>
              <a:ext uri="{FF2B5EF4-FFF2-40B4-BE49-F238E27FC236}">
                <a16:creationId xmlns:a16="http://schemas.microsoft.com/office/drawing/2014/main" id="{A9C1EE9F-59EE-4831-A45A-22BC7858A4CD}"/>
              </a:ext>
            </a:extLst>
          </p:cNvPr>
          <p:cNvSpPr>
            <a:spLocks noGrp="1"/>
          </p:cNvSpPr>
          <p:nvPr>
            <p:ph type="pic" sz="quarter" idx="15"/>
          </p:nvPr>
        </p:nvSpPr>
        <p:spPr>
          <a:xfrm>
            <a:off x="4700933" y="4399638"/>
            <a:ext cx="2332924" cy="1512079"/>
          </a:xfrm>
          <a:custGeom>
            <a:avLst/>
            <a:gdLst>
              <a:gd name="connsiteX0" fmla="*/ 0 w 2332924"/>
              <a:gd name="connsiteY0" fmla="*/ 0 h 1512079"/>
              <a:gd name="connsiteX1" fmla="*/ 2332924 w 2332924"/>
              <a:gd name="connsiteY1" fmla="*/ 0 h 1512079"/>
              <a:gd name="connsiteX2" fmla="*/ 2332924 w 2332924"/>
              <a:gd name="connsiteY2" fmla="*/ 1512079 h 1512079"/>
              <a:gd name="connsiteX3" fmla="*/ 0 w 2332924"/>
              <a:gd name="connsiteY3" fmla="*/ 1512079 h 1512079"/>
            </a:gdLst>
            <a:ahLst/>
            <a:cxnLst>
              <a:cxn ang="0">
                <a:pos x="connsiteX0" y="connsiteY0"/>
              </a:cxn>
              <a:cxn ang="0">
                <a:pos x="connsiteX1" y="connsiteY1"/>
              </a:cxn>
              <a:cxn ang="0">
                <a:pos x="connsiteX2" y="connsiteY2"/>
              </a:cxn>
              <a:cxn ang="0">
                <a:pos x="connsiteX3" y="connsiteY3"/>
              </a:cxn>
            </a:cxnLst>
            <a:rect l="l" t="t" r="r" b="b"/>
            <a:pathLst>
              <a:path w="2332924" h="1512079">
                <a:moveTo>
                  <a:pt x="0" y="0"/>
                </a:moveTo>
                <a:lnTo>
                  <a:pt x="2332924" y="0"/>
                </a:lnTo>
                <a:lnTo>
                  <a:pt x="2332924" y="1512079"/>
                </a:lnTo>
                <a:lnTo>
                  <a:pt x="0" y="151207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9" name="Footer Placeholder 4">
            <a:extLst>
              <a:ext uri="{FF2B5EF4-FFF2-40B4-BE49-F238E27FC236}">
                <a16:creationId xmlns:a16="http://schemas.microsoft.com/office/drawing/2014/main" id="{9B594F47-AA81-40A5-AA32-6FDDCE0189FF}"/>
              </a:ext>
            </a:extLst>
          </p:cNvPr>
          <p:cNvSpPr>
            <a:spLocks noGrp="1"/>
          </p:cNvSpPr>
          <p:nvPr>
            <p:ph type="ftr" sz="quarter" idx="3"/>
          </p:nvPr>
        </p:nvSpPr>
        <p:spPr>
          <a:xfrm>
            <a:off x="555084" y="6441458"/>
            <a:ext cx="1731442" cy="365125"/>
          </a:xfrm>
          <a:prstGeom prst="rect">
            <a:avLst/>
          </a:prstGeom>
        </p:spPr>
        <p:txBody>
          <a:bodyPr vert="horz" lIns="91440" tIns="45720" rIns="91440" bIns="45720" rtlCol="0" anchor="ctr"/>
          <a:lstStyle>
            <a:lvl1pPr algn="l">
              <a:defRPr sz="1200" i="0">
                <a:solidFill>
                  <a:schemeClr val="tx1"/>
                </a:solidFill>
                <a:latin typeface="+mn-lt"/>
              </a:defRPr>
            </a:lvl1pPr>
          </a:lstStyle>
          <a:p>
            <a:endParaRPr lang="en-US" dirty="0"/>
          </a:p>
        </p:txBody>
      </p:sp>
      <p:sp>
        <p:nvSpPr>
          <p:cNvPr id="12" name="Picture Placeholder 11">
            <a:extLst>
              <a:ext uri="{FF2B5EF4-FFF2-40B4-BE49-F238E27FC236}">
                <a16:creationId xmlns:a16="http://schemas.microsoft.com/office/drawing/2014/main" id="{72FF6728-C308-4DC5-9639-EDF1B01F7AAD}"/>
              </a:ext>
            </a:extLst>
          </p:cNvPr>
          <p:cNvSpPr>
            <a:spLocks noGrp="1"/>
          </p:cNvSpPr>
          <p:nvPr>
            <p:ph type="pic" sz="quarter" idx="13"/>
          </p:nvPr>
        </p:nvSpPr>
        <p:spPr>
          <a:xfrm>
            <a:off x="4700933" y="555042"/>
            <a:ext cx="2332924" cy="1512079"/>
          </a:xfrm>
          <a:custGeom>
            <a:avLst/>
            <a:gdLst>
              <a:gd name="connsiteX0" fmla="*/ 0 w 2332924"/>
              <a:gd name="connsiteY0" fmla="*/ 0 h 1512079"/>
              <a:gd name="connsiteX1" fmla="*/ 2332924 w 2332924"/>
              <a:gd name="connsiteY1" fmla="*/ 0 h 1512079"/>
              <a:gd name="connsiteX2" fmla="*/ 2332924 w 2332924"/>
              <a:gd name="connsiteY2" fmla="*/ 1512079 h 1512079"/>
              <a:gd name="connsiteX3" fmla="*/ 0 w 2332924"/>
              <a:gd name="connsiteY3" fmla="*/ 1512079 h 1512079"/>
            </a:gdLst>
            <a:ahLst/>
            <a:cxnLst>
              <a:cxn ang="0">
                <a:pos x="connsiteX0" y="connsiteY0"/>
              </a:cxn>
              <a:cxn ang="0">
                <a:pos x="connsiteX1" y="connsiteY1"/>
              </a:cxn>
              <a:cxn ang="0">
                <a:pos x="connsiteX2" y="connsiteY2"/>
              </a:cxn>
              <a:cxn ang="0">
                <a:pos x="connsiteX3" y="connsiteY3"/>
              </a:cxn>
            </a:cxnLst>
            <a:rect l="l" t="t" r="r" b="b"/>
            <a:pathLst>
              <a:path w="2332924" h="1512079">
                <a:moveTo>
                  <a:pt x="0" y="0"/>
                </a:moveTo>
                <a:lnTo>
                  <a:pt x="2332924" y="0"/>
                </a:lnTo>
                <a:lnTo>
                  <a:pt x="2332924" y="1512079"/>
                </a:lnTo>
                <a:lnTo>
                  <a:pt x="0" y="151207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7" name="Slide Number Placeholder 5">
            <a:extLst>
              <a:ext uri="{FF2B5EF4-FFF2-40B4-BE49-F238E27FC236}">
                <a16:creationId xmlns:a16="http://schemas.microsoft.com/office/drawing/2014/main" id="{C41E8627-0E18-5E46-BC91-933421A08617}"/>
              </a:ext>
            </a:extLst>
          </p:cNvPr>
          <p:cNvSpPr>
            <a:spLocks noGrp="1"/>
          </p:cNvSpPr>
          <p:nvPr>
            <p:ph type="sldNum" sz="quarter" idx="4"/>
          </p:nvPr>
        </p:nvSpPr>
        <p:spPr>
          <a:xfrm>
            <a:off x="11649705" y="363912"/>
            <a:ext cx="357207" cy="365126"/>
          </a:xfrm>
          <a:prstGeom prst="ellipse">
            <a:avLst/>
          </a:prstGeom>
          <a:solidFill>
            <a:schemeClr val="accent1"/>
          </a:solidFill>
        </p:spPr>
        <p:txBody>
          <a:bodyPr vert="horz" lIns="0" tIns="0" rIns="0" bIns="0" rtlCol="0" anchor="ctr"/>
          <a:lstStyle>
            <a:lvl1pPr algn="ctr">
              <a:defRPr sz="1100">
                <a:solidFill>
                  <a:schemeClr val="bg1"/>
                </a:solidFill>
              </a:defRPr>
            </a:lvl1p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3786263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AD48EF9-5A68-4DB4-B81B-00A663594D4D}"/>
              </a:ext>
            </a:extLst>
          </p:cNvPr>
          <p:cNvSpPr>
            <a:spLocks noGrp="1"/>
          </p:cNvSpPr>
          <p:nvPr>
            <p:ph type="pic" sz="quarter" idx="13"/>
          </p:nvPr>
        </p:nvSpPr>
        <p:spPr>
          <a:xfrm>
            <a:off x="647701" y="2078859"/>
            <a:ext cx="3632200" cy="1991179"/>
          </a:xfrm>
          <a:custGeom>
            <a:avLst/>
            <a:gdLst>
              <a:gd name="connsiteX0" fmla="*/ 0 w 3632200"/>
              <a:gd name="connsiteY0" fmla="*/ 0 h 1991179"/>
              <a:gd name="connsiteX1" fmla="*/ 3632200 w 3632200"/>
              <a:gd name="connsiteY1" fmla="*/ 0 h 1991179"/>
              <a:gd name="connsiteX2" fmla="*/ 3632200 w 3632200"/>
              <a:gd name="connsiteY2" fmla="*/ 1991179 h 1991179"/>
              <a:gd name="connsiteX3" fmla="*/ 0 w 3632200"/>
              <a:gd name="connsiteY3" fmla="*/ 1991179 h 1991179"/>
            </a:gdLst>
            <a:ahLst/>
            <a:cxnLst>
              <a:cxn ang="0">
                <a:pos x="connsiteX0" y="connsiteY0"/>
              </a:cxn>
              <a:cxn ang="0">
                <a:pos x="connsiteX1" y="connsiteY1"/>
              </a:cxn>
              <a:cxn ang="0">
                <a:pos x="connsiteX2" y="connsiteY2"/>
              </a:cxn>
              <a:cxn ang="0">
                <a:pos x="connsiteX3" y="connsiteY3"/>
              </a:cxn>
            </a:cxnLst>
            <a:rect l="l" t="t" r="r" b="b"/>
            <a:pathLst>
              <a:path w="3632200" h="1991179">
                <a:moveTo>
                  <a:pt x="0" y="0"/>
                </a:moveTo>
                <a:lnTo>
                  <a:pt x="3632200" y="0"/>
                </a:lnTo>
                <a:lnTo>
                  <a:pt x="3632200" y="1991179"/>
                </a:lnTo>
                <a:lnTo>
                  <a:pt x="0" y="199117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13" name="Picture Placeholder 12">
            <a:extLst>
              <a:ext uri="{FF2B5EF4-FFF2-40B4-BE49-F238E27FC236}">
                <a16:creationId xmlns:a16="http://schemas.microsoft.com/office/drawing/2014/main" id="{E074C5A5-8DC1-479A-BE62-61113806E8C4}"/>
              </a:ext>
            </a:extLst>
          </p:cNvPr>
          <p:cNvSpPr>
            <a:spLocks noGrp="1"/>
          </p:cNvSpPr>
          <p:nvPr>
            <p:ph type="pic" sz="quarter" idx="14"/>
          </p:nvPr>
        </p:nvSpPr>
        <p:spPr>
          <a:xfrm>
            <a:off x="4279901" y="4070037"/>
            <a:ext cx="3632200" cy="1991179"/>
          </a:xfrm>
          <a:custGeom>
            <a:avLst/>
            <a:gdLst>
              <a:gd name="connsiteX0" fmla="*/ 0 w 3632200"/>
              <a:gd name="connsiteY0" fmla="*/ 0 h 1991179"/>
              <a:gd name="connsiteX1" fmla="*/ 3632200 w 3632200"/>
              <a:gd name="connsiteY1" fmla="*/ 0 h 1991179"/>
              <a:gd name="connsiteX2" fmla="*/ 3632200 w 3632200"/>
              <a:gd name="connsiteY2" fmla="*/ 1991179 h 1991179"/>
              <a:gd name="connsiteX3" fmla="*/ 0 w 3632200"/>
              <a:gd name="connsiteY3" fmla="*/ 1991179 h 1991179"/>
            </a:gdLst>
            <a:ahLst/>
            <a:cxnLst>
              <a:cxn ang="0">
                <a:pos x="connsiteX0" y="connsiteY0"/>
              </a:cxn>
              <a:cxn ang="0">
                <a:pos x="connsiteX1" y="connsiteY1"/>
              </a:cxn>
              <a:cxn ang="0">
                <a:pos x="connsiteX2" y="connsiteY2"/>
              </a:cxn>
              <a:cxn ang="0">
                <a:pos x="connsiteX3" y="connsiteY3"/>
              </a:cxn>
            </a:cxnLst>
            <a:rect l="l" t="t" r="r" b="b"/>
            <a:pathLst>
              <a:path w="3632200" h="1991179">
                <a:moveTo>
                  <a:pt x="0" y="0"/>
                </a:moveTo>
                <a:lnTo>
                  <a:pt x="3632200" y="0"/>
                </a:lnTo>
                <a:lnTo>
                  <a:pt x="3632200" y="1991179"/>
                </a:lnTo>
                <a:lnTo>
                  <a:pt x="0" y="199117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14" name="Picture Placeholder 13">
            <a:extLst>
              <a:ext uri="{FF2B5EF4-FFF2-40B4-BE49-F238E27FC236}">
                <a16:creationId xmlns:a16="http://schemas.microsoft.com/office/drawing/2014/main" id="{B14D5F9E-C355-4B1A-9E6E-2C8B03847E38}"/>
              </a:ext>
            </a:extLst>
          </p:cNvPr>
          <p:cNvSpPr>
            <a:spLocks noGrp="1"/>
          </p:cNvSpPr>
          <p:nvPr>
            <p:ph type="pic" sz="quarter" idx="15"/>
          </p:nvPr>
        </p:nvSpPr>
        <p:spPr>
          <a:xfrm>
            <a:off x="7912101" y="2078859"/>
            <a:ext cx="3632200" cy="1991179"/>
          </a:xfrm>
          <a:custGeom>
            <a:avLst/>
            <a:gdLst>
              <a:gd name="connsiteX0" fmla="*/ 0 w 3632200"/>
              <a:gd name="connsiteY0" fmla="*/ 0 h 1991179"/>
              <a:gd name="connsiteX1" fmla="*/ 3632200 w 3632200"/>
              <a:gd name="connsiteY1" fmla="*/ 0 h 1991179"/>
              <a:gd name="connsiteX2" fmla="*/ 3632200 w 3632200"/>
              <a:gd name="connsiteY2" fmla="*/ 1991179 h 1991179"/>
              <a:gd name="connsiteX3" fmla="*/ 0 w 3632200"/>
              <a:gd name="connsiteY3" fmla="*/ 1991179 h 1991179"/>
            </a:gdLst>
            <a:ahLst/>
            <a:cxnLst>
              <a:cxn ang="0">
                <a:pos x="connsiteX0" y="connsiteY0"/>
              </a:cxn>
              <a:cxn ang="0">
                <a:pos x="connsiteX1" y="connsiteY1"/>
              </a:cxn>
              <a:cxn ang="0">
                <a:pos x="connsiteX2" y="connsiteY2"/>
              </a:cxn>
              <a:cxn ang="0">
                <a:pos x="connsiteX3" y="connsiteY3"/>
              </a:cxn>
            </a:cxnLst>
            <a:rect l="l" t="t" r="r" b="b"/>
            <a:pathLst>
              <a:path w="3632200" h="1991179">
                <a:moveTo>
                  <a:pt x="0" y="0"/>
                </a:moveTo>
                <a:lnTo>
                  <a:pt x="3632200" y="0"/>
                </a:lnTo>
                <a:lnTo>
                  <a:pt x="3632200" y="1991179"/>
                </a:lnTo>
                <a:lnTo>
                  <a:pt x="0" y="199117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9" name="Footer Placeholder 4">
            <a:extLst>
              <a:ext uri="{FF2B5EF4-FFF2-40B4-BE49-F238E27FC236}">
                <a16:creationId xmlns:a16="http://schemas.microsoft.com/office/drawing/2014/main" id="{9B594F47-AA81-40A5-AA32-6FDDCE0189FF}"/>
              </a:ext>
            </a:extLst>
          </p:cNvPr>
          <p:cNvSpPr>
            <a:spLocks noGrp="1"/>
          </p:cNvSpPr>
          <p:nvPr>
            <p:ph type="ftr" sz="quarter" idx="3"/>
          </p:nvPr>
        </p:nvSpPr>
        <p:spPr>
          <a:xfrm>
            <a:off x="555084" y="6441458"/>
            <a:ext cx="1731442" cy="365125"/>
          </a:xfrm>
          <a:prstGeom prst="rect">
            <a:avLst/>
          </a:prstGeom>
        </p:spPr>
        <p:txBody>
          <a:bodyPr vert="horz" lIns="91440" tIns="45720" rIns="91440" bIns="45720" rtlCol="0" anchor="ctr"/>
          <a:lstStyle>
            <a:lvl1pPr algn="l">
              <a:defRPr sz="1200" i="0">
                <a:solidFill>
                  <a:schemeClr val="tx1"/>
                </a:solidFill>
                <a:latin typeface="+mn-lt"/>
              </a:defRPr>
            </a:lvl1pPr>
          </a:lstStyle>
          <a:p>
            <a:endParaRPr lang="en-US" dirty="0"/>
          </a:p>
        </p:txBody>
      </p:sp>
      <p:sp>
        <p:nvSpPr>
          <p:cNvPr id="7" name="Slide Number Placeholder 5">
            <a:extLst>
              <a:ext uri="{FF2B5EF4-FFF2-40B4-BE49-F238E27FC236}">
                <a16:creationId xmlns:a16="http://schemas.microsoft.com/office/drawing/2014/main" id="{D9BA8411-03A5-7543-AA69-057E89AE6AD8}"/>
              </a:ext>
            </a:extLst>
          </p:cNvPr>
          <p:cNvSpPr>
            <a:spLocks noGrp="1"/>
          </p:cNvSpPr>
          <p:nvPr>
            <p:ph type="sldNum" sz="quarter" idx="4"/>
          </p:nvPr>
        </p:nvSpPr>
        <p:spPr>
          <a:xfrm>
            <a:off x="11649705" y="363912"/>
            <a:ext cx="357207" cy="365126"/>
          </a:xfrm>
          <a:prstGeom prst="ellipse">
            <a:avLst/>
          </a:prstGeom>
          <a:solidFill>
            <a:schemeClr val="accent1"/>
          </a:solidFill>
        </p:spPr>
        <p:txBody>
          <a:bodyPr vert="horz" lIns="0" tIns="0" rIns="0" bIns="0" rtlCol="0" anchor="ctr"/>
          <a:lstStyle>
            <a:lvl1pPr algn="ctr">
              <a:defRPr sz="1100">
                <a:solidFill>
                  <a:schemeClr val="bg1"/>
                </a:solidFill>
              </a:defRPr>
            </a:lvl1p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31898006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FAF0ED7-E587-494E-AC01-06611F83CA8D}"/>
              </a:ext>
            </a:extLst>
          </p:cNvPr>
          <p:cNvSpPr>
            <a:spLocks noGrp="1"/>
          </p:cNvSpPr>
          <p:nvPr>
            <p:ph type="pic" sz="quarter" idx="14"/>
          </p:nvPr>
        </p:nvSpPr>
        <p:spPr>
          <a:xfrm>
            <a:off x="3372436" y="4107347"/>
            <a:ext cx="2722390" cy="2028489"/>
          </a:xfrm>
          <a:custGeom>
            <a:avLst/>
            <a:gdLst>
              <a:gd name="connsiteX0" fmla="*/ 0 w 2722390"/>
              <a:gd name="connsiteY0" fmla="*/ 0 h 2028489"/>
              <a:gd name="connsiteX1" fmla="*/ 2722390 w 2722390"/>
              <a:gd name="connsiteY1" fmla="*/ 0 h 2028489"/>
              <a:gd name="connsiteX2" fmla="*/ 2722390 w 2722390"/>
              <a:gd name="connsiteY2" fmla="*/ 2028489 h 2028489"/>
              <a:gd name="connsiteX3" fmla="*/ 0 w 2722390"/>
              <a:gd name="connsiteY3" fmla="*/ 2028489 h 2028489"/>
            </a:gdLst>
            <a:ahLst/>
            <a:cxnLst>
              <a:cxn ang="0">
                <a:pos x="connsiteX0" y="connsiteY0"/>
              </a:cxn>
              <a:cxn ang="0">
                <a:pos x="connsiteX1" y="connsiteY1"/>
              </a:cxn>
              <a:cxn ang="0">
                <a:pos x="connsiteX2" y="connsiteY2"/>
              </a:cxn>
              <a:cxn ang="0">
                <a:pos x="connsiteX3" y="connsiteY3"/>
              </a:cxn>
            </a:cxnLst>
            <a:rect l="l" t="t" r="r" b="b"/>
            <a:pathLst>
              <a:path w="2722390" h="2028489">
                <a:moveTo>
                  <a:pt x="0" y="0"/>
                </a:moveTo>
                <a:lnTo>
                  <a:pt x="2722390" y="0"/>
                </a:lnTo>
                <a:lnTo>
                  <a:pt x="2722390" y="2028489"/>
                </a:lnTo>
                <a:lnTo>
                  <a:pt x="0" y="202848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22" name="Picture Placeholder 21">
            <a:extLst>
              <a:ext uri="{FF2B5EF4-FFF2-40B4-BE49-F238E27FC236}">
                <a16:creationId xmlns:a16="http://schemas.microsoft.com/office/drawing/2014/main" id="{B0182F9A-EFAC-4382-9901-B0512DD7A49F}"/>
              </a:ext>
            </a:extLst>
          </p:cNvPr>
          <p:cNvSpPr>
            <a:spLocks noGrp="1"/>
          </p:cNvSpPr>
          <p:nvPr>
            <p:ph type="pic" sz="quarter" idx="15"/>
          </p:nvPr>
        </p:nvSpPr>
        <p:spPr>
          <a:xfrm>
            <a:off x="8821910" y="4107347"/>
            <a:ext cx="2722390" cy="2028489"/>
          </a:xfrm>
          <a:custGeom>
            <a:avLst/>
            <a:gdLst>
              <a:gd name="connsiteX0" fmla="*/ 0 w 2722390"/>
              <a:gd name="connsiteY0" fmla="*/ 0 h 2028489"/>
              <a:gd name="connsiteX1" fmla="*/ 2722390 w 2722390"/>
              <a:gd name="connsiteY1" fmla="*/ 0 h 2028489"/>
              <a:gd name="connsiteX2" fmla="*/ 2722390 w 2722390"/>
              <a:gd name="connsiteY2" fmla="*/ 2028489 h 2028489"/>
              <a:gd name="connsiteX3" fmla="*/ 0 w 2722390"/>
              <a:gd name="connsiteY3" fmla="*/ 2028489 h 2028489"/>
            </a:gdLst>
            <a:ahLst/>
            <a:cxnLst>
              <a:cxn ang="0">
                <a:pos x="connsiteX0" y="connsiteY0"/>
              </a:cxn>
              <a:cxn ang="0">
                <a:pos x="connsiteX1" y="connsiteY1"/>
              </a:cxn>
              <a:cxn ang="0">
                <a:pos x="connsiteX2" y="connsiteY2"/>
              </a:cxn>
              <a:cxn ang="0">
                <a:pos x="connsiteX3" y="connsiteY3"/>
              </a:cxn>
            </a:cxnLst>
            <a:rect l="l" t="t" r="r" b="b"/>
            <a:pathLst>
              <a:path w="2722390" h="2028489">
                <a:moveTo>
                  <a:pt x="0" y="0"/>
                </a:moveTo>
                <a:lnTo>
                  <a:pt x="2722390" y="0"/>
                </a:lnTo>
                <a:lnTo>
                  <a:pt x="2722390" y="2028489"/>
                </a:lnTo>
                <a:lnTo>
                  <a:pt x="0" y="202848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21" name="Picture Placeholder 20">
            <a:extLst>
              <a:ext uri="{FF2B5EF4-FFF2-40B4-BE49-F238E27FC236}">
                <a16:creationId xmlns:a16="http://schemas.microsoft.com/office/drawing/2014/main" id="{AB9757D7-9B01-49CF-93D2-0F55732A3927}"/>
              </a:ext>
            </a:extLst>
          </p:cNvPr>
          <p:cNvSpPr>
            <a:spLocks noGrp="1"/>
          </p:cNvSpPr>
          <p:nvPr>
            <p:ph type="pic" sz="quarter" idx="16"/>
          </p:nvPr>
        </p:nvSpPr>
        <p:spPr>
          <a:xfrm>
            <a:off x="6097173" y="2078858"/>
            <a:ext cx="2722390" cy="2028489"/>
          </a:xfrm>
          <a:custGeom>
            <a:avLst/>
            <a:gdLst>
              <a:gd name="connsiteX0" fmla="*/ 0 w 2722390"/>
              <a:gd name="connsiteY0" fmla="*/ 0 h 2028489"/>
              <a:gd name="connsiteX1" fmla="*/ 2722390 w 2722390"/>
              <a:gd name="connsiteY1" fmla="*/ 0 h 2028489"/>
              <a:gd name="connsiteX2" fmla="*/ 2722390 w 2722390"/>
              <a:gd name="connsiteY2" fmla="*/ 2028489 h 2028489"/>
              <a:gd name="connsiteX3" fmla="*/ 0 w 2722390"/>
              <a:gd name="connsiteY3" fmla="*/ 2028489 h 2028489"/>
            </a:gdLst>
            <a:ahLst/>
            <a:cxnLst>
              <a:cxn ang="0">
                <a:pos x="connsiteX0" y="connsiteY0"/>
              </a:cxn>
              <a:cxn ang="0">
                <a:pos x="connsiteX1" y="connsiteY1"/>
              </a:cxn>
              <a:cxn ang="0">
                <a:pos x="connsiteX2" y="connsiteY2"/>
              </a:cxn>
              <a:cxn ang="0">
                <a:pos x="connsiteX3" y="connsiteY3"/>
              </a:cxn>
            </a:cxnLst>
            <a:rect l="l" t="t" r="r" b="b"/>
            <a:pathLst>
              <a:path w="2722390" h="2028489">
                <a:moveTo>
                  <a:pt x="0" y="0"/>
                </a:moveTo>
                <a:lnTo>
                  <a:pt x="2722390" y="0"/>
                </a:lnTo>
                <a:lnTo>
                  <a:pt x="2722390" y="2028489"/>
                </a:lnTo>
                <a:lnTo>
                  <a:pt x="0" y="202848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24" name="Picture Placeholder 23">
            <a:extLst>
              <a:ext uri="{FF2B5EF4-FFF2-40B4-BE49-F238E27FC236}">
                <a16:creationId xmlns:a16="http://schemas.microsoft.com/office/drawing/2014/main" id="{61309737-471A-494D-A54F-A8BC6F7B7397}"/>
              </a:ext>
            </a:extLst>
          </p:cNvPr>
          <p:cNvSpPr>
            <a:spLocks noGrp="1"/>
          </p:cNvSpPr>
          <p:nvPr>
            <p:ph type="pic" sz="quarter" idx="13"/>
          </p:nvPr>
        </p:nvSpPr>
        <p:spPr>
          <a:xfrm>
            <a:off x="647701" y="2078858"/>
            <a:ext cx="2722390" cy="2028489"/>
          </a:xfrm>
          <a:custGeom>
            <a:avLst/>
            <a:gdLst>
              <a:gd name="connsiteX0" fmla="*/ 0 w 2722390"/>
              <a:gd name="connsiteY0" fmla="*/ 0 h 2028489"/>
              <a:gd name="connsiteX1" fmla="*/ 2722390 w 2722390"/>
              <a:gd name="connsiteY1" fmla="*/ 0 h 2028489"/>
              <a:gd name="connsiteX2" fmla="*/ 2722390 w 2722390"/>
              <a:gd name="connsiteY2" fmla="*/ 2028489 h 2028489"/>
              <a:gd name="connsiteX3" fmla="*/ 0 w 2722390"/>
              <a:gd name="connsiteY3" fmla="*/ 2028489 h 2028489"/>
            </a:gdLst>
            <a:ahLst/>
            <a:cxnLst>
              <a:cxn ang="0">
                <a:pos x="connsiteX0" y="connsiteY0"/>
              </a:cxn>
              <a:cxn ang="0">
                <a:pos x="connsiteX1" y="connsiteY1"/>
              </a:cxn>
              <a:cxn ang="0">
                <a:pos x="connsiteX2" y="connsiteY2"/>
              </a:cxn>
              <a:cxn ang="0">
                <a:pos x="connsiteX3" y="connsiteY3"/>
              </a:cxn>
            </a:cxnLst>
            <a:rect l="l" t="t" r="r" b="b"/>
            <a:pathLst>
              <a:path w="2722390" h="2028489">
                <a:moveTo>
                  <a:pt x="0" y="0"/>
                </a:moveTo>
                <a:lnTo>
                  <a:pt x="2722390" y="0"/>
                </a:lnTo>
                <a:lnTo>
                  <a:pt x="2722390" y="2028489"/>
                </a:lnTo>
                <a:lnTo>
                  <a:pt x="0" y="202848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9" name="Footer Placeholder 4">
            <a:extLst>
              <a:ext uri="{FF2B5EF4-FFF2-40B4-BE49-F238E27FC236}">
                <a16:creationId xmlns:a16="http://schemas.microsoft.com/office/drawing/2014/main" id="{9B594F47-AA81-40A5-AA32-6FDDCE0189FF}"/>
              </a:ext>
            </a:extLst>
          </p:cNvPr>
          <p:cNvSpPr>
            <a:spLocks noGrp="1"/>
          </p:cNvSpPr>
          <p:nvPr>
            <p:ph type="ftr" sz="quarter" idx="3"/>
          </p:nvPr>
        </p:nvSpPr>
        <p:spPr>
          <a:xfrm>
            <a:off x="555084" y="6441458"/>
            <a:ext cx="1731442" cy="365125"/>
          </a:xfrm>
          <a:prstGeom prst="rect">
            <a:avLst/>
          </a:prstGeom>
        </p:spPr>
        <p:txBody>
          <a:bodyPr vert="horz" lIns="91440" tIns="45720" rIns="91440" bIns="45720" rtlCol="0" anchor="ctr"/>
          <a:lstStyle>
            <a:lvl1pPr algn="l">
              <a:defRPr sz="1200" i="0">
                <a:solidFill>
                  <a:schemeClr val="tx1"/>
                </a:solidFill>
                <a:latin typeface="+mn-lt"/>
              </a:defRPr>
            </a:lvl1pPr>
          </a:lstStyle>
          <a:p>
            <a:endParaRPr lang="en-US" dirty="0"/>
          </a:p>
        </p:txBody>
      </p:sp>
      <p:sp>
        <p:nvSpPr>
          <p:cNvPr id="8" name="Slide Number Placeholder 5">
            <a:extLst>
              <a:ext uri="{FF2B5EF4-FFF2-40B4-BE49-F238E27FC236}">
                <a16:creationId xmlns:a16="http://schemas.microsoft.com/office/drawing/2014/main" id="{A3CC467F-9202-A145-80B6-166D70922243}"/>
              </a:ext>
            </a:extLst>
          </p:cNvPr>
          <p:cNvSpPr>
            <a:spLocks noGrp="1"/>
          </p:cNvSpPr>
          <p:nvPr>
            <p:ph type="sldNum" sz="quarter" idx="4"/>
          </p:nvPr>
        </p:nvSpPr>
        <p:spPr>
          <a:xfrm>
            <a:off x="11649705" y="363912"/>
            <a:ext cx="357207" cy="365126"/>
          </a:xfrm>
          <a:prstGeom prst="ellipse">
            <a:avLst/>
          </a:prstGeom>
          <a:solidFill>
            <a:schemeClr val="accent1"/>
          </a:solidFill>
        </p:spPr>
        <p:txBody>
          <a:bodyPr vert="horz" lIns="0" tIns="0" rIns="0" bIns="0" rtlCol="0" anchor="ctr"/>
          <a:lstStyle>
            <a:lvl1pPr algn="ctr">
              <a:defRPr sz="1100">
                <a:solidFill>
                  <a:schemeClr val="bg1"/>
                </a:solidFill>
              </a:defRPr>
            </a:lvl1p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24388311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4_Blank">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1AAEC87-6A77-4DA0-9521-2E8AE4A3F171}"/>
              </a:ext>
            </a:extLst>
          </p:cNvPr>
          <p:cNvSpPr>
            <a:spLocks noGrp="1"/>
          </p:cNvSpPr>
          <p:nvPr>
            <p:ph type="pic" sz="quarter" idx="26"/>
          </p:nvPr>
        </p:nvSpPr>
        <p:spPr>
          <a:xfrm>
            <a:off x="3833913" y="2468431"/>
            <a:ext cx="1937858" cy="1937858"/>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16" name="Picture Placeholder 15">
            <a:extLst>
              <a:ext uri="{FF2B5EF4-FFF2-40B4-BE49-F238E27FC236}">
                <a16:creationId xmlns:a16="http://schemas.microsoft.com/office/drawing/2014/main" id="{FE89E479-C3EF-4B41-A032-1FE959D39FDF}"/>
              </a:ext>
            </a:extLst>
          </p:cNvPr>
          <p:cNvSpPr>
            <a:spLocks noGrp="1"/>
          </p:cNvSpPr>
          <p:nvPr>
            <p:ph type="pic" sz="quarter" idx="27"/>
          </p:nvPr>
        </p:nvSpPr>
        <p:spPr>
          <a:xfrm>
            <a:off x="6420231" y="2464251"/>
            <a:ext cx="1937858" cy="1937858"/>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17" name="Picture Placeholder 16">
            <a:extLst>
              <a:ext uri="{FF2B5EF4-FFF2-40B4-BE49-F238E27FC236}">
                <a16:creationId xmlns:a16="http://schemas.microsoft.com/office/drawing/2014/main" id="{C139CD5D-D7C2-4562-8B0C-FA4F373A1EBB}"/>
              </a:ext>
            </a:extLst>
          </p:cNvPr>
          <p:cNvSpPr>
            <a:spLocks noGrp="1"/>
          </p:cNvSpPr>
          <p:nvPr>
            <p:ph type="pic" sz="quarter" idx="28"/>
          </p:nvPr>
        </p:nvSpPr>
        <p:spPr>
          <a:xfrm>
            <a:off x="9006549" y="2460071"/>
            <a:ext cx="1937858" cy="1937858"/>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14" name="Picture Placeholder 13">
            <a:extLst>
              <a:ext uri="{FF2B5EF4-FFF2-40B4-BE49-F238E27FC236}">
                <a16:creationId xmlns:a16="http://schemas.microsoft.com/office/drawing/2014/main" id="{9F6ECB1D-F7F5-4AE3-B45D-FFAA8D3C1D4B}"/>
              </a:ext>
            </a:extLst>
          </p:cNvPr>
          <p:cNvSpPr>
            <a:spLocks noGrp="1"/>
          </p:cNvSpPr>
          <p:nvPr>
            <p:ph type="pic" sz="quarter" idx="20"/>
          </p:nvPr>
        </p:nvSpPr>
        <p:spPr>
          <a:xfrm>
            <a:off x="1247595" y="2472611"/>
            <a:ext cx="1937858" cy="1937858"/>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5" name="Footer Placeholder 4">
            <a:extLst>
              <a:ext uri="{FF2B5EF4-FFF2-40B4-BE49-F238E27FC236}">
                <a16:creationId xmlns:a16="http://schemas.microsoft.com/office/drawing/2014/main" id="{4CBE4E1A-1F66-468C-B466-33CD16313B51}"/>
              </a:ext>
            </a:extLst>
          </p:cNvPr>
          <p:cNvSpPr>
            <a:spLocks noGrp="1"/>
          </p:cNvSpPr>
          <p:nvPr>
            <p:ph type="ftr" sz="quarter" idx="24"/>
          </p:nvPr>
        </p:nvSpPr>
        <p:spPr/>
        <p:txBody>
          <a:bodyPr/>
          <a:lstStyle/>
          <a:p>
            <a:endParaRPr lang="en-US" dirty="0"/>
          </a:p>
        </p:txBody>
      </p:sp>
      <p:sp>
        <p:nvSpPr>
          <p:cNvPr id="6" name="Slide Number Placeholder 5">
            <a:extLst>
              <a:ext uri="{FF2B5EF4-FFF2-40B4-BE49-F238E27FC236}">
                <a16:creationId xmlns:a16="http://schemas.microsoft.com/office/drawing/2014/main" id="{973BD819-0816-41E2-A292-5C1D484D4F86}"/>
              </a:ext>
            </a:extLst>
          </p:cNvPr>
          <p:cNvSpPr>
            <a:spLocks noGrp="1"/>
          </p:cNvSpPr>
          <p:nvPr>
            <p:ph type="sldNum" sz="quarter" idx="25"/>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
        <p:nvSpPr>
          <p:cNvPr id="2" name="Title 1">
            <a:extLst>
              <a:ext uri="{FF2B5EF4-FFF2-40B4-BE49-F238E27FC236}">
                <a16:creationId xmlns:a16="http://schemas.microsoft.com/office/drawing/2014/main" id="{8D807171-0AA6-1B46-AB2A-F11A7FDCF22B}"/>
              </a:ext>
            </a:extLst>
          </p:cNvPr>
          <p:cNvSpPr>
            <a:spLocks noGrp="1"/>
          </p:cNvSpPr>
          <p:nvPr>
            <p:ph type="title"/>
          </p:nvPr>
        </p:nvSpPr>
        <p:spPr>
          <a:xfrm>
            <a:off x="838200" y="365125"/>
            <a:ext cx="10515600" cy="1325563"/>
          </a:xfrm>
          <a:prstGeom prst="rect">
            <a:avLst/>
          </a:prstGeom>
        </p:spPr>
        <p:txBody>
          <a:bodyPr anchor="ctr"/>
          <a:lstStyle>
            <a:lvl1pPr>
              <a:defRPr sz="4000">
                <a:solidFill>
                  <a:schemeClr val="bg2">
                    <a:lumMod val="25000"/>
                  </a:schemeClr>
                </a:solidFill>
              </a:defRPr>
            </a:lvl1pPr>
          </a:lstStyle>
          <a:p>
            <a:r>
              <a:rPr lang="en-US" dirty="0"/>
              <a:t>Click to edit Master title style</a:t>
            </a:r>
          </a:p>
        </p:txBody>
      </p:sp>
    </p:spTree>
    <p:extLst>
      <p:ext uri="{BB962C8B-B14F-4D97-AF65-F5344CB8AC3E}">
        <p14:creationId xmlns:p14="http://schemas.microsoft.com/office/powerpoint/2010/main" val="266228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2-Column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8F48434-E822-421B-BFB3-FF8ECC6C50CF}"/>
              </a:ext>
            </a:extLst>
          </p:cNvPr>
          <p:cNvSpPr>
            <a:spLocks noGrp="1"/>
          </p:cNvSpPr>
          <p:nvPr>
            <p:ph type="ftr" sz="quarter" idx="11"/>
          </p:nvPr>
        </p:nvSpPr>
        <p:spPr/>
        <p:txBody>
          <a:bodyPr/>
          <a:lstStyle/>
          <a:p>
            <a:endParaRPr lang="en-US" dirty="0"/>
          </a:p>
        </p:txBody>
      </p:sp>
      <p:sp>
        <p:nvSpPr>
          <p:cNvPr id="7" name="Slide Number Placeholder 3">
            <a:extLst>
              <a:ext uri="{FF2B5EF4-FFF2-40B4-BE49-F238E27FC236}">
                <a16:creationId xmlns:a16="http://schemas.microsoft.com/office/drawing/2014/main" id="{39E0D9C6-0EA4-0743-8008-790CB380DDA9}"/>
              </a:ext>
            </a:extLst>
          </p:cNvPr>
          <p:cNvSpPr>
            <a:spLocks noGrp="1"/>
          </p:cNvSpPr>
          <p:nvPr>
            <p:ph type="sldNum" sz="quarter" idx="12"/>
          </p:nvPr>
        </p:nvSpPr>
        <p:spPr>
          <a:xfrm>
            <a:off x="11734799" y="363912"/>
            <a:ext cx="357207" cy="365126"/>
          </a:xfrm>
          <a:prstGeom prst="ellipse">
            <a:avLst/>
          </a:prstGeom>
          <a:solidFill>
            <a:schemeClr val="accent1"/>
          </a:solidFill>
        </p:spPr>
        <p:txBody>
          <a:bodyPr/>
          <a:lstStyle/>
          <a:p>
            <a:fld id="{8C499CF0-C8E2-4E59-9052-1B24C1960F75}" type="slidenum">
              <a:rPr lang="en-US" smtClean="0"/>
              <a:t>‹#›</a:t>
            </a:fld>
            <a:endParaRPr lang="en-US" dirty="0"/>
          </a:p>
        </p:txBody>
      </p:sp>
      <p:sp>
        <p:nvSpPr>
          <p:cNvPr id="6" name="Title 1">
            <a:extLst>
              <a:ext uri="{FF2B5EF4-FFF2-40B4-BE49-F238E27FC236}">
                <a16:creationId xmlns:a16="http://schemas.microsoft.com/office/drawing/2014/main" id="{A2C0836F-53AB-424B-A3D8-0E7F086E7E36}"/>
              </a:ext>
            </a:extLst>
          </p:cNvPr>
          <p:cNvSpPr>
            <a:spLocks noGrp="1"/>
          </p:cNvSpPr>
          <p:nvPr>
            <p:ph type="title"/>
          </p:nvPr>
        </p:nvSpPr>
        <p:spPr>
          <a:xfrm>
            <a:off x="555084" y="363912"/>
            <a:ext cx="11081950" cy="1231208"/>
          </a:xfrm>
        </p:spPr>
        <p:txBody>
          <a:bodyPr anchor="ctr"/>
          <a:lstStyle>
            <a:lvl1pPr>
              <a:defRPr sz="4000">
                <a:solidFill>
                  <a:schemeClr val="tx2"/>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BC61B191-F26B-D745-8990-152DDBCF10D8}"/>
              </a:ext>
            </a:extLst>
          </p:cNvPr>
          <p:cNvSpPr>
            <a:spLocks noGrp="1"/>
          </p:cNvSpPr>
          <p:nvPr>
            <p:ph idx="1" hasCustomPrompt="1"/>
          </p:nvPr>
        </p:nvSpPr>
        <p:spPr>
          <a:xfrm>
            <a:off x="555083" y="1820174"/>
            <a:ext cx="5250494" cy="4346330"/>
          </a:xfrm>
        </p:spPr>
        <p:txBody>
          <a:bodyPr/>
          <a:lstStyle>
            <a:lvl1pPr marL="0" indent="0">
              <a:lnSpc>
                <a:spcPct val="120000"/>
              </a:lnSpc>
              <a:spcBef>
                <a:spcPts val="0"/>
              </a:spcBef>
              <a:spcAft>
                <a:spcPts val="600"/>
              </a:spcAft>
              <a:buNone/>
              <a:defRPr sz="2400">
                <a:solidFill>
                  <a:schemeClr val="bg2">
                    <a:lumMod val="25000"/>
                  </a:schemeClr>
                </a:solidFill>
                <a:latin typeface="+mj-lt"/>
              </a:defRPr>
            </a:lvl1pPr>
            <a:lvl2pPr marL="171450" indent="-161925">
              <a:lnSpc>
                <a:spcPct val="100000"/>
              </a:lnSpc>
              <a:spcBef>
                <a:spcPts val="0"/>
              </a:spcBef>
              <a:spcAft>
                <a:spcPts val="600"/>
              </a:spcAft>
              <a:tabLst/>
              <a:defRPr sz="2000"/>
            </a:lvl2pPr>
            <a:lvl3pPr marL="457200" indent="-182880">
              <a:lnSpc>
                <a:spcPct val="100000"/>
              </a:lnSpc>
              <a:spcBef>
                <a:spcPts val="0"/>
              </a:spcBef>
              <a:spcAft>
                <a:spcPts val="600"/>
              </a:spcAft>
              <a:buFont typeface="Courier New" panose="02070309020205020404" pitchFamily="49" charset="0"/>
              <a:buChar char="o"/>
              <a:tabLst/>
              <a:defRPr sz="1800"/>
            </a:lvl3pPr>
            <a:lvl4pPr marL="685800" indent="-182880">
              <a:lnSpc>
                <a:spcPct val="100000"/>
              </a:lnSpc>
              <a:spcAft>
                <a:spcPts val="600"/>
              </a:spcAft>
              <a:tabLst/>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9" name="Content Placeholder 2">
            <a:extLst>
              <a:ext uri="{FF2B5EF4-FFF2-40B4-BE49-F238E27FC236}">
                <a16:creationId xmlns:a16="http://schemas.microsoft.com/office/drawing/2014/main" id="{ECC72025-667C-454A-8422-FF6ADA473F29}"/>
              </a:ext>
            </a:extLst>
          </p:cNvPr>
          <p:cNvSpPr>
            <a:spLocks noGrp="1"/>
          </p:cNvSpPr>
          <p:nvPr>
            <p:ph idx="13" hasCustomPrompt="1"/>
          </p:nvPr>
        </p:nvSpPr>
        <p:spPr>
          <a:xfrm>
            <a:off x="6386423" y="1820174"/>
            <a:ext cx="5250494" cy="4346330"/>
          </a:xfrm>
        </p:spPr>
        <p:txBody>
          <a:bodyPr/>
          <a:lstStyle>
            <a:lvl1pPr marL="0" indent="0">
              <a:lnSpc>
                <a:spcPct val="120000"/>
              </a:lnSpc>
              <a:spcBef>
                <a:spcPts val="0"/>
              </a:spcBef>
              <a:spcAft>
                <a:spcPts val="600"/>
              </a:spcAft>
              <a:buNone/>
              <a:defRPr sz="2400">
                <a:solidFill>
                  <a:schemeClr val="bg2">
                    <a:lumMod val="25000"/>
                  </a:schemeClr>
                </a:solidFill>
                <a:latin typeface="+mj-lt"/>
              </a:defRPr>
            </a:lvl1pPr>
            <a:lvl2pPr marL="171450" indent="-161925">
              <a:lnSpc>
                <a:spcPct val="100000"/>
              </a:lnSpc>
              <a:spcBef>
                <a:spcPts val="0"/>
              </a:spcBef>
              <a:spcAft>
                <a:spcPts val="600"/>
              </a:spcAft>
              <a:tabLst/>
              <a:defRPr sz="2000"/>
            </a:lvl2pPr>
            <a:lvl3pPr marL="457200" indent="-182880">
              <a:lnSpc>
                <a:spcPct val="100000"/>
              </a:lnSpc>
              <a:spcBef>
                <a:spcPts val="0"/>
              </a:spcBef>
              <a:spcAft>
                <a:spcPts val="600"/>
              </a:spcAft>
              <a:buFont typeface="Courier New" panose="02070309020205020404" pitchFamily="49" charset="0"/>
              <a:buChar char="o"/>
              <a:tabLst/>
              <a:defRPr sz="1800"/>
            </a:lvl3pPr>
            <a:lvl4pPr marL="685800" indent="-182880">
              <a:lnSpc>
                <a:spcPct val="100000"/>
              </a:lnSpc>
              <a:spcAft>
                <a:spcPts val="600"/>
              </a:spcAft>
              <a:tabLst/>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546592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5_Blank">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D48D4327-28F5-4D98-AFD3-019C6E594BC9}"/>
              </a:ext>
            </a:extLst>
          </p:cNvPr>
          <p:cNvSpPr>
            <a:spLocks noGrp="1"/>
          </p:cNvSpPr>
          <p:nvPr>
            <p:ph type="pic" sz="quarter" idx="26"/>
          </p:nvPr>
        </p:nvSpPr>
        <p:spPr>
          <a:xfrm>
            <a:off x="3628811" y="2287554"/>
            <a:ext cx="2147283" cy="2298980"/>
          </a:xfrm>
          <a:custGeom>
            <a:avLst/>
            <a:gdLst>
              <a:gd name="connsiteX0" fmla="*/ 0 w 2147283"/>
              <a:gd name="connsiteY0" fmla="*/ 0 h 2298980"/>
              <a:gd name="connsiteX1" fmla="*/ 2147283 w 2147283"/>
              <a:gd name="connsiteY1" fmla="*/ 0 h 2298980"/>
              <a:gd name="connsiteX2" fmla="*/ 2147283 w 2147283"/>
              <a:gd name="connsiteY2" fmla="*/ 2298980 h 2298980"/>
              <a:gd name="connsiteX3" fmla="*/ 0 w 2147283"/>
              <a:gd name="connsiteY3" fmla="*/ 2298980 h 2298980"/>
            </a:gdLst>
            <a:ahLst/>
            <a:cxnLst>
              <a:cxn ang="0">
                <a:pos x="connsiteX0" y="connsiteY0"/>
              </a:cxn>
              <a:cxn ang="0">
                <a:pos x="connsiteX1" y="connsiteY1"/>
              </a:cxn>
              <a:cxn ang="0">
                <a:pos x="connsiteX2" y="connsiteY2"/>
              </a:cxn>
              <a:cxn ang="0">
                <a:pos x="connsiteX3" y="connsiteY3"/>
              </a:cxn>
            </a:cxnLst>
            <a:rect l="l" t="t" r="r" b="b"/>
            <a:pathLst>
              <a:path w="2147283" h="2298980">
                <a:moveTo>
                  <a:pt x="0" y="0"/>
                </a:moveTo>
                <a:lnTo>
                  <a:pt x="2147283" y="0"/>
                </a:lnTo>
                <a:lnTo>
                  <a:pt x="2147283" y="2298980"/>
                </a:lnTo>
                <a:lnTo>
                  <a:pt x="0" y="2298980"/>
                </a:lnTo>
                <a:close/>
              </a:path>
            </a:pathLst>
          </a:custGeom>
          <a:solidFill>
            <a:schemeClr val="bg1">
              <a:lumMod val="95000"/>
            </a:schemeClr>
          </a:solidFill>
          <a:ln>
            <a:noFill/>
          </a:ln>
        </p:spPr>
        <p:txBody>
          <a:bodyPr wrap="square">
            <a:noAutofit/>
          </a:bodyPr>
          <a:lstStyle>
            <a:lvl1pPr>
              <a:defRPr sz="1200"/>
            </a:lvl1pPr>
          </a:lstStyle>
          <a:p>
            <a:endParaRPr lang="en-US" dirty="0"/>
          </a:p>
        </p:txBody>
      </p:sp>
      <p:sp>
        <p:nvSpPr>
          <p:cNvPr id="24" name="Picture Placeholder 23">
            <a:extLst>
              <a:ext uri="{FF2B5EF4-FFF2-40B4-BE49-F238E27FC236}">
                <a16:creationId xmlns:a16="http://schemas.microsoft.com/office/drawing/2014/main" id="{E1AC9274-1BBD-427F-B497-FF1C8CAB8F30}"/>
              </a:ext>
            </a:extLst>
          </p:cNvPr>
          <p:cNvSpPr>
            <a:spLocks noGrp="1"/>
          </p:cNvSpPr>
          <p:nvPr>
            <p:ph type="pic" sz="quarter" idx="27"/>
          </p:nvPr>
        </p:nvSpPr>
        <p:spPr>
          <a:xfrm>
            <a:off x="6415907" y="2287554"/>
            <a:ext cx="2147283" cy="2298980"/>
          </a:xfrm>
          <a:custGeom>
            <a:avLst/>
            <a:gdLst>
              <a:gd name="connsiteX0" fmla="*/ 0 w 2147283"/>
              <a:gd name="connsiteY0" fmla="*/ 0 h 2298980"/>
              <a:gd name="connsiteX1" fmla="*/ 2147283 w 2147283"/>
              <a:gd name="connsiteY1" fmla="*/ 0 h 2298980"/>
              <a:gd name="connsiteX2" fmla="*/ 2147283 w 2147283"/>
              <a:gd name="connsiteY2" fmla="*/ 2298980 h 2298980"/>
              <a:gd name="connsiteX3" fmla="*/ 0 w 2147283"/>
              <a:gd name="connsiteY3" fmla="*/ 2298980 h 2298980"/>
            </a:gdLst>
            <a:ahLst/>
            <a:cxnLst>
              <a:cxn ang="0">
                <a:pos x="connsiteX0" y="connsiteY0"/>
              </a:cxn>
              <a:cxn ang="0">
                <a:pos x="connsiteX1" y="connsiteY1"/>
              </a:cxn>
              <a:cxn ang="0">
                <a:pos x="connsiteX2" y="connsiteY2"/>
              </a:cxn>
              <a:cxn ang="0">
                <a:pos x="connsiteX3" y="connsiteY3"/>
              </a:cxn>
            </a:cxnLst>
            <a:rect l="l" t="t" r="r" b="b"/>
            <a:pathLst>
              <a:path w="2147283" h="2298980">
                <a:moveTo>
                  <a:pt x="0" y="0"/>
                </a:moveTo>
                <a:lnTo>
                  <a:pt x="2147283" y="0"/>
                </a:lnTo>
                <a:lnTo>
                  <a:pt x="2147283" y="2298980"/>
                </a:lnTo>
                <a:lnTo>
                  <a:pt x="0" y="2298980"/>
                </a:lnTo>
                <a:close/>
              </a:path>
            </a:pathLst>
          </a:custGeom>
          <a:solidFill>
            <a:schemeClr val="bg1">
              <a:lumMod val="95000"/>
            </a:schemeClr>
          </a:solidFill>
          <a:ln>
            <a:noFill/>
          </a:ln>
        </p:spPr>
        <p:txBody>
          <a:bodyPr wrap="square">
            <a:noAutofit/>
          </a:bodyPr>
          <a:lstStyle>
            <a:lvl1pPr>
              <a:defRPr sz="1200"/>
            </a:lvl1pPr>
          </a:lstStyle>
          <a:p>
            <a:endParaRPr lang="en-US" dirty="0"/>
          </a:p>
        </p:txBody>
      </p:sp>
      <p:sp>
        <p:nvSpPr>
          <p:cNvPr id="25" name="Picture Placeholder 24">
            <a:extLst>
              <a:ext uri="{FF2B5EF4-FFF2-40B4-BE49-F238E27FC236}">
                <a16:creationId xmlns:a16="http://schemas.microsoft.com/office/drawing/2014/main" id="{3C982979-062B-46C1-A9BD-E20B26B384A6}"/>
              </a:ext>
            </a:extLst>
          </p:cNvPr>
          <p:cNvSpPr>
            <a:spLocks noGrp="1"/>
          </p:cNvSpPr>
          <p:nvPr>
            <p:ph type="pic" sz="quarter" idx="28"/>
          </p:nvPr>
        </p:nvSpPr>
        <p:spPr>
          <a:xfrm>
            <a:off x="9203003" y="2287554"/>
            <a:ext cx="2147283" cy="2298980"/>
          </a:xfrm>
          <a:custGeom>
            <a:avLst/>
            <a:gdLst>
              <a:gd name="connsiteX0" fmla="*/ 0 w 2147283"/>
              <a:gd name="connsiteY0" fmla="*/ 0 h 2298980"/>
              <a:gd name="connsiteX1" fmla="*/ 2147283 w 2147283"/>
              <a:gd name="connsiteY1" fmla="*/ 0 h 2298980"/>
              <a:gd name="connsiteX2" fmla="*/ 2147283 w 2147283"/>
              <a:gd name="connsiteY2" fmla="*/ 2298980 h 2298980"/>
              <a:gd name="connsiteX3" fmla="*/ 0 w 2147283"/>
              <a:gd name="connsiteY3" fmla="*/ 2298980 h 2298980"/>
            </a:gdLst>
            <a:ahLst/>
            <a:cxnLst>
              <a:cxn ang="0">
                <a:pos x="connsiteX0" y="connsiteY0"/>
              </a:cxn>
              <a:cxn ang="0">
                <a:pos x="connsiteX1" y="connsiteY1"/>
              </a:cxn>
              <a:cxn ang="0">
                <a:pos x="connsiteX2" y="connsiteY2"/>
              </a:cxn>
              <a:cxn ang="0">
                <a:pos x="connsiteX3" y="connsiteY3"/>
              </a:cxn>
            </a:cxnLst>
            <a:rect l="l" t="t" r="r" b="b"/>
            <a:pathLst>
              <a:path w="2147283" h="2298980">
                <a:moveTo>
                  <a:pt x="0" y="0"/>
                </a:moveTo>
                <a:lnTo>
                  <a:pt x="2147283" y="0"/>
                </a:lnTo>
                <a:lnTo>
                  <a:pt x="2147283" y="2298980"/>
                </a:lnTo>
                <a:lnTo>
                  <a:pt x="0" y="2298980"/>
                </a:lnTo>
                <a:close/>
              </a:path>
            </a:pathLst>
          </a:custGeom>
          <a:solidFill>
            <a:schemeClr val="bg1">
              <a:lumMod val="95000"/>
            </a:schemeClr>
          </a:solidFill>
          <a:ln>
            <a:noFill/>
          </a:ln>
        </p:spPr>
        <p:txBody>
          <a:bodyPr wrap="square">
            <a:noAutofit/>
          </a:bodyPr>
          <a:lstStyle>
            <a:lvl1pPr>
              <a:defRPr sz="1200"/>
            </a:lvl1pPr>
          </a:lstStyle>
          <a:p>
            <a:endParaRPr lang="en-US" dirty="0"/>
          </a:p>
        </p:txBody>
      </p:sp>
      <p:sp>
        <p:nvSpPr>
          <p:cNvPr id="22" name="Picture Placeholder 21">
            <a:extLst>
              <a:ext uri="{FF2B5EF4-FFF2-40B4-BE49-F238E27FC236}">
                <a16:creationId xmlns:a16="http://schemas.microsoft.com/office/drawing/2014/main" id="{F0D159D6-73D8-4634-91AF-DA6E4FECD879}"/>
              </a:ext>
            </a:extLst>
          </p:cNvPr>
          <p:cNvSpPr>
            <a:spLocks noGrp="1"/>
          </p:cNvSpPr>
          <p:nvPr>
            <p:ph type="pic" sz="quarter" idx="20"/>
          </p:nvPr>
        </p:nvSpPr>
        <p:spPr>
          <a:xfrm>
            <a:off x="841715" y="2287554"/>
            <a:ext cx="2147283" cy="2298980"/>
          </a:xfrm>
          <a:custGeom>
            <a:avLst/>
            <a:gdLst>
              <a:gd name="connsiteX0" fmla="*/ 0 w 2147283"/>
              <a:gd name="connsiteY0" fmla="*/ 0 h 2298980"/>
              <a:gd name="connsiteX1" fmla="*/ 2147283 w 2147283"/>
              <a:gd name="connsiteY1" fmla="*/ 0 h 2298980"/>
              <a:gd name="connsiteX2" fmla="*/ 2147283 w 2147283"/>
              <a:gd name="connsiteY2" fmla="*/ 2298980 h 2298980"/>
              <a:gd name="connsiteX3" fmla="*/ 0 w 2147283"/>
              <a:gd name="connsiteY3" fmla="*/ 2298980 h 2298980"/>
            </a:gdLst>
            <a:ahLst/>
            <a:cxnLst>
              <a:cxn ang="0">
                <a:pos x="connsiteX0" y="connsiteY0"/>
              </a:cxn>
              <a:cxn ang="0">
                <a:pos x="connsiteX1" y="connsiteY1"/>
              </a:cxn>
              <a:cxn ang="0">
                <a:pos x="connsiteX2" y="connsiteY2"/>
              </a:cxn>
              <a:cxn ang="0">
                <a:pos x="connsiteX3" y="connsiteY3"/>
              </a:cxn>
            </a:cxnLst>
            <a:rect l="l" t="t" r="r" b="b"/>
            <a:pathLst>
              <a:path w="2147283" h="2298980">
                <a:moveTo>
                  <a:pt x="0" y="0"/>
                </a:moveTo>
                <a:lnTo>
                  <a:pt x="2147283" y="0"/>
                </a:lnTo>
                <a:lnTo>
                  <a:pt x="2147283" y="2298980"/>
                </a:lnTo>
                <a:lnTo>
                  <a:pt x="0" y="2298980"/>
                </a:lnTo>
                <a:close/>
              </a:path>
            </a:pathLst>
          </a:custGeom>
          <a:solidFill>
            <a:schemeClr val="bg1">
              <a:lumMod val="95000"/>
            </a:schemeClr>
          </a:solidFill>
          <a:ln>
            <a:noFill/>
          </a:ln>
        </p:spPr>
        <p:txBody>
          <a:bodyPr wrap="square">
            <a:noAutofit/>
          </a:bodyPr>
          <a:lstStyle>
            <a:lvl1pPr>
              <a:defRPr sz="1200"/>
            </a:lvl1pPr>
          </a:lstStyle>
          <a:p>
            <a:endParaRPr lang="en-US" dirty="0"/>
          </a:p>
        </p:txBody>
      </p:sp>
      <p:sp>
        <p:nvSpPr>
          <p:cNvPr id="5" name="Footer Placeholder 4">
            <a:extLst>
              <a:ext uri="{FF2B5EF4-FFF2-40B4-BE49-F238E27FC236}">
                <a16:creationId xmlns:a16="http://schemas.microsoft.com/office/drawing/2014/main" id="{4CBE4E1A-1F66-468C-B466-33CD16313B51}"/>
              </a:ext>
            </a:extLst>
          </p:cNvPr>
          <p:cNvSpPr>
            <a:spLocks noGrp="1"/>
          </p:cNvSpPr>
          <p:nvPr>
            <p:ph type="ftr" sz="quarter" idx="24"/>
          </p:nvPr>
        </p:nvSpPr>
        <p:spPr/>
        <p:txBody>
          <a:bodyPr/>
          <a:lstStyle/>
          <a:p>
            <a:endParaRPr lang="en-US" dirty="0"/>
          </a:p>
        </p:txBody>
      </p:sp>
      <p:sp>
        <p:nvSpPr>
          <p:cNvPr id="6" name="Slide Number Placeholder 5">
            <a:extLst>
              <a:ext uri="{FF2B5EF4-FFF2-40B4-BE49-F238E27FC236}">
                <a16:creationId xmlns:a16="http://schemas.microsoft.com/office/drawing/2014/main" id="{973BD819-0816-41E2-A292-5C1D484D4F86}"/>
              </a:ext>
            </a:extLst>
          </p:cNvPr>
          <p:cNvSpPr>
            <a:spLocks noGrp="1"/>
          </p:cNvSpPr>
          <p:nvPr>
            <p:ph type="sldNum" sz="quarter" idx="25"/>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1574623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6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A9BA1B33-9B8E-4367-AED7-FD50201073F5}"/>
              </a:ext>
            </a:extLst>
          </p:cNvPr>
          <p:cNvSpPr>
            <a:spLocks noGrp="1"/>
          </p:cNvSpPr>
          <p:nvPr>
            <p:ph type="pic" sz="quarter" idx="26"/>
          </p:nvPr>
        </p:nvSpPr>
        <p:spPr>
          <a:xfrm>
            <a:off x="3711935" y="2211292"/>
            <a:ext cx="2191871" cy="2581835"/>
          </a:xfrm>
          <a:custGeom>
            <a:avLst/>
            <a:gdLst>
              <a:gd name="connsiteX0" fmla="*/ 0 w 2191871"/>
              <a:gd name="connsiteY0" fmla="*/ 0 h 2581835"/>
              <a:gd name="connsiteX1" fmla="*/ 2191871 w 2191871"/>
              <a:gd name="connsiteY1" fmla="*/ 0 h 2581835"/>
              <a:gd name="connsiteX2" fmla="*/ 2191871 w 2191871"/>
              <a:gd name="connsiteY2" fmla="*/ 2581835 h 2581835"/>
              <a:gd name="connsiteX3" fmla="*/ 0 w 2191871"/>
              <a:gd name="connsiteY3" fmla="*/ 2581835 h 2581835"/>
            </a:gdLst>
            <a:ahLst/>
            <a:cxnLst>
              <a:cxn ang="0">
                <a:pos x="connsiteX0" y="connsiteY0"/>
              </a:cxn>
              <a:cxn ang="0">
                <a:pos x="connsiteX1" y="connsiteY1"/>
              </a:cxn>
              <a:cxn ang="0">
                <a:pos x="connsiteX2" y="connsiteY2"/>
              </a:cxn>
              <a:cxn ang="0">
                <a:pos x="connsiteX3" y="connsiteY3"/>
              </a:cxn>
            </a:cxnLst>
            <a:rect l="l" t="t" r="r" b="b"/>
            <a:pathLst>
              <a:path w="2191871" h="2581835">
                <a:moveTo>
                  <a:pt x="0" y="0"/>
                </a:moveTo>
                <a:lnTo>
                  <a:pt x="2191871" y="0"/>
                </a:lnTo>
                <a:lnTo>
                  <a:pt x="2191871" y="2581835"/>
                </a:lnTo>
                <a:lnTo>
                  <a:pt x="0" y="2581835"/>
                </a:lnTo>
                <a:close/>
              </a:path>
            </a:pathLst>
          </a:custGeom>
          <a:solidFill>
            <a:schemeClr val="bg1">
              <a:lumMod val="95000"/>
            </a:schemeClr>
          </a:solidFill>
          <a:ln>
            <a:noFill/>
          </a:ln>
        </p:spPr>
        <p:txBody>
          <a:bodyPr wrap="square">
            <a:noAutofit/>
          </a:bodyPr>
          <a:lstStyle>
            <a:lvl1pPr>
              <a:defRPr sz="1200"/>
            </a:lvl1pPr>
          </a:lstStyle>
          <a:p>
            <a:endParaRPr lang="en-US" dirty="0"/>
          </a:p>
        </p:txBody>
      </p:sp>
      <p:sp>
        <p:nvSpPr>
          <p:cNvPr id="17" name="Picture Placeholder 16">
            <a:extLst>
              <a:ext uri="{FF2B5EF4-FFF2-40B4-BE49-F238E27FC236}">
                <a16:creationId xmlns:a16="http://schemas.microsoft.com/office/drawing/2014/main" id="{EDCBCABC-822C-4DD6-A312-FEC3DA01ED46}"/>
              </a:ext>
            </a:extLst>
          </p:cNvPr>
          <p:cNvSpPr>
            <a:spLocks noGrp="1"/>
          </p:cNvSpPr>
          <p:nvPr>
            <p:ph type="pic" sz="quarter" idx="27"/>
          </p:nvPr>
        </p:nvSpPr>
        <p:spPr>
          <a:xfrm>
            <a:off x="6288197" y="2211292"/>
            <a:ext cx="2191871" cy="2581835"/>
          </a:xfrm>
          <a:custGeom>
            <a:avLst/>
            <a:gdLst>
              <a:gd name="connsiteX0" fmla="*/ 0 w 2191871"/>
              <a:gd name="connsiteY0" fmla="*/ 0 h 2581835"/>
              <a:gd name="connsiteX1" fmla="*/ 2191871 w 2191871"/>
              <a:gd name="connsiteY1" fmla="*/ 0 h 2581835"/>
              <a:gd name="connsiteX2" fmla="*/ 2191871 w 2191871"/>
              <a:gd name="connsiteY2" fmla="*/ 2581835 h 2581835"/>
              <a:gd name="connsiteX3" fmla="*/ 0 w 2191871"/>
              <a:gd name="connsiteY3" fmla="*/ 2581835 h 2581835"/>
            </a:gdLst>
            <a:ahLst/>
            <a:cxnLst>
              <a:cxn ang="0">
                <a:pos x="connsiteX0" y="connsiteY0"/>
              </a:cxn>
              <a:cxn ang="0">
                <a:pos x="connsiteX1" y="connsiteY1"/>
              </a:cxn>
              <a:cxn ang="0">
                <a:pos x="connsiteX2" y="connsiteY2"/>
              </a:cxn>
              <a:cxn ang="0">
                <a:pos x="connsiteX3" y="connsiteY3"/>
              </a:cxn>
            </a:cxnLst>
            <a:rect l="l" t="t" r="r" b="b"/>
            <a:pathLst>
              <a:path w="2191871" h="2581835">
                <a:moveTo>
                  <a:pt x="0" y="0"/>
                </a:moveTo>
                <a:lnTo>
                  <a:pt x="2191871" y="0"/>
                </a:lnTo>
                <a:lnTo>
                  <a:pt x="2191871" y="2581835"/>
                </a:lnTo>
                <a:lnTo>
                  <a:pt x="0" y="2581835"/>
                </a:lnTo>
                <a:close/>
              </a:path>
            </a:pathLst>
          </a:custGeom>
          <a:solidFill>
            <a:schemeClr val="bg1">
              <a:lumMod val="95000"/>
            </a:schemeClr>
          </a:solidFill>
          <a:ln>
            <a:noFill/>
          </a:ln>
        </p:spPr>
        <p:txBody>
          <a:bodyPr wrap="square">
            <a:noAutofit/>
          </a:bodyPr>
          <a:lstStyle>
            <a:lvl1pPr>
              <a:defRPr sz="1200"/>
            </a:lvl1pPr>
          </a:lstStyle>
          <a:p>
            <a:endParaRPr lang="en-US" dirty="0"/>
          </a:p>
        </p:txBody>
      </p:sp>
      <p:sp>
        <p:nvSpPr>
          <p:cNvPr id="18" name="Picture Placeholder 17">
            <a:extLst>
              <a:ext uri="{FF2B5EF4-FFF2-40B4-BE49-F238E27FC236}">
                <a16:creationId xmlns:a16="http://schemas.microsoft.com/office/drawing/2014/main" id="{AFCD5707-5094-4D61-8582-FAE1F78BDCEA}"/>
              </a:ext>
            </a:extLst>
          </p:cNvPr>
          <p:cNvSpPr>
            <a:spLocks noGrp="1"/>
          </p:cNvSpPr>
          <p:nvPr>
            <p:ph type="pic" sz="quarter" idx="28"/>
          </p:nvPr>
        </p:nvSpPr>
        <p:spPr>
          <a:xfrm>
            <a:off x="8864460" y="2211292"/>
            <a:ext cx="2191871" cy="2581835"/>
          </a:xfrm>
          <a:custGeom>
            <a:avLst/>
            <a:gdLst>
              <a:gd name="connsiteX0" fmla="*/ 0 w 2191871"/>
              <a:gd name="connsiteY0" fmla="*/ 0 h 2581835"/>
              <a:gd name="connsiteX1" fmla="*/ 2191871 w 2191871"/>
              <a:gd name="connsiteY1" fmla="*/ 0 h 2581835"/>
              <a:gd name="connsiteX2" fmla="*/ 2191871 w 2191871"/>
              <a:gd name="connsiteY2" fmla="*/ 2581835 h 2581835"/>
              <a:gd name="connsiteX3" fmla="*/ 0 w 2191871"/>
              <a:gd name="connsiteY3" fmla="*/ 2581835 h 2581835"/>
            </a:gdLst>
            <a:ahLst/>
            <a:cxnLst>
              <a:cxn ang="0">
                <a:pos x="connsiteX0" y="connsiteY0"/>
              </a:cxn>
              <a:cxn ang="0">
                <a:pos x="connsiteX1" y="connsiteY1"/>
              </a:cxn>
              <a:cxn ang="0">
                <a:pos x="connsiteX2" y="connsiteY2"/>
              </a:cxn>
              <a:cxn ang="0">
                <a:pos x="connsiteX3" y="connsiteY3"/>
              </a:cxn>
            </a:cxnLst>
            <a:rect l="l" t="t" r="r" b="b"/>
            <a:pathLst>
              <a:path w="2191871" h="2581835">
                <a:moveTo>
                  <a:pt x="0" y="0"/>
                </a:moveTo>
                <a:lnTo>
                  <a:pt x="2191871" y="0"/>
                </a:lnTo>
                <a:lnTo>
                  <a:pt x="2191871" y="2581835"/>
                </a:lnTo>
                <a:lnTo>
                  <a:pt x="0" y="2581835"/>
                </a:lnTo>
                <a:close/>
              </a:path>
            </a:pathLst>
          </a:custGeom>
          <a:solidFill>
            <a:schemeClr val="bg1">
              <a:lumMod val="95000"/>
            </a:schemeClr>
          </a:solidFill>
          <a:ln>
            <a:noFill/>
          </a:ln>
        </p:spPr>
        <p:txBody>
          <a:bodyPr wrap="square">
            <a:noAutofit/>
          </a:bodyPr>
          <a:lstStyle>
            <a:lvl1pPr>
              <a:defRPr sz="1200"/>
            </a:lvl1pPr>
          </a:lstStyle>
          <a:p>
            <a:endParaRPr lang="en-US" dirty="0"/>
          </a:p>
        </p:txBody>
      </p:sp>
      <p:sp>
        <p:nvSpPr>
          <p:cNvPr id="15" name="Picture Placeholder 14">
            <a:extLst>
              <a:ext uri="{FF2B5EF4-FFF2-40B4-BE49-F238E27FC236}">
                <a16:creationId xmlns:a16="http://schemas.microsoft.com/office/drawing/2014/main" id="{D2194473-16F5-476D-8AFC-138175D1938E}"/>
              </a:ext>
            </a:extLst>
          </p:cNvPr>
          <p:cNvSpPr>
            <a:spLocks noGrp="1"/>
          </p:cNvSpPr>
          <p:nvPr>
            <p:ph type="pic" sz="quarter" idx="20"/>
          </p:nvPr>
        </p:nvSpPr>
        <p:spPr>
          <a:xfrm>
            <a:off x="1135673" y="2211292"/>
            <a:ext cx="2191871" cy="2581835"/>
          </a:xfrm>
          <a:custGeom>
            <a:avLst/>
            <a:gdLst>
              <a:gd name="connsiteX0" fmla="*/ 0 w 2191871"/>
              <a:gd name="connsiteY0" fmla="*/ 0 h 2581835"/>
              <a:gd name="connsiteX1" fmla="*/ 2191871 w 2191871"/>
              <a:gd name="connsiteY1" fmla="*/ 0 h 2581835"/>
              <a:gd name="connsiteX2" fmla="*/ 2191871 w 2191871"/>
              <a:gd name="connsiteY2" fmla="*/ 2581835 h 2581835"/>
              <a:gd name="connsiteX3" fmla="*/ 0 w 2191871"/>
              <a:gd name="connsiteY3" fmla="*/ 2581835 h 2581835"/>
            </a:gdLst>
            <a:ahLst/>
            <a:cxnLst>
              <a:cxn ang="0">
                <a:pos x="connsiteX0" y="connsiteY0"/>
              </a:cxn>
              <a:cxn ang="0">
                <a:pos x="connsiteX1" y="connsiteY1"/>
              </a:cxn>
              <a:cxn ang="0">
                <a:pos x="connsiteX2" y="connsiteY2"/>
              </a:cxn>
              <a:cxn ang="0">
                <a:pos x="connsiteX3" y="connsiteY3"/>
              </a:cxn>
            </a:cxnLst>
            <a:rect l="l" t="t" r="r" b="b"/>
            <a:pathLst>
              <a:path w="2191871" h="2581835">
                <a:moveTo>
                  <a:pt x="0" y="0"/>
                </a:moveTo>
                <a:lnTo>
                  <a:pt x="2191871" y="0"/>
                </a:lnTo>
                <a:lnTo>
                  <a:pt x="2191871" y="2581835"/>
                </a:lnTo>
                <a:lnTo>
                  <a:pt x="0" y="2581835"/>
                </a:lnTo>
                <a:close/>
              </a:path>
            </a:pathLst>
          </a:custGeom>
          <a:solidFill>
            <a:schemeClr val="bg1">
              <a:lumMod val="95000"/>
            </a:schemeClr>
          </a:solidFill>
          <a:ln>
            <a:noFill/>
          </a:ln>
        </p:spPr>
        <p:txBody>
          <a:bodyPr wrap="square">
            <a:noAutofit/>
          </a:bodyPr>
          <a:lstStyle>
            <a:lvl1pPr>
              <a:defRPr sz="1200"/>
            </a:lvl1pPr>
          </a:lstStyle>
          <a:p>
            <a:endParaRPr lang="en-US" dirty="0"/>
          </a:p>
        </p:txBody>
      </p:sp>
      <p:sp>
        <p:nvSpPr>
          <p:cNvPr id="5" name="Footer Placeholder 4">
            <a:extLst>
              <a:ext uri="{FF2B5EF4-FFF2-40B4-BE49-F238E27FC236}">
                <a16:creationId xmlns:a16="http://schemas.microsoft.com/office/drawing/2014/main" id="{4CBE4E1A-1F66-468C-B466-33CD16313B51}"/>
              </a:ext>
            </a:extLst>
          </p:cNvPr>
          <p:cNvSpPr>
            <a:spLocks noGrp="1"/>
          </p:cNvSpPr>
          <p:nvPr>
            <p:ph type="ftr" sz="quarter" idx="24"/>
          </p:nvPr>
        </p:nvSpPr>
        <p:spPr/>
        <p:txBody>
          <a:bodyPr/>
          <a:lstStyle/>
          <a:p>
            <a:endParaRPr lang="en-US" dirty="0"/>
          </a:p>
        </p:txBody>
      </p:sp>
      <p:sp>
        <p:nvSpPr>
          <p:cNvPr id="6" name="Slide Number Placeholder 5">
            <a:extLst>
              <a:ext uri="{FF2B5EF4-FFF2-40B4-BE49-F238E27FC236}">
                <a16:creationId xmlns:a16="http://schemas.microsoft.com/office/drawing/2014/main" id="{973BD819-0816-41E2-A292-5C1D484D4F86}"/>
              </a:ext>
            </a:extLst>
          </p:cNvPr>
          <p:cNvSpPr>
            <a:spLocks noGrp="1"/>
          </p:cNvSpPr>
          <p:nvPr>
            <p:ph type="sldNum" sz="quarter" idx="25"/>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3817846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36CC4-95A7-4C80-BFEF-2015401E09A0}"/>
              </a:ext>
            </a:extLst>
          </p:cNvPr>
          <p:cNvSpPr>
            <a:spLocks noGrp="1"/>
          </p:cNvSpPr>
          <p:nvPr>
            <p:ph type="title"/>
          </p:nvPr>
        </p:nvSpPr>
        <p:spPr>
          <a:xfrm>
            <a:off x="689517" y="486584"/>
            <a:ext cx="10515600" cy="1184895"/>
          </a:xfrm>
          <a:prstGeom prst="rect">
            <a:avLst/>
          </a:prstGeom>
        </p:spPr>
        <p:txBody>
          <a:bodyPr/>
          <a:lstStyle>
            <a:lvl1pPr>
              <a:defRPr b="1">
                <a:solidFill>
                  <a:schemeClr val="tx2"/>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367EEFA5-53F1-475F-908D-4CA5B2DA45A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2DF991F-2E22-4880-A447-64A262511E1B}"/>
              </a:ext>
            </a:extLst>
          </p:cNvPr>
          <p:cNvSpPr>
            <a:spLocks noGrp="1"/>
          </p:cNvSpPr>
          <p:nvPr>
            <p:ph type="sldNum" sz="quarter" idx="11"/>
          </p:nvPr>
        </p:nvSpPr>
        <p:spPr/>
        <p:txBody>
          <a:bodyPr/>
          <a:lstStyle/>
          <a:p>
            <a:fld id="{8C499CF0-C8E2-4E59-9052-1B24C1960F75}" type="slidenum">
              <a:rPr lang="en-US" smtClean="0"/>
              <a:pPr/>
              <a:t>‹#›</a:t>
            </a:fld>
            <a:endParaRPr lang="en-US" dirty="0"/>
          </a:p>
        </p:txBody>
      </p:sp>
      <p:sp>
        <p:nvSpPr>
          <p:cNvPr id="5" name="Title 1">
            <a:extLst>
              <a:ext uri="{FF2B5EF4-FFF2-40B4-BE49-F238E27FC236}">
                <a16:creationId xmlns:a16="http://schemas.microsoft.com/office/drawing/2014/main" id="{9F2D33F1-5B89-489E-A403-E3A813CBAA17}"/>
              </a:ext>
            </a:extLst>
          </p:cNvPr>
          <p:cNvSpPr txBox="1">
            <a:spLocks/>
          </p:cNvSpPr>
          <p:nvPr userDrawn="1"/>
        </p:nvSpPr>
        <p:spPr>
          <a:xfrm>
            <a:off x="689517" y="2022939"/>
            <a:ext cx="3585117" cy="34746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EA7744"/>
                </a:solidFill>
                <a:latin typeface="+mn-lt"/>
              </a:rPr>
              <a:t>Click to edit Master title style</a:t>
            </a:r>
          </a:p>
          <a:p>
            <a:pPr marL="342900" indent="-342900">
              <a:buClr>
                <a:srgbClr val="EA7744"/>
              </a:buClr>
              <a:buFont typeface="Arial" panose="020B0604020202020204" pitchFamily="34" charset="0"/>
              <a:buChar char="•"/>
            </a:pPr>
            <a:r>
              <a:rPr lang="en-US" sz="2000" dirty="0">
                <a:latin typeface="+mn-lt"/>
              </a:rPr>
              <a:t>Second level</a:t>
            </a:r>
          </a:p>
        </p:txBody>
      </p:sp>
      <p:sp>
        <p:nvSpPr>
          <p:cNvPr id="9" name="Title 1">
            <a:extLst>
              <a:ext uri="{FF2B5EF4-FFF2-40B4-BE49-F238E27FC236}">
                <a16:creationId xmlns:a16="http://schemas.microsoft.com/office/drawing/2014/main" id="{EBDC310B-0FCD-4D77-BB81-B86999032FA9}"/>
              </a:ext>
            </a:extLst>
          </p:cNvPr>
          <p:cNvSpPr txBox="1">
            <a:spLocks/>
          </p:cNvSpPr>
          <p:nvPr userDrawn="1"/>
        </p:nvSpPr>
        <p:spPr>
          <a:xfrm>
            <a:off x="4414953" y="2022939"/>
            <a:ext cx="3585117" cy="34746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EA7744"/>
                </a:solidFill>
                <a:latin typeface="+mn-lt"/>
              </a:rPr>
              <a:t>Click to edit Master title style</a:t>
            </a:r>
          </a:p>
          <a:p>
            <a:pPr marL="342900" indent="-342900">
              <a:buClr>
                <a:srgbClr val="EA7744"/>
              </a:buClr>
              <a:buFont typeface="Arial" panose="020B0604020202020204" pitchFamily="34" charset="0"/>
              <a:buChar char="•"/>
            </a:pPr>
            <a:r>
              <a:rPr lang="en-US" sz="2000" dirty="0">
                <a:latin typeface="+mn-lt"/>
              </a:rPr>
              <a:t>Second level</a:t>
            </a:r>
          </a:p>
        </p:txBody>
      </p:sp>
      <p:sp>
        <p:nvSpPr>
          <p:cNvPr id="10" name="Title 1">
            <a:extLst>
              <a:ext uri="{FF2B5EF4-FFF2-40B4-BE49-F238E27FC236}">
                <a16:creationId xmlns:a16="http://schemas.microsoft.com/office/drawing/2014/main" id="{423C0FF7-22C5-46D3-A728-3B564420E850}"/>
              </a:ext>
            </a:extLst>
          </p:cNvPr>
          <p:cNvSpPr txBox="1">
            <a:spLocks/>
          </p:cNvSpPr>
          <p:nvPr userDrawn="1"/>
        </p:nvSpPr>
        <p:spPr>
          <a:xfrm>
            <a:off x="8064588" y="2022939"/>
            <a:ext cx="3585117" cy="34746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EA7744"/>
                </a:solidFill>
                <a:latin typeface="+mn-lt"/>
              </a:rPr>
              <a:t>Click to edit Master title style</a:t>
            </a:r>
          </a:p>
          <a:p>
            <a:pPr marL="342900" indent="-342900">
              <a:buClr>
                <a:srgbClr val="EA7744"/>
              </a:buClr>
              <a:buFont typeface="Arial" panose="020B0604020202020204" pitchFamily="34" charset="0"/>
              <a:buChar char="•"/>
            </a:pPr>
            <a:r>
              <a:rPr lang="en-US" sz="2000" dirty="0">
                <a:latin typeface="+mn-lt"/>
              </a:rPr>
              <a:t>Second level</a:t>
            </a:r>
          </a:p>
        </p:txBody>
      </p:sp>
    </p:spTree>
    <p:extLst>
      <p:ext uri="{BB962C8B-B14F-4D97-AF65-F5344CB8AC3E}">
        <p14:creationId xmlns:p14="http://schemas.microsoft.com/office/powerpoint/2010/main" val="6084255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6 - General Slide - 2 Column" userDrawn="1">
  <p:cSld name="06 - General Slide - 2 Column">
    <p:bg>
      <p:bgPr>
        <a:solidFill>
          <a:srgbClr val="FFFFFF"/>
        </a:solidFill>
        <a:effectLst/>
      </p:bgPr>
    </p:bg>
    <p:spTree>
      <p:nvGrpSpPr>
        <p:cNvPr id="1" name="Shape 108"/>
        <p:cNvGrpSpPr/>
        <p:nvPr/>
      </p:nvGrpSpPr>
      <p:grpSpPr>
        <a:xfrm>
          <a:off x="0" y="0"/>
          <a:ext cx="0" cy="0"/>
          <a:chOff x="0" y="0"/>
          <a:chExt cx="0" cy="0"/>
        </a:xfrm>
      </p:grpSpPr>
      <p:sp>
        <p:nvSpPr>
          <p:cNvPr id="110" name="Google Shape;110;p10"/>
          <p:cNvSpPr txBox="1">
            <a:spLocks noGrp="1"/>
          </p:cNvSpPr>
          <p:nvPr>
            <p:ph type="body" idx="2"/>
          </p:nvPr>
        </p:nvSpPr>
        <p:spPr>
          <a:xfrm>
            <a:off x="368304" y="3409000"/>
            <a:ext cx="5656773" cy="2686200"/>
          </a:xfrm>
          <a:prstGeom prst="rect">
            <a:avLst/>
          </a:prstGeom>
        </p:spPr>
        <p:txBody>
          <a:bodyPr spcFirstLastPara="1" wrap="square" lIns="0" tIns="0" rIns="0" bIns="0" anchor="t" anchorCtr="0">
            <a:noAutofit/>
          </a:bodyPr>
          <a:lstStyle>
            <a:lvl1pPr marL="457200" lvl="0" indent="-298450" rtl="0">
              <a:lnSpc>
                <a:spcPct val="100000"/>
              </a:lnSpc>
              <a:spcBef>
                <a:spcPts val="0"/>
              </a:spcBef>
              <a:spcAft>
                <a:spcPts val="0"/>
              </a:spcAft>
              <a:buSzPts val="1100"/>
              <a:buChar char="●"/>
              <a:defRPr/>
            </a:lvl1pPr>
            <a:lvl2pPr marL="914400" lvl="1" indent="-298450" rtl="0">
              <a:lnSpc>
                <a:spcPct val="100000"/>
              </a:lnSpc>
              <a:spcBef>
                <a:spcPts val="2100"/>
              </a:spcBef>
              <a:spcAft>
                <a:spcPts val="0"/>
              </a:spcAft>
              <a:buSzPts val="1100"/>
              <a:buChar char="○"/>
              <a:defRPr/>
            </a:lvl2pPr>
            <a:lvl3pPr marL="1371600" lvl="2" indent="-298450" rtl="0">
              <a:lnSpc>
                <a:spcPct val="100000"/>
              </a:lnSpc>
              <a:spcBef>
                <a:spcPts val="2100"/>
              </a:spcBef>
              <a:spcAft>
                <a:spcPts val="0"/>
              </a:spcAft>
              <a:buSzPts val="1100"/>
              <a:buChar char="■"/>
              <a:defRPr/>
            </a:lvl3pPr>
            <a:lvl4pPr marL="1828800" lvl="3" indent="-298450" rtl="0">
              <a:lnSpc>
                <a:spcPct val="100000"/>
              </a:lnSpc>
              <a:spcBef>
                <a:spcPts val="2100"/>
              </a:spcBef>
              <a:spcAft>
                <a:spcPts val="0"/>
              </a:spcAft>
              <a:buSzPts val="1100"/>
              <a:buChar char="●"/>
              <a:defRPr/>
            </a:lvl4pPr>
            <a:lvl5pPr marL="2286000" lvl="4" indent="-298450" rtl="0">
              <a:lnSpc>
                <a:spcPct val="100000"/>
              </a:lnSpc>
              <a:spcBef>
                <a:spcPts val="2100"/>
              </a:spcBef>
              <a:spcAft>
                <a:spcPts val="0"/>
              </a:spcAft>
              <a:buSzPts val="1100"/>
              <a:buChar char="○"/>
              <a:defRPr/>
            </a:lvl5pPr>
            <a:lvl6pPr marL="2743200" lvl="5" indent="-298450" rtl="0">
              <a:lnSpc>
                <a:spcPct val="100000"/>
              </a:lnSpc>
              <a:spcBef>
                <a:spcPts val="2100"/>
              </a:spcBef>
              <a:spcAft>
                <a:spcPts val="0"/>
              </a:spcAft>
              <a:buSzPts val="1100"/>
              <a:buChar char="■"/>
              <a:defRPr/>
            </a:lvl6pPr>
            <a:lvl7pPr marL="3200400" lvl="6" indent="-298450" rtl="0">
              <a:lnSpc>
                <a:spcPct val="100000"/>
              </a:lnSpc>
              <a:spcBef>
                <a:spcPts val="2100"/>
              </a:spcBef>
              <a:spcAft>
                <a:spcPts val="0"/>
              </a:spcAft>
              <a:buSzPts val="1100"/>
              <a:buChar char="●"/>
              <a:defRPr/>
            </a:lvl7pPr>
            <a:lvl8pPr marL="3657600" lvl="7" indent="-298450" rtl="0">
              <a:lnSpc>
                <a:spcPct val="100000"/>
              </a:lnSpc>
              <a:spcBef>
                <a:spcPts val="2100"/>
              </a:spcBef>
              <a:spcAft>
                <a:spcPts val="0"/>
              </a:spcAft>
              <a:buSzPts val="1100"/>
              <a:buChar char="○"/>
              <a:defRPr/>
            </a:lvl8pPr>
            <a:lvl9pPr marL="4114800" lvl="8" indent="-298450" rtl="0">
              <a:lnSpc>
                <a:spcPct val="100000"/>
              </a:lnSpc>
              <a:spcBef>
                <a:spcPts val="2100"/>
              </a:spcBef>
              <a:spcAft>
                <a:spcPts val="2100"/>
              </a:spcAft>
              <a:buSzPts val="1100"/>
              <a:buChar char="●"/>
              <a:defRPr/>
            </a:lvl9pPr>
          </a:lstStyle>
          <a:p>
            <a:endParaRPr/>
          </a:p>
        </p:txBody>
      </p:sp>
      <p:sp>
        <p:nvSpPr>
          <p:cNvPr id="111" name="Google Shape;111;p10"/>
          <p:cNvSpPr txBox="1">
            <a:spLocks noGrp="1"/>
          </p:cNvSpPr>
          <p:nvPr>
            <p:ph type="body" idx="3"/>
          </p:nvPr>
        </p:nvSpPr>
        <p:spPr>
          <a:xfrm>
            <a:off x="6173664" y="3378100"/>
            <a:ext cx="5656773" cy="2717700"/>
          </a:xfrm>
          <a:prstGeom prst="rect">
            <a:avLst/>
          </a:prstGeom>
        </p:spPr>
        <p:txBody>
          <a:bodyPr spcFirstLastPara="1" wrap="square" lIns="0" tIns="0" rIns="0" bIns="0" anchor="t" anchorCtr="0">
            <a:noAutofit/>
          </a:bodyPr>
          <a:lstStyle>
            <a:lvl1pPr marL="457200" lvl="0" indent="-298450" rtl="0">
              <a:lnSpc>
                <a:spcPct val="100000"/>
              </a:lnSpc>
              <a:spcBef>
                <a:spcPts val="0"/>
              </a:spcBef>
              <a:spcAft>
                <a:spcPts val="0"/>
              </a:spcAft>
              <a:buSzPts val="1100"/>
              <a:buChar char="●"/>
              <a:defRPr/>
            </a:lvl1pPr>
            <a:lvl2pPr marL="914400" lvl="1" indent="-298450" rtl="0">
              <a:lnSpc>
                <a:spcPct val="100000"/>
              </a:lnSpc>
              <a:spcBef>
                <a:spcPts val="2100"/>
              </a:spcBef>
              <a:spcAft>
                <a:spcPts val="0"/>
              </a:spcAft>
              <a:buSzPts val="1100"/>
              <a:buChar char="○"/>
              <a:defRPr/>
            </a:lvl2pPr>
            <a:lvl3pPr marL="1371600" lvl="2" indent="-298450" rtl="0">
              <a:lnSpc>
                <a:spcPct val="100000"/>
              </a:lnSpc>
              <a:spcBef>
                <a:spcPts val="2100"/>
              </a:spcBef>
              <a:spcAft>
                <a:spcPts val="0"/>
              </a:spcAft>
              <a:buSzPts val="1100"/>
              <a:buChar char="■"/>
              <a:defRPr/>
            </a:lvl3pPr>
            <a:lvl4pPr marL="1828800" lvl="3" indent="-298450" rtl="0">
              <a:lnSpc>
                <a:spcPct val="100000"/>
              </a:lnSpc>
              <a:spcBef>
                <a:spcPts val="2100"/>
              </a:spcBef>
              <a:spcAft>
                <a:spcPts val="0"/>
              </a:spcAft>
              <a:buSzPts val="1100"/>
              <a:buChar char="●"/>
              <a:defRPr/>
            </a:lvl4pPr>
            <a:lvl5pPr marL="2286000" lvl="4" indent="-298450" rtl="0">
              <a:lnSpc>
                <a:spcPct val="100000"/>
              </a:lnSpc>
              <a:spcBef>
                <a:spcPts val="2100"/>
              </a:spcBef>
              <a:spcAft>
                <a:spcPts val="0"/>
              </a:spcAft>
              <a:buSzPts val="1100"/>
              <a:buChar char="○"/>
              <a:defRPr/>
            </a:lvl5pPr>
            <a:lvl6pPr marL="2743200" lvl="5" indent="-298450" rtl="0">
              <a:lnSpc>
                <a:spcPct val="100000"/>
              </a:lnSpc>
              <a:spcBef>
                <a:spcPts val="2100"/>
              </a:spcBef>
              <a:spcAft>
                <a:spcPts val="0"/>
              </a:spcAft>
              <a:buSzPts val="1100"/>
              <a:buChar char="■"/>
              <a:defRPr/>
            </a:lvl6pPr>
            <a:lvl7pPr marL="3200400" lvl="6" indent="-298450" rtl="0">
              <a:lnSpc>
                <a:spcPct val="100000"/>
              </a:lnSpc>
              <a:spcBef>
                <a:spcPts val="2100"/>
              </a:spcBef>
              <a:spcAft>
                <a:spcPts val="0"/>
              </a:spcAft>
              <a:buSzPts val="1100"/>
              <a:buChar char="●"/>
              <a:defRPr/>
            </a:lvl7pPr>
            <a:lvl8pPr marL="3657600" lvl="7" indent="-298450" rtl="0">
              <a:lnSpc>
                <a:spcPct val="100000"/>
              </a:lnSpc>
              <a:spcBef>
                <a:spcPts val="2100"/>
              </a:spcBef>
              <a:spcAft>
                <a:spcPts val="0"/>
              </a:spcAft>
              <a:buSzPts val="1100"/>
              <a:buChar char="○"/>
              <a:defRPr/>
            </a:lvl8pPr>
            <a:lvl9pPr marL="4114800" lvl="8" indent="-298450" rtl="0">
              <a:lnSpc>
                <a:spcPct val="100000"/>
              </a:lnSpc>
              <a:spcBef>
                <a:spcPts val="2100"/>
              </a:spcBef>
              <a:spcAft>
                <a:spcPts val="2100"/>
              </a:spcAft>
              <a:buSzPts val="1100"/>
              <a:buChar char="■"/>
              <a:defRPr/>
            </a:lvl9pPr>
          </a:lstStyle>
          <a:p>
            <a:endParaRPr/>
          </a:p>
        </p:txBody>
      </p:sp>
      <p:sp>
        <p:nvSpPr>
          <p:cNvPr id="112" name="Google Shape;112;p10"/>
          <p:cNvSpPr txBox="1">
            <a:spLocks noGrp="1"/>
          </p:cNvSpPr>
          <p:nvPr>
            <p:ph type="subTitle" idx="4"/>
          </p:nvPr>
        </p:nvSpPr>
        <p:spPr>
          <a:xfrm>
            <a:off x="368304" y="2933700"/>
            <a:ext cx="5656773" cy="444600"/>
          </a:xfrm>
          <a:prstGeom prst="rect">
            <a:avLst/>
          </a:prstGeom>
        </p:spPr>
        <p:txBody>
          <a:bodyPr spcFirstLastPara="1" wrap="square" lIns="0" tIns="0" rIns="0" bIns="0" anchor="t" anchorCtr="0">
            <a:noAutofit/>
          </a:bodyPr>
          <a:lstStyle>
            <a:lvl1pPr lvl="0" rtl="0">
              <a:spcBef>
                <a:spcPts val="0"/>
              </a:spcBef>
              <a:spcAft>
                <a:spcPts val="0"/>
              </a:spcAft>
              <a:buNone/>
              <a:defRPr sz="1300" b="1">
                <a:solidFill>
                  <a:schemeClr val="accent1"/>
                </a:solidFill>
              </a:defRPr>
            </a:lvl1pPr>
            <a:lvl2pPr lvl="1" rtl="0">
              <a:spcBef>
                <a:spcPts val="2100"/>
              </a:spcBef>
              <a:spcAft>
                <a:spcPts val="0"/>
              </a:spcAft>
              <a:buNone/>
              <a:defRPr sz="1300"/>
            </a:lvl2pPr>
            <a:lvl3pPr lvl="2" rtl="0">
              <a:spcBef>
                <a:spcPts val="2100"/>
              </a:spcBef>
              <a:spcAft>
                <a:spcPts val="0"/>
              </a:spcAft>
              <a:buNone/>
              <a:defRPr sz="1300"/>
            </a:lvl3pPr>
            <a:lvl4pPr lvl="3" rtl="0">
              <a:spcBef>
                <a:spcPts val="2100"/>
              </a:spcBef>
              <a:spcAft>
                <a:spcPts val="0"/>
              </a:spcAft>
              <a:buNone/>
              <a:defRPr sz="1300"/>
            </a:lvl4pPr>
            <a:lvl5pPr lvl="4" rtl="0">
              <a:spcBef>
                <a:spcPts val="2100"/>
              </a:spcBef>
              <a:spcAft>
                <a:spcPts val="0"/>
              </a:spcAft>
              <a:buNone/>
              <a:defRPr sz="1300"/>
            </a:lvl5pPr>
            <a:lvl6pPr lvl="5" rtl="0">
              <a:spcBef>
                <a:spcPts val="2100"/>
              </a:spcBef>
              <a:spcAft>
                <a:spcPts val="0"/>
              </a:spcAft>
              <a:buNone/>
              <a:defRPr sz="1300"/>
            </a:lvl6pPr>
            <a:lvl7pPr lvl="6" rtl="0">
              <a:spcBef>
                <a:spcPts val="2100"/>
              </a:spcBef>
              <a:spcAft>
                <a:spcPts val="0"/>
              </a:spcAft>
              <a:buNone/>
              <a:defRPr sz="1300"/>
            </a:lvl7pPr>
            <a:lvl8pPr lvl="7" rtl="0">
              <a:spcBef>
                <a:spcPts val="2100"/>
              </a:spcBef>
              <a:spcAft>
                <a:spcPts val="0"/>
              </a:spcAft>
              <a:buNone/>
              <a:defRPr sz="1300"/>
            </a:lvl8pPr>
            <a:lvl9pPr lvl="8" rtl="0">
              <a:spcBef>
                <a:spcPts val="2100"/>
              </a:spcBef>
              <a:spcAft>
                <a:spcPts val="2100"/>
              </a:spcAft>
              <a:buNone/>
              <a:defRPr sz="1300"/>
            </a:lvl9pPr>
          </a:lstStyle>
          <a:p>
            <a:endParaRPr/>
          </a:p>
        </p:txBody>
      </p:sp>
      <p:sp>
        <p:nvSpPr>
          <p:cNvPr id="113" name="Google Shape;113;p10"/>
          <p:cNvSpPr txBox="1">
            <a:spLocks noGrp="1"/>
          </p:cNvSpPr>
          <p:nvPr>
            <p:ph type="subTitle" idx="5"/>
          </p:nvPr>
        </p:nvSpPr>
        <p:spPr>
          <a:xfrm>
            <a:off x="6173664" y="2933700"/>
            <a:ext cx="5656773" cy="317400"/>
          </a:xfrm>
          <a:prstGeom prst="rect">
            <a:avLst/>
          </a:prstGeom>
        </p:spPr>
        <p:txBody>
          <a:bodyPr spcFirstLastPara="1" wrap="square" lIns="0" tIns="0" rIns="0" bIns="0" anchor="t" anchorCtr="0">
            <a:noAutofit/>
          </a:bodyPr>
          <a:lstStyle>
            <a:lvl1pPr lvl="0" rtl="0">
              <a:spcBef>
                <a:spcPts val="0"/>
              </a:spcBef>
              <a:spcAft>
                <a:spcPts val="0"/>
              </a:spcAft>
              <a:buNone/>
              <a:defRPr sz="1300" b="1">
                <a:solidFill>
                  <a:schemeClr val="accent1"/>
                </a:solidFill>
              </a:defRPr>
            </a:lvl1pPr>
            <a:lvl2pPr lvl="1" rtl="0">
              <a:spcBef>
                <a:spcPts val="2100"/>
              </a:spcBef>
              <a:spcAft>
                <a:spcPts val="0"/>
              </a:spcAft>
              <a:buNone/>
              <a:defRPr sz="1300" b="1">
                <a:solidFill>
                  <a:schemeClr val="accent1"/>
                </a:solidFill>
              </a:defRPr>
            </a:lvl2pPr>
            <a:lvl3pPr lvl="2" rtl="0">
              <a:spcBef>
                <a:spcPts val="2100"/>
              </a:spcBef>
              <a:spcAft>
                <a:spcPts val="0"/>
              </a:spcAft>
              <a:buNone/>
              <a:defRPr sz="1300" b="1">
                <a:solidFill>
                  <a:schemeClr val="accent1"/>
                </a:solidFill>
              </a:defRPr>
            </a:lvl3pPr>
            <a:lvl4pPr lvl="3" rtl="0">
              <a:spcBef>
                <a:spcPts val="2100"/>
              </a:spcBef>
              <a:spcAft>
                <a:spcPts val="0"/>
              </a:spcAft>
              <a:buNone/>
              <a:defRPr sz="1300" b="1">
                <a:solidFill>
                  <a:schemeClr val="accent1"/>
                </a:solidFill>
              </a:defRPr>
            </a:lvl4pPr>
            <a:lvl5pPr lvl="4" rtl="0">
              <a:spcBef>
                <a:spcPts val="2100"/>
              </a:spcBef>
              <a:spcAft>
                <a:spcPts val="0"/>
              </a:spcAft>
              <a:buNone/>
              <a:defRPr sz="1300" b="1">
                <a:solidFill>
                  <a:schemeClr val="accent1"/>
                </a:solidFill>
              </a:defRPr>
            </a:lvl5pPr>
            <a:lvl6pPr lvl="5" rtl="0">
              <a:spcBef>
                <a:spcPts val="2100"/>
              </a:spcBef>
              <a:spcAft>
                <a:spcPts val="0"/>
              </a:spcAft>
              <a:buNone/>
              <a:defRPr sz="1300" b="1">
                <a:solidFill>
                  <a:schemeClr val="accent1"/>
                </a:solidFill>
              </a:defRPr>
            </a:lvl6pPr>
            <a:lvl7pPr lvl="6" rtl="0">
              <a:spcBef>
                <a:spcPts val="2100"/>
              </a:spcBef>
              <a:spcAft>
                <a:spcPts val="0"/>
              </a:spcAft>
              <a:buNone/>
              <a:defRPr sz="1300" b="1">
                <a:solidFill>
                  <a:schemeClr val="accent1"/>
                </a:solidFill>
              </a:defRPr>
            </a:lvl7pPr>
            <a:lvl8pPr lvl="7" rtl="0">
              <a:spcBef>
                <a:spcPts val="2100"/>
              </a:spcBef>
              <a:spcAft>
                <a:spcPts val="0"/>
              </a:spcAft>
              <a:buNone/>
              <a:defRPr sz="1300" b="1">
                <a:solidFill>
                  <a:schemeClr val="accent1"/>
                </a:solidFill>
              </a:defRPr>
            </a:lvl8pPr>
            <a:lvl9pPr lvl="8" rtl="0">
              <a:spcBef>
                <a:spcPts val="2100"/>
              </a:spcBef>
              <a:spcAft>
                <a:spcPts val="2100"/>
              </a:spcAft>
              <a:buNone/>
              <a:defRPr sz="1300" b="1">
                <a:solidFill>
                  <a:schemeClr val="accent1"/>
                </a:solidFill>
              </a:defRPr>
            </a:lvl9pPr>
          </a:lstStyle>
          <a:p>
            <a:endParaRPr/>
          </a:p>
        </p:txBody>
      </p:sp>
      <p:sp>
        <p:nvSpPr>
          <p:cNvPr id="114" name="Google Shape;114;p10"/>
          <p:cNvSpPr txBox="1">
            <a:spLocks noGrp="1"/>
          </p:cNvSpPr>
          <p:nvPr>
            <p:ph type="title"/>
          </p:nvPr>
        </p:nvSpPr>
        <p:spPr>
          <a:xfrm>
            <a:off x="368304" y="812800"/>
            <a:ext cx="9478568" cy="8889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None/>
              <a:defRPr sz="4000">
                <a:solidFill>
                  <a:schemeClr val="tx2"/>
                </a:solidFill>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dirty="0"/>
          </a:p>
        </p:txBody>
      </p:sp>
      <p:sp>
        <p:nvSpPr>
          <p:cNvPr id="115" name="Google Shape;115;p10"/>
          <p:cNvSpPr txBox="1">
            <a:spLocks noGrp="1"/>
          </p:cNvSpPr>
          <p:nvPr>
            <p:ph type="subTitle" idx="6"/>
          </p:nvPr>
        </p:nvSpPr>
        <p:spPr>
          <a:xfrm>
            <a:off x="368304" y="1803400"/>
            <a:ext cx="8557629" cy="622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None/>
              <a:defRPr sz="1800">
                <a:solidFill>
                  <a:schemeClr val="accent5"/>
                </a:solidFill>
                <a:latin typeface="Inter Light"/>
                <a:ea typeface="Inter Light"/>
                <a:cs typeface="Inter Light"/>
                <a:sym typeface="Inter Light"/>
              </a:defRPr>
            </a:lvl1pPr>
            <a:lvl2pPr lvl="1" rtl="0">
              <a:lnSpc>
                <a:spcPct val="100000"/>
              </a:lnSpc>
              <a:spcBef>
                <a:spcPts val="2100"/>
              </a:spcBef>
              <a:spcAft>
                <a:spcPts val="0"/>
              </a:spcAft>
              <a:buNone/>
              <a:defRPr sz="1800"/>
            </a:lvl2pPr>
            <a:lvl3pPr lvl="2" rtl="0">
              <a:lnSpc>
                <a:spcPct val="100000"/>
              </a:lnSpc>
              <a:spcBef>
                <a:spcPts val="2100"/>
              </a:spcBef>
              <a:spcAft>
                <a:spcPts val="0"/>
              </a:spcAft>
              <a:buNone/>
              <a:defRPr sz="1800"/>
            </a:lvl3pPr>
            <a:lvl4pPr lvl="3" rtl="0">
              <a:lnSpc>
                <a:spcPct val="100000"/>
              </a:lnSpc>
              <a:spcBef>
                <a:spcPts val="2100"/>
              </a:spcBef>
              <a:spcAft>
                <a:spcPts val="0"/>
              </a:spcAft>
              <a:buNone/>
              <a:defRPr sz="1800"/>
            </a:lvl4pPr>
            <a:lvl5pPr lvl="4" rtl="0">
              <a:lnSpc>
                <a:spcPct val="100000"/>
              </a:lnSpc>
              <a:spcBef>
                <a:spcPts val="2100"/>
              </a:spcBef>
              <a:spcAft>
                <a:spcPts val="0"/>
              </a:spcAft>
              <a:buNone/>
              <a:defRPr sz="1800"/>
            </a:lvl5pPr>
            <a:lvl6pPr lvl="5" rtl="0">
              <a:lnSpc>
                <a:spcPct val="100000"/>
              </a:lnSpc>
              <a:spcBef>
                <a:spcPts val="2100"/>
              </a:spcBef>
              <a:spcAft>
                <a:spcPts val="0"/>
              </a:spcAft>
              <a:buNone/>
              <a:defRPr sz="1800"/>
            </a:lvl6pPr>
            <a:lvl7pPr lvl="6" rtl="0">
              <a:lnSpc>
                <a:spcPct val="100000"/>
              </a:lnSpc>
              <a:spcBef>
                <a:spcPts val="2100"/>
              </a:spcBef>
              <a:spcAft>
                <a:spcPts val="0"/>
              </a:spcAft>
              <a:buNone/>
              <a:defRPr sz="1800"/>
            </a:lvl7pPr>
            <a:lvl8pPr lvl="7" rtl="0">
              <a:lnSpc>
                <a:spcPct val="100000"/>
              </a:lnSpc>
              <a:spcBef>
                <a:spcPts val="2100"/>
              </a:spcBef>
              <a:spcAft>
                <a:spcPts val="0"/>
              </a:spcAft>
              <a:buNone/>
              <a:defRPr sz="1800"/>
            </a:lvl8pPr>
            <a:lvl9pPr lvl="8" rtl="0">
              <a:lnSpc>
                <a:spcPct val="100000"/>
              </a:lnSpc>
              <a:spcBef>
                <a:spcPts val="2100"/>
              </a:spcBef>
              <a:spcAft>
                <a:spcPts val="2100"/>
              </a:spcAft>
              <a:buNone/>
              <a:defRPr sz="1800"/>
            </a:lvl9pPr>
          </a:lstStyle>
          <a:p>
            <a:endParaRPr/>
          </a:p>
        </p:txBody>
      </p:sp>
    </p:spTree>
    <p:extLst>
      <p:ext uri="{BB962C8B-B14F-4D97-AF65-F5344CB8AC3E}">
        <p14:creationId xmlns:p14="http://schemas.microsoft.com/office/powerpoint/2010/main" val="338230581"/>
      </p:ext>
    </p:extLst>
  </p:cSld>
  <p:clrMapOvr>
    <a:masterClrMapping/>
  </p:clrMapOvr>
  <p:extLst>
    <p:ext uri="{DCECCB84-F9BA-43D5-87BE-67443E8EF086}">
      <p15:sldGuideLst xmlns:p15="http://schemas.microsoft.com/office/powerpoint/2012/main">
        <p15:guide id="1" orient="horz" pos="1848">
          <p15:clr>
            <a:srgbClr val="FA7B17"/>
          </p15:clr>
        </p15:guide>
        <p15:guide id="2" orient="horz" pos="1528">
          <p15:clr>
            <a:srgbClr val="FA7B17"/>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1 - General Slide / Blank" userDrawn="1">
  <p:cSld name="11 - General Slide / Blank">
    <p:bg>
      <p:bgPr>
        <a:solidFill>
          <a:srgbClr val="FFFFFF"/>
        </a:solidFill>
        <a:effectLst/>
      </p:bgPr>
    </p:bg>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68303" y="812800"/>
            <a:ext cx="11362779" cy="888900"/>
          </a:xfrm>
          <a:prstGeom prst="rect">
            <a:avLst/>
          </a:prstGeom>
        </p:spPr>
        <p:txBody>
          <a:bodyPr spcFirstLastPara="1" wrap="square" lIns="0" tIns="0" rIns="0" bIns="0" anchor="t" anchorCtr="0">
            <a:noAutofit/>
          </a:bodyPr>
          <a:lstStyle>
            <a:lvl1pPr lvl="0">
              <a:lnSpc>
                <a:spcPct val="100000"/>
              </a:lnSpc>
              <a:spcBef>
                <a:spcPts val="0"/>
              </a:spcBef>
              <a:spcAft>
                <a:spcPts val="0"/>
              </a:spcAft>
              <a:buNone/>
              <a:defRPr sz="4000">
                <a:solidFill>
                  <a:schemeClr val="tx2"/>
                </a:solidFill>
              </a:defRPr>
            </a:lvl1pPr>
            <a:lvl2pPr lvl="1">
              <a:lnSpc>
                <a:spcPct val="100000"/>
              </a:lnSpc>
              <a:spcBef>
                <a:spcPts val="0"/>
              </a:spcBef>
              <a:spcAft>
                <a:spcPts val="0"/>
              </a:spcAft>
              <a:buNone/>
              <a:defRPr/>
            </a:lvl2pPr>
            <a:lvl3pPr lvl="2">
              <a:lnSpc>
                <a:spcPct val="100000"/>
              </a:lnSpc>
              <a:spcBef>
                <a:spcPts val="0"/>
              </a:spcBef>
              <a:spcAft>
                <a:spcPts val="0"/>
              </a:spcAft>
              <a:buNone/>
              <a:defRPr/>
            </a:lvl3pPr>
            <a:lvl4pPr lvl="3">
              <a:lnSpc>
                <a:spcPct val="100000"/>
              </a:lnSpc>
              <a:spcBef>
                <a:spcPts val="0"/>
              </a:spcBef>
              <a:spcAft>
                <a:spcPts val="0"/>
              </a:spcAft>
              <a:buNone/>
              <a:defRPr/>
            </a:lvl4pPr>
            <a:lvl5pPr lvl="4">
              <a:lnSpc>
                <a:spcPct val="100000"/>
              </a:lnSpc>
              <a:spcBef>
                <a:spcPts val="0"/>
              </a:spcBef>
              <a:spcAft>
                <a:spcPts val="0"/>
              </a:spcAft>
              <a:buNone/>
              <a:defRPr/>
            </a:lvl5pPr>
            <a:lvl6pPr lvl="5">
              <a:lnSpc>
                <a:spcPct val="100000"/>
              </a:lnSpc>
              <a:spcBef>
                <a:spcPts val="0"/>
              </a:spcBef>
              <a:spcAft>
                <a:spcPts val="0"/>
              </a:spcAft>
              <a:buNone/>
              <a:defRPr/>
            </a:lvl6pPr>
            <a:lvl7pPr lvl="6">
              <a:lnSpc>
                <a:spcPct val="100000"/>
              </a:lnSpc>
              <a:spcBef>
                <a:spcPts val="0"/>
              </a:spcBef>
              <a:spcAft>
                <a:spcPts val="0"/>
              </a:spcAft>
              <a:buNone/>
              <a:defRPr/>
            </a:lvl7pPr>
            <a:lvl8pPr lvl="7">
              <a:lnSpc>
                <a:spcPct val="100000"/>
              </a:lnSpc>
              <a:spcBef>
                <a:spcPts val="0"/>
              </a:spcBef>
              <a:spcAft>
                <a:spcPts val="0"/>
              </a:spcAft>
              <a:buNone/>
              <a:defRPr/>
            </a:lvl8pPr>
            <a:lvl9pPr lvl="8">
              <a:lnSpc>
                <a:spcPct val="100000"/>
              </a:lnSpc>
              <a:spcBef>
                <a:spcPts val="0"/>
              </a:spcBef>
              <a:spcAft>
                <a:spcPts val="0"/>
              </a:spcAft>
              <a:buNone/>
              <a:defRPr/>
            </a:lvl9pPr>
          </a:lstStyle>
          <a:p>
            <a:endParaRPr dirty="0"/>
          </a:p>
        </p:txBody>
      </p:sp>
      <p:sp>
        <p:nvSpPr>
          <p:cNvPr id="23" name="Google Shape;23;p5"/>
          <p:cNvSpPr txBox="1">
            <a:spLocks noGrp="1"/>
          </p:cNvSpPr>
          <p:nvPr>
            <p:ph type="subTitle" idx="1"/>
          </p:nvPr>
        </p:nvSpPr>
        <p:spPr>
          <a:xfrm>
            <a:off x="368304" y="1803400"/>
            <a:ext cx="8557629" cy="622200"/>
          </a:xfrm>
          <a:prstGeom prst="rect">
            <a:avLst/>
          </a:prstGeom>
        </p:spPr>
        <p:txBody>
          <a:bodyPr spcFirstLastPara="1" wrap="square" lIns="0" tIns="0" rIns="0" bIns="0" anchor="t" anchorCtr="0">
            <a:noAutofit/>
          </a:bodyPr>
          <a:lstStyle>
            <a:lvl1pPr lvl="0">
              <a:lnSpc>
                <a:spcPct val="100000"/>
              </a:lnSpc>
              <a:spcBef>
                <a:spcPts val="0"/>
              </a:spcBef>
              <a:spcAft>
                <a:spcPts val="0"/>
              </a:spcAft>
              <a:buNone/>
              <a:defRPr sz="1800">
                <a:solidFill>
                  <a:schemeClr val="tx1"/>
                </a:solidFill>
                <a:latin typeface="Inter Light"/>
                <a:ea typeface="Inter Light"/>
                <a:cs typeface="Inter Light"/>
                <a:sym typeface="Inter Light"/>
              </a:defRPr>
            </a:lvl1pPr>
            <a:lvl2pPr lvl="1">
              <a:lnSpc>
                <a:spcPct val="100000"/>
              </a:lnSpc>
              <a:spcBef>
                <a:spcPts val="2100"/>
              </a:spcBef>
              <a:spcAft>
                <a:spcPts val="0"/>
              </a:spcAft>
              <a:buNone/>
              <a:defRPr sz="1800"/>
            </a:lvl2pPr>
            <a:lvl3pPr lvl="2">
              <a:lnSpc>
                <a:spcPct val="100000"/>
              </a:lnSpc>
              <a:spcBef>
                <a:spcPts val="2100"/>
              </a:spcBef>
              <a:spcAft>
                <a:spcPts val="0"/>
              </a:spcAft>
              <a:buNone/>
              <a:defRPr sz="1800"/>
            </a:lvl3pPr>
            <a:lvl4pPr lvl="3">
              <a:lnSpc>
                <a:spcPct val="100000"/>
              </a:lnSpc>
              <a:spcBef>
                <a:spcPts val="2100"/>
              </a:spcBef>
              <a:spcAft>
                <a:spcPts val="0"/>
              </a:spcAft>
              <a:buNone/>
              <a:defRPr sz="1800"/>
            </a:lvl4pPr>
            <a:lvl5pPr lvl="4">
              <a:lnSpc>
                <a:spcPct val="100000"/>
              </a:lnSpc>
              <a:spcBef>
                <a:spcPts val="2100"/>
              </a:spcBef>
              <a:spcAft>
                <a:spcPts val="0"/>
              </a:spcAft>
              <a:buNone/>
              <a:defRPr sz="1800"/>
            </a:lvl5pPr>
            <a:lvl6pPr lvl="5">
              <a:lnSpc>
                <a:spcPct val="100000"/>
              </a:lnSpc>
              <a:spcBef>
                <a:spcPts val="2100"/>
              </a:spcBef>
              <a:spcAft>
                <a:spcPts val="0"/>
              </a:spcAft>
              <a:buNone/>
              <a:defRPr sz="1800"/>
            </a:lvl6pPr>
            <a:lvl7pPr lvl="6">
              <a:lnSpc>
                <a:spcPct val="100000"/>
              </a:lnSpc>
              <a:spcBef>
                <a:spcPts val="2100"/>
              </a:spcBef>
              <a:spcAft>
                <a:spcPts val="0"/>
              </a:spcAft>
              <a:buNone/>
              <a:defRPr sz="1800"/>
            </a:lvl7pPr>
            <a:lvl8pPr lvl="7">
              <a:lnSpc>
                <a:spcPct val="100000"/>
              </a:lnSpc>
              <a:spcBef>
                <a:spcPts val="2100"/>
              </a:spcBef>
              <a:spcAft>
                <a:spcPts val="0"/>
              </a:spcAft>
              <a:buNone/>
              <a:defRPr sz="1800"/>
            </a:lvl8pPr>
            <a:lvl9pPr lvl="8">
              <a:lnSpc>
                <a:spcPct val="100000"/>
              </a:lnSpc>
              <a:spcBef>
                <a:spcPts val="2100"/>
              </a:spcBef>
              <a:spcAft>
                <a:spcPts val="2100"/>
              </a:spcAft>
              <a:buNone/>
              <a:defRPr sz="1800"/>
            </a:lvl9pPr>
          </a:lstStyle>
          <a:p>
            <a:endParaRPr dirty="0"/>
          </a:p>
        </p:txBody>
      </p:sp>
      <p:sp>
        <p:nvSpPr>
          <p:cNvPr id="25" name="Google Shape;25;p5"/>
          <p:cNvSpPr txBox="1">
            <a:spLocks noGrp="1"/>
          </p:cNvSpPr>
          <p:nvPr>
            <p:ph type="subTitle" idx="2"/>
          </p:nvPr>
        </p:nvSpPr>
        <p:spPr>
          <a:xfrm>
            <a:off x="406404" y="177800"/>
            <a:ext cx="2767921" cy="216000"/>
          </a:xfrm>
          <a:prstGeom prst="rect">
            <a:avLst/>
          </a:prstGeom>
        </p:spPr>
        <p:txBody>
          <a:bodyPr spcFirstLastPara="1" wrap="square" lIns="0" tIns="0" rIns="0" bIns="0" anchor="t" anchorCtr="0">
            <a:noAutofit/>
          </a:bodyPr>
          <a:lstStyle>
            <a:lvl1pPr lvl="0" rtl="0">
              <a:spcBef>
                <a:spcPts val="0"/>
              </a:spcBef>
              <a:spcAft>
                <a:spcPts val="0"/>
              </a:spcAft>
              <a:buNone/>
              <a:defRPr sz="1100">
                <a:solidFill>
                  <a:schemeClr val="accent2"/>
                </a:solidFill>
                <a:latin typeface="Inter SemiBold"/>
                <a:ea typeface="Inter SemiBold"/>
                <a:cs typeface="Inter SemiBold"/>
                <a:sym typeface="Inter SemiBold"/>
              </a:defRPr>
            </a:lvl1pPr>
            <a:lvl2pPr lvl="1" rtl="0">
              <a:spcBef>
                <a:spcPts val="2100"/>
              </a:spcBef>
              <a:spcAft>
                <a:spcPts val="0"/>
              </a:spcAft>
              <a:buNone/>
              <a:defRPr sz="1100">
                <a:latin typeface="Inter SemiBold"/>
                <a:ea typeface="Inter SemiBold"/>
                <a:cs typeface="Inter SemiBold"/>
                <a:sym typeface="Inter SemiBold"/>
              </a:defRPr>
            </a:lvl2pPr>
            <a:lvl3pPr lvl="2" rtl="0">
              <a:spcBef>
                <a:spcPts val="2100"/>
              </a:spcBef>
              <a:spcAft>
                <a:spcPts val="0"/>
              </a:spcAft>
              <a:buNone/>
              <a:defRPr sz="1100">
                <a:latin typeface="Inter SemiBold"/>
                <a:ea typeface="Inter SemiBold"/>
                <a:cs typeface="Inter SemiBold"/>
                <a:sym typeface="Inter SemiBold"/>
              </a:defRPr>
            </a:lvl3pPr>
            <a:lvl4pPr lvl="3" rtl="0">
              <a:spcBef>
                <a:spcPts val="2100"/>
              </a:spcBef>
              <a:spcAft>
                <a:spcPts val="0"/>
              </a:spcAft>
              <a:buNone/>
              <a:defRPr sz="1100">
                <a:latin typeface="Inter SemiBold"/>
                <a:ea typeface="Inter SemiBold"/>
                <a:cs typeface="Inter SemiBold"/>
                <a:sym typeface="Inter SemiBold"/>
              </a:defRPr>
            </a:lvl4pPr>
            <a:lvl5pPr lvl="4" rtl="0">
              <a:spcBef>
                <a:spcPts val="2100"/>
              </a:spcBef>
              <a:spcAft>
                <a:spcPts val="0"/>
              </a:spcAft>
              <a:buNone/>
              <a:defRPr sz="1100">
                <a:latin typeface="Inter SemiBold"/>
                <a:ea typeface="Inter SemiBold"/>
                <a:cs typeface="Inter SemiBold"/>
                <a:sym typeface="Inter SemiBold"/>
              </a:defRPr>
            </a:lvl5pPr>
            <a:lvl6pPr lvl="5" rtl="0">
              <a:spcBef>
                <a:spcPts val="2100"/>
              </a:spcBef>
              <a:spcAft>
                <a:spcPts val="0"/>
              </a:spcAft>
              <a:buNone/>
              <a:defRPr sz="1100">
                <a:latin typeface="Inter SemiBold"/>
                <a:ea typeface="Inter SemiBold"/>
                <a:cs typeface="Inter SemiBold"/>
                <a:sym typeface="Inter SemiBold"/>
              </a:defRPr>
            </a:lvl6pPr>
            <a:lvl7pPr lvl="6" rtl="0">
              <a:spcBef>
                <a:spcPts val="2100"/>
              </a:spcBef>
              <a:spcAft>
                <a:spcPts val="0"/>
              </a:spcAft>
              <a:buNone/>
              <a:defRPr sz="1100">
                <a:latin typeface="Inter SemiBold"/>
                <a:ea typeface="Inter SemiBold"/>
                <a:cs typeface="Inter SemiBold"/>
                <a:sym typeface="Inter SemiBold"/>
              </a:defRPr>
            </a:lvl7pPr>
            <a:lvl8pPr lvl="7" rtl="0">
              <a:spcBef>
                <a:spcPts val="2100"/>
              </a:spcBef>
              <a:spcAft>
                <a:spcPts val="0"/>
              </a:spcAft>
              <a:buNone/>
              <a:defRPr sz="1100">
                <a:latin typeface="Inter SemiBold"/>
                <a:ea typeface="Inter SemiBold"/>
                <a:cs typeface="Inter SemiBold"/>
                <a:sym typeface="Inter SemiBold"/>
              </a:defRPr>
            </a:lvl8pPr>
            <a:lvl9pPr lvl="8" rtl="0">
              <a:spcBef>
                <a:spcPts val="2100"/>
              </a:spcBef>
              <a:spcAft>
                <a:spcPts val="2100"/>
              </a:spcAft>
              <a:buNone/>
              <a:defRPr sz="1100">
                <a:latin typeface="Inter SemiBold"/>
                <a:ea typeface="Inter SemiBold"/>
                <a:cs typeface="Inter SemiBold"/>
                <a:sym typeface="Inter SemiBold"/>
              </a:defRPr>
            </a:lvl9pPr>
          </a:lstStyle>
          <a:p>
            <a:endParaRPr dirty="0"/>
          </a:p>
        </p:txBody>
      </p:sp>
    </p:spTree>
    <p:extLst>
      <p:ext uri="{BB962C8B-B14F-4D97-AF65-F5344CB8AC3E}">
        <p14:creationId xmlns:p14="http://schemas.microsoft.com/office/powerpoint/2010/main" val="3611584576"/>
      </p:ext>
    </p:extLst>
  </p:cSld>
  <p:clrMapOvr>
    <a:masterClrMapping/>
  </p:clrMapOvr>
  <p:extLst>
    <p:ext uri="{DCECCB84-F9BA-43D5-87BE-67443E8EF086}">
      <p15:sldGuideLst xmlns:p15="http://schemas.microsoft.com/office/powerpoint/2012/main">
        <p15:guide id="1" orient="horz" pos="1728">
          <p15:clr>
            <a:srgbClr val="FA7B17"/>
          </p15:clr>
        </p15:guide>
        <p15:guide id="2" orient="horz" pos="1528">
          <p15:clr>
            <a:srgbClr val="FA7B17"/>
          </p15:clr>
        </p15:guide>
        <p15:guide id="3" orient="horz" pos="148">
          <p15:clr>
            <a:srgbClr val="FA7B17"/>
          </p15:clr>
        </p15:guide>
        <p15:guide id="4" orient="horz" pos="3744">
          <p15:clr>
            <a:srgbClr val="FA7B17"/>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Only-M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36A5D-F0D6-B642-B990-4E437E467795}"/>
              </a:ext>
            </a:extLst>
          </p:cNvPr>
          <p:cNvSpPr>
            <a:spLocks noGrp="1"/>
          </p:cNvSpPr>
          <p:nvPr>
            <p:ph type="title" hasCustomPrompt="1"/>
          </p:nvPr>
        </p:nvSpPr>
        <p:spPr/>
        <p:txBody>
          <a:bodyPr/>
          <a:lstStyle>
            <a:lvl1pPr algn="l">
              <a:defRPr/>
            </a:lvl1pPr>
          </a:lstStyle>
          <a:p>
            <a:r>
              <a:rPr lang="en-US"/>
              <a:t>Click to edit master title style</a:t>
            </a:r>
          </a:p>
        </p:txBody>
      </p:sp>
      <p:sp>
        <p:nvSpPr>
          <p:cNvPr id="3" name="Date Placeholder 2">
            <a:extLst>
              <a:ext uri="{FF2B5EF4-FFF2-40B4-BE49-F238E27FC236}">
                <a16:creationId xmlns:a16="http://schemas.microsoft.com/office/drawing/2014/main" id="{1878AEDC-4615-2847-B6EB-9D2CE31E6635}"/>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C5F18AC2-39DF-1146-883E-39388015F54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DFFA60F-3C3B-CB4D-A748-02DEFCD59ED2}"/>
              </a:ext>
            </a:extLst>
          </p:cNvPr>
          <p:cNvSpPr>
            <a:spLocks noGrp="1"/>
          </p:cNvSpPr>
          <p:nvPr>
            <p:ph type="sldNum" sz="quarter" idx="12"/>
          </p:nvPr>
        </p:nvSpPr>
        <p:spPr/>
        <p:txBody>
          <a:bodyPr/>
          <a:lstStyle/>
          <a:p>
            <a:fld id="{1677A42A-8935-684D-9A5E-F8E4955505C7}" type="slidenum">
              <a:rPr lang="en-US" smtClean="0"/>
              <a:t>‹#›</a:t>
            </a:fld>
            <a:endParaRPr lang="en-US" dirty="0"/>
          </a:p>
        </p:txBody>
      </p:sp>
      <p:sp>
        <p:nvSpPr>
          <p:cNvPr id="6" name="Rectangle 5">
            <a:extLst>
              <a:ext uri="{FF2B5EF4-FFF2-40B4-BE49-F238E27FC236}">
                <a16:creationId xmlns:a16="http://schemas.microsoft.com/office/drawing/2014/main" id="{51790751-2E27-0647-A929-D7A444D03B15}"/>
              </a:ext>
            </a:extLst>
          </p:cNvPr>
          <p:cNvSpPr>
            <a:spLocks noChangeArrowheads="1"/>
          </p:cNvSpPr>
          <p:nvPr userDrawn="1"/>
        </p:nvSpPr>
        <p:spPr bwMode="auto">
          <a:xfrm>
            <a:off x="0" y="0"/>
            <a:ext cx="12192000" cy="127000"/>
          </a:xfrm>
          <a:prstGeom prst="rect">
            <a:avLst/>
          </a:prstGeom>
          <a:solidFill>
            <a:srgbClr val="F6762F"/>
          </a:solidFill>
          <a:ln>
            <a:noFill/>
          </a:ln>
        </p:spPr>
        <p:txBody>
          <a:bodyPr/>
          <a:lstStyle/>
          <a:p>
            <a:pPr eaLnBrk="1" hangingPunct="1"/>
            <a:endParaRPr lang="en-US" dirty="0"/>
          </a:p>
        </p:txBody>
      </p:sp>
    </p:spTree>
    <p:extLst>
      <p:ext uri="{BB962C8B-B14F-4D97-AF65-F5344CB8AC3E}">
        <p14:creationId xmlns:p14="http://schemas.microsoft.com/office/powerpoint/2010/main" val="616731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Main-Title-and-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36A5D-F0D6-B642-B990-4E437E467795}"/>
              </a:ext>
            </a:extLst>
          </p:cNvPr>
          <p:cNvSpPr>
            <a:spLocks noGrp="1"/>
          </p:cNvSpPr>
          <p:nvPr>
            <p:ph type="title" hasCustomPrompt="1"/>
          </p:nvPr>
        </p:nvSpPr>
        <p:spPr>
          <a:xfrm>
            <a:off x="838200" y="365127"/>
            <a:ext cx="10515600" cy="1325563"/>
          </a:xfrm>
          <a:prstGeom prst="rect">
            <a:avLst/>
          </a:prstGeom>
        </p:spPr>
        <p:txBody>
          <a:bodyPr>
            <a:normAutofit/>
          </a:bodyPr>
          <a:lstStyle>
            <a:lvl1pPr algn="l">
              <a:defRPr sz="3200" b="1" i="0">
                <a:latin typeface="Work Sans ExtraBold" pitchFamily="2" charset="77"/>
              </a:defRPr>
            </a:lvl1pPr>
          </a:lstStyle>
          <a:p>
            <a:r>
              <a:rPr lang="en-US" dirty="0"/>
              <a:t>Click to edit master title style</a:t>
            </a:r>
          </a:p>
        </p:txBody>
      </p:sp>
      <p:sp>
        <p:nvSpPr>
          <p:cNvPr id="4" name="Footer Placeholder 3">
            <a:extLst>
              <a:ext uri="{FF2B5EF4-FFF2-40B4-BE49-F238E27FC236}">
                <a16:creationId xmlns:a16="http://schemas.microsoft.com/office/drawing/2014/main" id="{C5F18AC2-39DF-1146-883E-39388015F549}"/>
              </a:ext>
            </a:extLst>
          </p:cNvPr>
          <p:cNvSpPr>
            <a:spLocks noGrp="1"/>
          </p:cNvSpPr>
          <p:nvPr>
            <p:ph type="ftr" sz="quarter" idx="11"/>
          </p:nvPr>
        </p:nvSpPr>
        <p:spPr/>
        <p:txBody>
          <a:bodyPr/>
          <a:lstStyle/>
          <a:p>
            <a:endParaRPr lang="en-US" dirty="0"/>
          </a:p>
        </p:txBody>
      </p:sp>
      <p:sp>
        <p:nvSpPr>
          <p:cNvPr id="6" name="Rectangle 5">
            <a:extLst>
              <a:ext uri="{FF2B5EF4-FFF2-40B4-BE49-F238E27FC236}">
                <a16:creationId xmlns:a16="http://schemas.microsoft.com/office/drawing/2014/main" id="{51790751-2E27-0647-A929-D7A444D03B15}"/>
              </a:ext>
            </a:extLst>
          </p:cNvPr>
          <p:cNvSpPr>
            <a:spLocks noChangeArrowheads="1"/>
          </p:cNvSpPr>
          <p:nvPr userDrawn="1"/>
        </p:nvSpPr>
        <p:spPr bwMode="auto">
          <a:xfrm>
            <a:off x="0" y="0"/>
            <a:ext cx="12192000" cy="127000"/>
          </a:xfrm>
          <a:prstGeom prst="rect">
            <a:avLst/>
          </a:prstGeom>
          <a:solidFill>
            <a:srgbClr val="F6762F"/>
          </a:solidFill>
          <a:ln>
            <a:noFill/>
          </a:ln>
        </p:spPr>
        <p:txBody>
          <a:bodyPr/>
          <a:lstStyle/>
          <a:p>
            <a:pPr eaLnBrk="1" hangingPunct="1"/>
            <a:endParaRPr lang="en-US" sz="1800" b="0" i="0" dirty="0">
              <a:latin typeface="Work Sans Light" pitchFamily="2" charset="77"/>
            </a:endParaRPr>
          </a:p>
        </p:txBody>
      </p:sp>
      <p:sp>
        <p:nvSpPr>
          <p:cNvPr id="7" name="Text Placeholder 2">
            <a:extLst>
              <a:ext uri="{FF2B5EF4-FFF2-40B4-BE49-F238E27FC236}">
                <a16:creationId xmlns:a16="http://schemas.microsoft.com/office/drawing/2014/main" id="{9DE11739-2D0F-D24A-BF0A-6782C4C13A33}"/>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marL="0" indent="0">
              <a:spcBef>
                <a:spcPts val="0"/>
              </a:spcBef>
              <a:spcAft>
                <a:spcPts val="1200"/>
              </a:spcAft>
              <a:buNone/>
              <a:defRPr sz="2000" b="1" i="0">
                <a:solidFill>
                  <a:srgbClr val="F47920"/>
                </a:solidFill>
                <a:latin typeface="Work Sans Light" pitchFamily="2" charset="77"/>
              </a:defRPr>
            </a:lvl1pPr>
            <a:lvl2pPr marL="236538" indent="-225425">
              <a:spcBef>
                <a:spcPts val="0"/>
              </a:spcBef>
              <a:spcAft>
                <a:spcPts val="1200"/>
              </a:spcAft>
              <a:buClr>
                <a:srgbClr val="F47920"/>
              </a:buClr>
              <a:tabLst/>
              <a:defRPr>
                <a:latin typeface="Work Sans Light" pitchFamily="2" charset="77"/>
              </a:defRPr>
            </a:lvl2pPr>
            <a:lvl3pPr marL="460375" indent="-174625">
              <a:spcBef>
                <a:spcPts val="0"/>
              </a:spcBef>
              <a:spcAft>
                <a:spcPts val="1200"/>
              </a:spcAft>
              <a:buClr>
                <a:srgbClr val="F47920"/>
              </a:buClr>
              <a:buFont typeface="Courier New" panose="02070309020205020404" pitchFamily="49" charset="0"/>
              <a:buChar char="o"/>
              <a:tabLst/>
              <a:defRPr>
                <a:latin typeface="Work Sans Light" pitchFamily="2" charset="77"/>
              </a:defRPr>
            </a:lvl3pPr>
            <a:lvl4pPr marL="635000" indent="-174625">
              <a:spcBef>
                <a:spcPts val="0"/>
              </a:spcBef>
              <a:spcAft>
                <a:spcPts val="1200"/>
              </a:spcAft>
              <a:tabLst/>
              <a:defRPr>
                <a:latin typeface="Work Sans Light" pitchFamily="2" charset="77"/>
              </a:defRPr>
            </a:lvl4pPr>
            <a:lvl5pPr marL="808038" indent="-173038">
              <a:spcBef>
                <a:spcPts val="0"/>
              </a:spcBef>
              <a:spcAft>
                <a:spcPts val="1200"/>
              </a:spcAft>
              <a:tabLst/>
              <a:defRPr>
                <a:latin typeface="Work Sa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23660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3_Blank">
  <p:cSld name="27_Blank">
    <p:spTree>
      <p:nvGrpSpPr>
        <p:cNvPr id="1" name="Shape 24"/>
        <p:cNvGrpSpPr/>
        <p:nvPr/>
      </p:nvGrpSpPr>
      <p:grpSpPr>
        <a:xfrm>
          <a:off x="0" y="0"/>
          <a:ext cx="0" cy="0"/>
          <a:chOff x="0" y="0"/>
          <a:chExt cx="0" cy="0"/>
        </a:xfrm>
      </p:grpSpPr>
      <p:sp>
        <p:nvSpPr>
          <p:cNvPr id="25" name="Google Shape;25;p4"/>
          <p:cNvSpPr>
            <a:spLocks noGrp="1"/>
          </p:cNvSpPr>
          <p:nvPr>
            <p:ph type="pic" idx="2"/>
          </p:nvPr>
        </p:nvSpPr>
        <p:spPr>
          <a:xfrm>
            <a:off x="6644046" y="1"/>
            <a:ext cx="5547956" cy="4903222"/>
          </a:xfrm>
          <a:prstGeom prst="rect">
            <a:avLst/>
          </a:prstGeom>
          <a:solidFill>
            <a:srgbClr val="F2F2F2"/>
          </a:solidFill>
          <a:ln>
            <a:noFill/>
          </a:ln>
        </p:spPr>
      </p:sp>
      <p:sp>
        <p:nvSpPr>
          <p:cNvPr id="26" name="Google Shape;26;p4"/>
          <p:cNvSpPr txBox="1">
            <a:spLocks noGrp="1"/>
          </p:cNvSpPr>
          <p:nvPr>
            <p:ph type="ftr" idx="11"/>
          </p:nvPr>
        </p:nvSpPr>
        <p:spPr>
          <a:xfrm>
            <a:off x="555084" y="6441458"/>
            <a:ext cx="1731443" cy="41654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a:spLocks noGrp="1"/>
          </p:cNvSpPr>
          <p:nvPr>
            <p:ph type="sldNum" idx="12"/>
          </p:nvPr>
        </p:nvSpPr>
        <p:spPr>
          <a:xfrm>
            <a:off x="11649706" y="363912"/>
            <a:ext cx="357207" cy="365126"/>
          </a:xfrm>
          <a:prstGeom prst="ellipse">
            <a:avLst/>
          </a:prstGeom>
          <a:solidFill>
            <a:schemeClr val="accent1"/>
          </a:solidFill>
          <a:ln>
            <a:noFill/>
          </a:ln>
        </p:spPr>
        <p:txBody>
          <a:bodyPr spcFirstLastPara="1" wrap="square" lIns="0" tIns="0" rIns="0" bIns="0" anchor="ctr" anchorCtr="0">
            <a:noAutofit/>
          </a:bodyPr>
          <a:lstStyle>
            <a:lvl1pPr marL="0" lvl="0" indent="0" algn="ctr">
              <a:lnSpc>
                <a:spcPct val="100000"/>
              </a:lnSpc>
              <a:spcBef>
                <a:spcPts val="0"/>
              </a:spcBef>
              <a:spcAft>
                <a:spcPts val="0"/>
              </a:spcAft>
              <a:buSzPts val="1100"/>
              <a:buNone/>
              <a:defRPr sz="1100" b="0" i="0" u="none" strike="noStrike" cap="none">
                <a:solidFill>
                  <a:schemeClr val="lt1"/>
                </a:solidFill>
                <a:latin typeface="Lato"/>
                <a:ea typeface="Lato"/>
                <a:cs typeface="Lato"/>
                <a:sym typeface="Lato"/>
              </a:defRPr>
            </a:lvl1pPr>
            <a:lvl2pPr marL="0" lvl="1" indent="0" algn="ctr">
              <a:lnSpc>
                <a:spcPct val="100000"/>
              </a:lnSpc>
              <a:spcBef>
                <a:spcPts val="0"/>
              </a:spcBef>
              <a:spcAft>
                <a:spcPts val="0"/>
              </a:spcAft>
              <a:buSzPts val="1100"/>
              <a:buNone/>
              <a:defRPr sz="1100" b="0" i="0" u="none" strike="noStrike" cap="none">
                <a:solidFill>
                  <a:schemeClr val="lt1"/>
                </a:solidFill>
                <a:latin typeface="Lato"/>
                <a:ea typeface="Lato"/>
                <a:cs typeface="Lato"/>
                <a:sym typeface="Lato"/>
              </a:defRPr>
            </a:lvl2pPr>
            <a:lvl3pPr marL="0" lvl="2" indent="0" algn="ctr">
              <a:lnSpc>
                <a:spcPct val="100000"/>
              </a:lnSpc>
              <a:spcBef>
                <a:spcPts val="0"/>
              </a:spcBef>
              <a:spcAft>
                <a:spcPts val="0"/>
              </a:spcAft>
              <a:buSzPts val="1100"/>
              <a:buNone/>
              <a:defRPr sz="1100" b="0" i="0" u="none" strike="noStrike" cap="none">
                <a:solidFill>
                  <a:schemeClr val="lt1"/>
                </a:solidFill>
                <a:latin typeface="Lato"/>
                <a:ea typeface="Lato"/>
                <a:cs typeface="Lato"/>
                <a:sym typeface="Lato"/>
              </a:defRPr>
            </a:lvl3pPr>
            <a:lvl4pPr marL="0" lvl="3" indent="0" algn="ctr">
              <a:lnSpc>
                <a:spcPct val="100000"/>
              </a:lnSpc>
              <a:spcBef>
                <a:spcPts val="0"/>
              </a:spcBef>
              <a:spcAft>
                <a:spcPts val="0"/>
              </a:spcAft>
              <a:buSzPts val="1100"/>
              <a:buNone/>
              <a:defRPr sz="1100" b="0" i="0" u="none" strike="noStrike" cap="none">
                <a:solidFill>
                  <a:schemeClr val="lt1"/>
                </a:solidFill>
                <a:latin typeface="Lato"/>
                <a:ea typeface="Lato"/>
                <a:cs typeface="Lato"/>
                <a:sym typeface="Lato"/>
              </a:defRPr>
            </a:lvl4pPr>
            <a:lvl5pPr marL="0" lvl="4" indent="0" algn="ctr">
              <a:lnSpc>
                <a:spcPct val="100000"/>
              </a:lnSpc>
              <a:spcBef>
                <a:spcPts val="0"/>
              </a:spcBef>
              <a:spcAft>
                <a:spcPts val="0"/>
              </a:spcAft>
              <a:buSzPts val="1100"/>
              <a:buNone/>
              <a:defRPr sz="1100" b="0" i="0" u="none" strike="noStrike" cap="none">
                <a:solidFill>
                  <a:schemeClr val="lt1"/>
                </a:solidFill>
                <a:latin typeface="Lato"/>
                <a:ea typeface="Lato"/>
                <a:cs typeface="Lato"/>
                <a:sym typeface="Lato"/>
              </a:defRPr>
            </a:lvl5pPr>
            <a:lvl6pPr marL="0" lvl="5" indent="0" algn="ctr">
              <a:lnSpc>
                <a:spcPct val="100000"/>
              </a:lnSpc>
              <a:spcBef>
                <a:spcPts val="0"/>
              </a:spcBef>
              <a:spcAft>
                <a:spcPts val="0"/>
              </a:spcAft>
              <a:buSzPts val="1100"/>
              <a:buNone/>
              <a:defRPr sz="1100" b="0" i="0" u="none" strike="noStrike" cap="none">
                <a:solidFill>
                  <a:schemeClr val="lt1"/>
                </a:solidFill>
                <a:latin typeface="Lato"/>
                <a:ea typeface="Lato"/>
                <a:cs typeface="Lato"/>
                <a:sym typeface="Lato"/>
              </a:defRPr>
            </a:lvl6pPr>
            <a:lvl7pPr marL="0" lvl="6" indent="0" algn="ctr">
              <a:lnSpc>
                <a:spcPct val="100000"/>
              </a:lnSpc>
              <a:spcBef>
                <a:spcPts val="0"/>
              </a:spcBef>
              <a:spcAft>
                <a:spcPts val="0"/>
              </a:spcAft>
              <a:buSzPts val="1100"/>
              <a:buNone/>
              <a:defRPr sz="1100" b="0" i="0" u="none" strike="noStrike" cap="none">
                <a:solidFill>
                  <a:schemeClr val="lt1"/>
                </a:solidFill>
                <a:latin typeface="Lato"/>
                <a:ea typeface="Lato"/>
                <a:cs typeface="Lato"/>
                <a:sym typeface="Lato"/>
              </a:defRPr>
            </a:lvl7pPr>
            <a:lvl8pPr marL="0" lvl="7" indent="0" algn="ctr">
              <a:lnSpc>
                <a:spcPct val="100000"/>
              </a:lnSpc>
              <a:spcBef>
                <a:spcPts val="0"/>
              </a:spcBef>
              <a:spcAft>
                <a:spcPts val="0"/>
              </a:spcAft>
              <a:buSzPts val="1100"/>
              <a:buNone/>
              <a:defRPr sz="1100" b="0" i="0" u="none" strike="noStrike" cap="none">
                <a:solidFill>
                  <a:schemeClr val="lt1"/>
                </a:solidFill>
                <a:latin typeface="Lato"/>
                <a:ea typeface="Lato"/>
                <a:cs typeface="Lato"/>
                <a:sym typeface="Lato"/>
              </a:defRPr>
            </a:lvl8pPr>
            <a:lvl9pPr marL="0" lvl="8" indent="0" algn="ctr">
              <a:lnSpc>
                <a:spcPct val="100000"/>
              </a:lnSpc>
              <a:spcBef>
                <a:spcPts val="0"/>
              </a:spcBef>
              <a:spcAft>
                <a:spcPts val="0"/>
              </a:spcAft>
              <a:buSzPts val="1100"/>
              <a:buNone/>
              <a:defRPr sz="1100"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78491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A7CC73-5BE8-4B5A-A6C0-6F42FBD0CB96}"/>
              </a:ext>
            </a:extLst>
          </p:cNvPr>
          <p:cNvSpPr>
            <a:spLocks noGrp="1"/>
          </p:cNvSpPr>
          <p:nvPr>
            <p:ph type="sldNum" sz="quarter" idx="12"/>
          </p:nvPr>
        </p:nvSpPr>
        <p:spPr>
          <a:xfrm>
            <a:off x="11649705" y="363912"/>
            <a:ext cx="357207" cy="365126"/>
          </a:xfrm>
          <a:prstGeom prst="ellipse">
            <a:avLst/>
          </a:prstGeom>
          <a:solidFill>
            <a:schemeClr val="accent1"/>
          </a:solidFill>
        </p:spPr>
        <p:txBody>
          <a:bodyPr/>
          <a:lstStyle/>
          <a:p>
            <a:fld id="{8C499CF0-C8E2-4E59-9052-1B24C1960F75}" type="slidenum">
              <a:rPr lang="en-US" smtClean="0"/>
              <a:t>‹#›</a:t>
            </a:fld>
            <a:endParaRPr lang="en-US" dirty="0"/>
          </a:p>
        </p:txBody>
      </p:sp>
      <p:sp>
        <p:nvSpPr>
          <p:cNvPr id="5" name="Footer Placeholder 4">
            <a:extLst>
              <a:ext uri="{FF2B5EF4-FFF2-40B4-BE49-F238E27FC236}">
                <a16:creationId xmlns:a16="http://schemas.microsoft.com/office/drawing/2014/main" id="{C72EADBF-6BA1-CC46-A9F1-1AD9DDE6CD53}"/>
              </a:ext>
            </a:extLst>
          </p:cNvPr>
          <p:cNvSpPr>
            <a:spLocks noGrp="1"/>
          </p:cNvSpPr>
          <p:nvPr>
            <p:ph type="ftr" sz="quarter" idx="3"/>
          </p:nvPr>
        </p:nvSpPr>
        <p:spPr>
          <a:xfrm>
            <a:off x="555084" y="6421120"/>
            <a:ext cx="1731442" cy="436880"/>
          </a:xfrm>
          <a:prstGeom prst="rect">
            <a:avLst/>
          </a:prstGeom>
        </p:spPr>
        <p:txBody>
          <a:bodyPr vert="horz" lIns="91440" tIns="45720" rIns="91440" bIns="45720" rtlCol="0" anchor="ctr"/>
          <a:lstStyle>
            <a:lvl1pPr algn="l">
              <a:defRPr sz="1000" i="0">
                <a:solidFill>
                  <a:schemeClr val="tx1"/>
                </a:solidFill>
                <a:latin typeface="+mn-lt"/>
              </a:defRPr>
            </a:lvl1pPr>
          </a:lstStyle>
          <a:p>
            <a:endParaRPr lang="en-US" dirty="0"/>
          </a:p>
        </p:txBody>
      </p:sp>
    </p:spTree>
    <p:extLst>
      <p:ext uri="{BB962C8B-B14F-4D97-AF65-F5344CB8AC3E}">
        <p14:creationId xmlns:p14="http://schemas.microsoft.com/office/powerpoint/2010/main" val="3216829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E39A45C-365C-42D8-A55A-F1C666A7FFCD}"/>
              </a:ext>
            </a:extLst>
          </p:cNvPr>
          <p:cNvSpPr>
            <a:spLocks noGrp="1"/>
          </p:cNvSpPr>
          <p:nvPr>
            <p:ph type="pic" sz="quarter" idx="13"/>
          </p:nvPr>
        </p:nvSpPr>
        <p:spPr>
          <a:xfrm>
            <a:off x="0" y="0"/>
            <a:ext cx="12192000" cy="3095898"/>
          </a:xfrm>
          <a:prstGeom prst="rect">
            <a:avLst/>
          </a:prstGeom>
          <a:solidFill>
            <a:schemeClr val="bg1">
              <a:lumMod val="95000"/>
            </a:schemeClr>
          </a:solidFill>
          <a:ln>
            <a:noFill/>
          </a:ln>
        </p:spPr>
        <p:txBody>
          <a:bodyPr anchor="ctr"/>
          <a:lstStyle>
            <a:lvl1pPr marL="0" indent="0" algn="ctr">
              <a:buNone/>
              <a:defRPr sz="2400"/>
            </a:lvl1pPr>
          </a:lstStyle>
          <a:p>
            <a:endParaRPr lang="en-US" dirty="0"/>
          </a:p>
        </p:txBody>
      </p:sp>
      <p:sp>
        <p:nvSpPr>
          <p:cNvPr id="4" name="Footer Placeholder 3">
            <a:extLst>
              <a:ext uri="{FF2B5EF4-FFF2-40B4-BE49-F238E27FC236}">
                <a16:creationId xmlns:a16="http://schemas.microsoft.com/office/drawing/2014/main" id="{01B6236F-C39D-4F41-A5BC-681A930A47E2}"/>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2541538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9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D03F3CD-DAC7-4724-9084-FA304122961E}"/>
              </a:ext>
            </a:extLst>
          </p:cNvPr>
          <p:cNvSpPr>
            <a:spLocks noGrp="1"/>
          </p:cNvSpPr>
          <p:nvPr>
            <p:ph type="pic" sz="quarter" idx="13"/>
          </p:nvPr>
        </p:nvSpPr>
        <p:spPr>
          <a:xfrm>
            <a:off x="0" y="12083"/>
            <a:ext cx="4399669" cy="6429375"/>
          </a:xfrm>
          <a:custGeom>
            <a:avLst/>
            <a:gdLst>
              <a:gd name="connsiteX0" fmla="*/ 0 w 4399669"/>
              <a:gd name="connsiteY0" fmla="*/ 0 h 6429375"/>
              <a:gd name="connsiteX1" fmla="*/ 4399669 w 4399669"/>
              <a:gd name="connsiteY1" fmla="*/ 0 h 6429375"/>
              <a:gd name="connsiteX2" fmla="*/ 2275793 w 4399669"/>
              <a:gd name="connsiteY2" fmla="*/ 6417652 h 6429375"/>
              <a:gd name="connsiteX3" fmla="*/ 0 w 4399669"/>
              <a:gd name="connsiteY3" fmla="*/ 6429375 h 6429375"/>
            </a:gdLst>
            <a:ahLst/>
            <a:cxnLst>
              <a:cxn ang="0">
                <a:pos x="connsiteX0" y="connsiteY0"/>
              </a:cxn>
              <a:cxn ang="0">
                <a:pos x="connsiteX1" y="connsiteY1"/>
              </a:cxn>
              <a:cxn ang="0">
                <a:pos x="connsiteX2" y="connsiteY2"/>
              </a:cxn>
              <a:cxn ang="0">
                <a:pos x="connsiteX3" y="connsiteY3"/>
              </a:cxn>
            </a:cxnLst>
            <a:rect l="l" t="t" r="r" b="b"/>
            <a:pathLst>
              <a:path w="4399669" h="6429375">
                <a:moveTo>
                  <a:pt x="0" y="0"/>
                </a:moveTo>
                <a:lnTo>
                  <a:pt x="4399669" y="0"/>
                </a:lnTo>
                <a:lnTo>
                  <a:pt x="2275793" y="6417652"/>
                </a:lnTo>
                <a:lnTo>
                  <a:pt x="0" y="6429375"/>
                </a:lnTo>
                <a:close/>
              </a:path>
            </a:pathLst>
          </a:custGeom>
          <a:solidFill>
            <a:schemeClr val="bg1">
              <a:lumMod val="95000"/>
            </a:schemeClr>
          </a:solidFill>
          <a:ln>
            <a:noFill/>
          </a:ln>
        </p:spPr>
        <p:txBody>
          <a:bodyPr wrap="square">
            <a:noAutofit/>
          </a:bodyPr>
          <a:lstStyle>
            <a:lvl1pPr>
              <a:defRPr sz="2400"/>
            </a:lvl1pPr>
          </a:lstStyle>
          <a:p>
            <a:endParaRPr lang="en-US" dirty="0"/>
          </a:p>
        </p:txBody>
      </p:sp>
      <p:sp>
        <p:nvSpPr>
          <p:cNvPr id="4" name="Footer Placeholder 3">
            <a:extLst>
              <a:ext uri="{FF2B5EF4-FFF2-40B4-BE49-F238E27FC236}">
                <a16:creationId xmlns:a16="http://schemas.microsoft.com/office/drawing/2014/main" id="{01B6236F-C39D-4F41-A5BC-681A930A47E2}"/>
              </a:ext>
            </a:extLst>
          </p:cNvPr>
          <p:cNvSpPr>
            <a:spLocks noGrp="1"/>
          </p:cNvSpPr>
          <p:nvPr>
            <p:ph type="ftr" sz="quarter" idx="14"/>
          </p:nvPr>
        </p:nvSpPr>
        <p:spPr/>
        <p:txBody>
          <a:bodyPr/>
          <a:lstStyle/>
          <a:p>
            <a:endParaRPr lang="en-US" dirty="0"/>
          </a:p>
        </p:txBody>
      </p:sp>
      <p:sp>
        <p:nvSpPr>
          <p:cNvPr id="11" name="Slide Number Placeholder 10">
            <a:extLst>
              <a:ext uri="{FF2B5EF4-FFF2-40B4-BE49-F238E27FC236}">
                <a16:creationId xmlns:a16="http://schemas.microsoft.com/office/drawing/2014/main" id="{3C0905BD-FB81-47DC-9B69-09B710B0D16E}"/>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1127062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E39A45C-365C-42D8-A55A-F1C666A7FFCD}"/>
              </a:ext>
            </a:extLst>
          </p:cNvPr>
          <p:cNvSpPr>
            <a:spLocks noGrp="1"/>
          </p:cNvSpPr>
          <p:nvPr>
            <p:ph type="pic" sz="quarter" idx="13"/>
          </p:nvPr>
        </p:nvSpPr>
        <p:spPr>
          <a:xfrm>
            <a:off x="0" y="0"/>
            <a:ext cx="12192000" cy="3980328"/>
          </a:xfrm>
          <a:prstGeom prst="rect">
            <a:avLst/>
          </a:prstGeom>
          <a:solidFill>
            <a:schemeClr val="bg1">
              <a:lumMod val="95000"/>
            </a:schemeClr>
          </a:solidFill>
          <a:ln>
            <a:noFill/>
          </a:ln>
        </p:spPr>
        <p:txBody>
          <a:bodyPr anchor="ctr"/>
          <a:lstStyle>
            <a:lvl1pPr marL="0" indent="0" algn="ctr">
              <a:buNone/>
              <a:defRPr sz="1600"/>
            </a:lvl1pPr>
          </a:lstStyle>
          <a:p>
            <a:endParaRPr lang="en-US" dirty="0"/>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3020402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776E8FD-F277-4AB1-A872-D83F3662AE38}"/>
              </a:ext>
            </a:extLst>
          </p:cNvPr>
          <p:cNvSpPr>
            <a:spLocks noGrp="1"/>
          </p:cNvSpPr>
          <p:nvPr>
            <p:ph type="pic" sz="quarter" idx="13"/>
          </p:nvPr>
        </p:nvSpPr>
        <p:spPr>
          <a:xfrm>
            <a:off x="6057900" y="-11337"/>
            <a:ext cx="6143894" cy="5606983"/>
          </a:xfrm>
          <a:custGeom>
            <a:avLst/>
            <a:gdLst>
              <a:gd name="connsiteX0" fmla="*/ 518422 w 6143894"/>
              <a:gd name="connsiteY0" fmla="*/ 0 h 5606983"/>
              <a:gd name="connsiteX1" fmla="*/ 6143894 w 6143894"/>
              <a:gd name="connsiteY1" fmla="*/ 0 h 5606983"/>
              <a:gd name="connsiteX2" fmla="*/ 6143894 w 6143894"/>
              <a:gd name="connsiteY2" fmla="*/ 4586106 h 5606983"/>
              <a:gd name="connsiteX3" fmla="*/ 5858570 w 6143894"/>
              <a:gd name="connsiteY3" fmla="*/ 4871430 h 5606983"/>
              <a:gd name="connsiteX4" fmla="*/ 2307000 w 6143894"/>
              <a:gd name="connsiteY4" fmla="*/ 4871430 h 5606983"/>
              <a:gd name="connsiteX5" fmla="*/ 735554 w 6143894"/>
              <a:gd name="connsiteY5" fmla="*/ 3299985 h 5606983"/>
              <a:gd name="connsiteX6" fmla="*/ 413749 w 6143894"/>
              <a:gd name="connsiteY6" fmla="*/ 142377 h 560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3894" h="5606983">
                <a:moveTo>
                  <a:pt x="518422" y="0"/>
                </a:moveTo>
                <a:lnTo>
                  <a:pt x="6143894" y="0"/>
                </a:lnTo>
                <a:lnTo>
                  <a:pt x="6143894" y="4586106"/>
                </a:lnTo>
                <a:lnTo>
                  <a:pt x="5858570" y="4871430"/>
                </a:lnTo>
                <a:cubicBezTo>
                  <a:pt x="4877830" y="5852168"/>
                  <a:pt x="3287738" y="5852168"/>
                  <a:pt x="2307000" y="4871430"/>
                </a:cubicBezTo>
                <a:lnTo>
                  <a:pt x="735554" y="3299985"/>
                </a:lnTo>
                <a:cubicBezTo>
                  <a:pt x="-122592" y="2441839"/>
                  <a:pt x="-229860" y="1117157"/>
                  <a:pt x="413749" y="142377"/>
                </a:cubicBez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dirty="0"/>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3310434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3499312-C1EC-41D7-8069-BDC1B3FF9DAC}"/>
              </a:ext>
            </a:extLst>
          </p:cNvPr>
          <p:cNvSpPr>
            <a:spLocks noGrp="1"/>
          </p:cNvSpPr>
          <p:nvPr>
            <p:ph type="pic" sz="quarter" idx="13"/>
          </p:nvPr>
        </p:nvSpPr>
        <p:spPr>
          <a:xfrm>
            <a:off x="8025980" y="1256280"/>
            <a:ext cx="2975329" cy="3220070"/>
          </a:xfrm>
          <a:custGeom>
            <a:avLst/>
            <a:gdLst>
              <a:gd name="connsiteX0" fmla="*/ 1487665 w 2975329"/>
              <a:gd name="connsiteY0" fmla="*/ 0 h 3220070"/>
              <a:gd name="connsiteX1" fmla="*/ 1819772 w 2975329"/>
              <a:gd name="connsiteY1" fmla="*/ 79324 h 3220070"/>
              <a:gd name="connsiteX2" fmla="*/ 2643084 w 2975329"/>
              <a:gd name="connsiteY2" fmla="*/ 556175 h 3220070"/>
              <a:gd name="connsiteX3" fmla="*/ 2975329 w 2975329"/>
              <a:gd name="connsiteY3" fmla="*/ 1132275 h 3220070"/>
              <a:gd name="connsiteX4" fmla="*/ 2975329 w 2975329"/>
              <a:gd name="connsiteY4" fmla="*/ 2087796 h 3220070"/>
              <a:gd name="connsiteX5" fmla="*/ 2643084 w 2975329"/>
              <a:gd name="connsiteY5" fmla="*/ 2663896 h 3220070"/>
              <a:gd name="connsiteX6" fmla="*/ 1819772 w 2975329"/>
              <a:gd name="connsiteY6" fmla="*/ 3140747 h 3220070"/>
              <a:gd name="connsiteX7" fmla="*/ 1155557 w 2975329"/>
              <a:gd name="connsiteY7" fmla="*/ 3140747 h 3220070"/>
              <a:gd name="connsiteX8" fmla="*/ 332245 w 2975329"/>
              <a:gd name="connsiteY8" fmla="*/ 2663896 h 3220070"/>
              <a:gd name="connsiteX9" fmla="*/ 0 w 2975329"/>
              <a:gd name="connsiteY9" fmla="*/ 2087796 h 3220070"/>
              <a:gd name="connsiteX10" fmla="*/ 0 w 2975329"/>
              <a:gd name="connsiteY10" fmla="*/ 1132275 h 3220070"/>
              <a:gd name="connsiteX11" fmla="*/ 332245 w 2975329"/>
              <a:gd name="connsiteY11" fmla="*/ 556175 h 3220070"/>
              <a:gd name="connsiteX12" fmla="*/ 1155557 w 2975329"/>
              <a:gd name="connsiteY12" fmla="*/ 79324 h 3220070"/>
              <a:gd name="connsiteX13" fmla="*/ 1487665 w 2975329"/>
              <a:gd name="connsiteY13" fmla="*/ 0 h 322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75329" h="3220070">
                <a:moveTo>
                  <a:pt x="1487665" y="0"/>
                </a:moveTo>
                <a:cubicBezTo>
                  <a:pt x="1608055" y="0"/>
                  <a:pt x="1728446" y="26442"/>
                  <a:pt x="1819772" y="79324"/>
                </a:cubicBezTo>
                <a:lnTo>
                  <a:pt x="2643084" y="556175"/>
                </a:lnTo>
                <a:cubicBezTo>
                  <a:pt x="2825874" y="661940"/>
                  <a:pt x="2975329" y="921200"/>
                  <a:pt x="2975329" y="1132275"/>
                </a:cubicBezTo>
                <a:lnTo>
                  <a:pt x="2975329" y="2087796"/>
                </a:lnTo>
                <a:cubicBezTo>
                  <a:pt x="2975329" y="2298871"/>
                  <a:pt x="2825874" y="2558131"/>
                  <a:pt x="2643084" y="2663896"/>
                </a:cubicBezTo>
                <a:lnTo>
                  <a:pt x="1819772" y="3140747"/>
                </a:lnTo>
                <a:cubicBezTo>
                  <a:pt x="1637120" y="3246512"/>
                  <a:pt x="1338209" y="3246512"/>
                  <a:pt x="1155557" y="3140747"/>
                </a:cubicBezTo>
                <a:lnTo>
                  <a:pt x="332245" y="2663896"/>
                </a:lnTo>
                <a:cubicBezTo>
                  <a:pt x="149455" y="2558131"/>
                  <a:pt x="0" y="2298871"/>
                  <a:pt x="0" y="2087796"/>
                </a:cubicBezTo>
                <a:lnTo>
                  <a:pt x="0" y="1132275"/>
                </a:lnTo>
                <a:cubicBezTo>
                  <a:pt x="0" y="921200"/>
                  <a:pt x="149455" y="661940"/>
                  <a:pt x="332245" y="556175"/>
                </a:cubicBezTo>
                <a:lnTo>
                  <a:pt x="1155557" y="79324"/>
                </a:lnTo>
                <a:cubicBezTo>
                  <a:pt x="1246883" y="26442"/>
                  <a:pt x="1367274" y="0"/>
                  <a:pt x="1487665"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dirty="0"/>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
        <p:nvSpPr>
          <p:cNvPr id="11" name="Picture Placeholder 10">
            <a:extLst>
              <a:ext uri="{FF2B5EF4-FFF2-40B4-BE49-F238E27FC236}">
                <a16:creationId xmlns:a16="http://schemas.microsoft.com/office/drawing/2014/main" id="{39AD4C6A-51EA-4BAC-924E-4C66FC273193}"/>
              </a:ext>
            </a:extLst>
          </p:cNvPr>
          <p:cNvSpPr>
            <a:spLocks noGrp="1"/>
          </p:cNvSpPr>
          <p:nvPr>
            <p:ph type="pic" sz="quarter" idx="16"/>
          </p:nvPr>
        </p:nvSpPr>
        <p:spPr>
          <a:xfrm>
            <a:off x="7086952" y="2681979"/>
            <a:ext cx="1685413" cy="1824047"/>
          </a:xfrm>
          <a:custGeom>
            <a:avLst/>
            <a:gdLst>
              <a:gd name="connsiteX0" fmla="*/ 842707 w 1685413"/>
              <a:gd name="connsiteY0" fmla="*/ 0 h 1824047"/>
              <a:gd name="connsiteX1" fmla="*/ 1030833 w 1685413"/>
              <a:gd name="connsiteY1" fmla="*/ 44934 h 1824047"/>
              <a:gd name="connsiteX2" fmla="*/ 1497209 w 1685413"/>
              <a:gd name="connsiteY2" fmla="*/ 315052 h 1824047"/>
              <a:gd name="connsiteX3" fmla="*/ 1685413 w 1685413"/>
              <a:gd name="connsiteY3" fmla="*/ 641391 h 1824047"/>
              <a:gd name="connsiteX4" fmla="*/ 1685413 w 1685413"/>
              <a:gd name="connsiteY4" fmla="*/ 1182657 h 1824047"/>
              <a:gd name="connsiteX5" fmla="*/ 1497209 w 1685413"/>
              <a:gd name="connsiteY5" fmla="*/ 1508996 h 1824047"/>
              <a:gd name="connsiteX6" fmla="*/ 1030833 w 1685413"/>
              <a:gd name="connsiteY6" fmla="*/ 1779113 h 1824047"/>
              <a:gd name="connsiteX7" fmla="*/ 654580 w 1685413"/>
              <a:gd name="connsiteY7" fmla="*/ 1779113 h 1824047"/>
              <a:gd name="connsiteX8" fmla="*/ 188205 w 1685413"/>
              <a:gd name="connsiteY8" fmla="*/ 1508996 h 1824047"/>
              <a:gd name="connsiteX9" fmla="*/ 0 w 1685413"/>
              <a:gd name="connsiteY9" fmla="*/ 1182657 h 1824047"/>
              <a:gd name="connsiteX10" fmla="*/ 0 w 1685413"/>
              <a:gd name="connsiteY10" fmla="*/ 641391 h 1824047"/>
              <a:gd name="connsiteX11" fmla="*/ 188205 w 1685413"/>
              <a:gd name="connsiteY11" fmla="*/ 315052 h 1824047"/>
              <a:gd name="connsiteX12" fmla="*/ 654580 w 1685413"/>
              <a:gd name="connsiteY12" fmla="*/ 44934 h 1824047"/>
              <a:gd name="connsiteX13" fmla="*/ 842707 w 1685413"/>
              <a:gd name="connsiteY13" fmla="*/ 0 h 1824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5413" h="1824047">
                <a:moveTo>
                  <a:pt x="842707" y="0"/>
                </a:moveTo>
                <a:cubicBezTo>
                  <a:pt x="910904" y="0"/>
                  <a:pt x="979101" y="14978"/>
                  <a:pt x="1030833" y="44934"/>
                </a:cubicBezTo>
                <a:lnTo>
                  <a:pt x="1497209" y="315052"/>
                </a:lnTo>
                <a:cubicBezTo>
                  <a:pt x="1600752" y="374964"/>
                  <a:pt x="1685413" y="521825"/>
                  <a:pt x="1685413" y="641391"/>
                </a:cubicBezTo>
                <a:lnTo>
                  <a:pt x="1685413" y="1182657"/>
                </a:lnTo>
                <a:cubicBezTo>
                  <a:pt x="1685413" y="1302223"/>
                  <a:pt x="1600752" y="1449084"/>
                  <a:pt x="1497209" y="1508996"/>
                </a:cubicBezTo>
                <a:lnTo>
                  <a:pt x="1030833" y="1779113"/>
                </a:lnTo>
                <a:cubicBezTo>
                  <a:pt x="927368" y="1839025"/>
                  <a:pt x="758046" y="1839025"/>
                  <a:pt x="654580" y="1779113"/>
                </a:cubicBezTo>
                <a:lnTo>
                  <a:pt x="188205" y="1508996"/>
                </a:lnTo>
                <a:cubicBezTo>
                  <a:pt x="84661" y="1449084"/>
                  <a:pt x="0" y="1302223"/>
                  <a:pt x="0" y="1182657"/>
                </a:cubicBezTo>
                <a:lnTo>
                  <a:pt x="0" y="641391"/>
                </a:lnTo>
                <a:cubicBezTo>
                  <a:pt x="0" y="521825"/>
                  <a:pt x="84661" y="374964"/>
                  <a:pt x="188205" y="315052"/>
                </a:cubicBezTo>
                <a:lnTo>
                  <a:pt x="654580" y="44934"/>
                </a:lnTo>
                <a:cubicBezTo>
                  <a:pt x="706313" y="14978"/>
                  <a:pt x="774510" y="0"/>
                  <a:pt x="842707"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10024833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02CD91-7F30-484D-8C59-6AFCEE924B51}"/>
              </a:ext>
            </a:extLst>
          </p:cNvPr>
          <p:cNvSpPr/>
          <p:nvPr userDrawn="1"/>
        </p:nvSpPr>
        <p:spPr>
          <a:xfrm>
            <a:off x="0" y="6419777"/>
            <a:ext cx="12192000" cy="438223"/>
          </a:xfrm>
          <a:prstGeom prst="rect">
            <a:avLst/>
          </a:prstGeom>
          <a:solidFill>
            <a:srgbClr val="E8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CEDA75DD-0AD0-2248-B3B7-D1A9D7AD00EF}"/>
              </a:ext>
            </a:extLst>
          </p:cNvPr>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11221815" y="6529591"/>
            <a:ext cx="727364" cy="274320"/>
          </a:xfrm>
          <a:prstGeom prst="rect">
            <a:avLst/>
          </a:prstGeom>
        </p:spPr>
      </p:pic>
      <p:sp>
        <p:nvSpPr>
          <p:cNvPr id="5" name="Footer Placeholder 4">
            <a:extLst>
              <a:ext uri="{FF2B5EF4-FFF2-40B4-BE49-F238E27FC236}">
                <a16:creationId xmlns:a16="http://schemas.microsoft.com/office/drawing/2014/main" id="{F57DFC86-5C57-458F-9C92-28735DE82326}"/>
              </a:ext>
            </a:extLst>
          </p:cNvPr>
          <p:cNvSpPr>
            <a:spLocks noGrp="1"/>
          </p:cNvSpPr>
          <p:nvPr>
            <p:ph type="ftr" sz="quarter" idx="3"/>
          </p:nvPr>
        </p:nvSpPr>
        <p:spPr>
          <a:xfrm>
            <a:off x="555084" y="6441458"/>
            <a:ext cx="1731442" cy="416542"/>
          </a:xfrm>
          <a:prstGeom prst="rect">
            <a:avLst/>
          </a:prstGeom>
        </p:spPr>
        <p:txBody>
          <a:bodyPr vert="horz" lIns="91440" tIns="45720" rIns="91440" bIns="45720" rtlCol="0" anchor="ctr"/>
          <a:lstStyle>
            <a:lvl1pPr algn="l">
              <a:defRPr sz="900" i="0">
                <a:solidFill>
                  <a:schemeClr val="tx1"/>
                </a:solidFill>
                <a:latin typeface="+mn-lt"/>
              </a:defRPr>
            </a:lvl1pPr>
          </a:lstStyle>
          <a:p>
            <a:endParaRPr lang="en-US" dirty="0"/>
          </a:p>
        </p:txBody>
      </p:sp>
      <p:sp>
        <p:nvSpPr>
          <p:cNvPr id="6" name="Slide Number Placeholder 5">
            <a:extLst>
              <a:ext uri="{FF2B5EF4-FFF2-40B4-BE49-F238E27FC236}">
                <a16:creationId xmlns:a16="http://schemas.microsoft.com/office/drawing/2014/main" id="{71F47806-8A29-4A9E-8FD5-E4E3ADACC403}"/>
              </a:ext>
            </a:extLst>
          </p:cNvPr>
          <p:cNvSpPr>
            <a:spLocks noGrp="1"/>
          </p:cNvSpPr>
          <p:nvPr>
            <p:ph type="sldNum" sz="quarter" idx="4"/>
          </p:nvPr>
        </p:nvSpPr>
        <p:spPr>
          <a:xfrm>
            <a:off x="11649705" y="363912"/>
            <a:ext cx="357207" cy="365126"/>
          </a:xfrm>
          <a:prstGeom prst="ellipse">
            <a:avLst/>
          </a:prstGeom>
          <a:solidFill>
            <a:schemeClr val="accent1"/>
          </a:solidFill>
        </p:spPr>
        <p:txBody>
          <a:bodyPr vert="horz" lIns="0" tIns="0" rIns="0" bIns="0" rtlCol="0" anchor="ctr"/>
          <a:lstStyle>
            <a:lvl1pPr algn="ctr">
              <a:defRPr sz="1100">
                <a:solidFill>
                  <a:schemeClr val="bg1"/>
                </a:solidFill>
              </a:defRPr>
            </a:lvl1pPr>
          </a:lstStyle>
          <a:p>
            <a:fld id="{8C499CF0-C8E2-4E59-9052-1B24C1960F75}" type="slidenum">
              <a:rPr lang="en-US" smtClean="0"/>
              <a:pPr/>
              <a:t>‹#›</a:t>
            </a:fld>
            <a:endParaRPr lang="en-US" dirty="0"/>
          </a:p>
        </p:txBody>
      </p:sp>
      <p:cxnSp>
        <p:nvCxnSpPr>
          <p:cNvPr id="3" name="Straight Connector 2">
            <a:extLst>
              <a:ext uri="{FF2B5EF4-FFF2-40B4-BE49-F238E27FC236}">
                <a16:creationId xmlns:a16="http://schemas.microsoft.com/office/drawing/2014/main" id="{C0B3AD38-C2F9-194C-A9BA-3AB6B2F73870}"/>
              </a:ext>
            </a:extLst>
          </p:cNvPr>
          <p:cNvCxnSpPr/>
          <p:nvPr userDrawn="1"/>
        </p:nvCxnSpPr>
        <p:spPr>
          <a:xfrm>
            <a:off x="0" y="6419777"/>
            <a:ext cx="12192000" cy="0"/>
          </a:xfrm>
          <a:prstGeom prst="line">
            <a:avLst/>
          </a:prstGeom>
          <a:ln w="9525">
            <a:solidFill>
              <a:schemeClr val="bg2">
                <a:lumMod val="9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51383089"/>
      </p:ext>
    </p:extLst>
  </p:cSld>
  <p:clrMap bg1="lt1" tx1="dk1" bg2="lt2" tx2="dk2" accent1="accent1" accent2="accent2" accent3="accent3" accent4="accent4" accent5="accent5" accent6="accent6" hlink="hlink" folHlink="folHlink"/>
  <p:sldLayoutIdLst>
    <p:sldLayoutId id="2147483649" r:id="rId1"/>
    <p:sldLayoutId id="2147483745" r:id="rId2"/>
    <p:sldLayoutId id="2147483746" r:id="rId3"/>
    <p:sldLayoutId id="2147483655" r:id="rId4"/>
    <p:sldLayoutId id="2147483696" r:id="rId5"/>
    <p:sldLayoutId id="2147483732" r:id="rId6"/>
    <p:sldLayoutId id="2147483697" r:id="rId7"/>
    <p:sldLayoutId id="2147483702" r:id="rId8"/>
    <p:sldLayoutId id="2147483703" r:id="rId9"/>
    <p:sldLayoutId id="2147483704" r:id="rId10"/>
    <p:sldLayoutId id="2147483705" r:id="rId11"/>
    <p:sldLayoutId id="2147483706" r:id="rId12"/>
    <p:sldLayoutId id="2147483707" r:id="rId13"/>
    <p:sldLayoutId id="2147483708" r:id="rId14"/>
    <p:sldLayoutId id="2147483737" r:id="rId15"/>
    <p:sldLayoutId id="2147483701" r:id="rId16"/>
    <p:sldLayoutId id="2147483670" r:id="rId17"/>
    <p:sldLayoutId id="2147483709" r:id="rId18"/>
    <p:sldLayoutId id="2147483710" r:id="rId19"/>
    <p:sldLayoutId id="2147483712" r:id="rId20"/>
    <p:sldLayoutId id="2147483713" r:id="rId21"/>
    <p:sldLayoutId id="2147483714" r:id="rId22"/>
    <p:sldLayoutId id="2147483665" r:id="rId23"/>
    <p:sldLayoutId id="2147483741" r:id="rId24"/>
    <p:sldLayoutId id="2147483742" r:id="rId25"/>
    <p:sldLayoutId id="2147483733" r:id="rId26"/>
    <p:sldLayoutId id="2147483672" r:id="rId27"/>
    <p:sldLayoutId id="2147483673" r:id="rId28"/>
    <p:sldLayoutId id="2147483718" r:id="rId29"/>
    <p:sldLayoutId id="2147483719" r:id="rId30"/>
    <p:sldLayoutId id="2147483720" r:id="rId31"/>
    <p:sldLayoutId id="2147483750" r:id="rId32"/>
    <p:sldLayoutId id="2147483748" r:id="rId33"/>
    <p:sldLayoutId id="2147483749" r:id="rId34"/>
    <p:sldLayoutId id="2147483752" r:id="rId35"/>
    <p:sldLayoutId id="2147483755" r:id="rId36"/>
    <p:sldLayoutId id="2147483757" r:id="rId3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www.aprio.com/services/international-tax/aprio-korean-practice/" TargetMode="External"/><Relationship Id="rId3" Type="http://schemas.openxmlformats.org/officeDocument/2006/relationships/image" Target="../media/image49.jpg"/><Relationship Id="rId7"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aprio.com/people/jae-kim/" TargetMode="External"/><Relationship Id="rId5" Type="http://schemas.openxmlformats.org/officeDocument/2006/relationships/image" Target="../media/image51.png"/><Relationship Id="rId4" Type="http://schemas.openxmlformats.org/officeDocument/2006/relationships/image" Target="../media/image50.jpg"/></Relationships>
</file>

<file path=ppt/slides/_rels/slide1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s://www.aprio.com/income-taxes-a-potential-hidden-cost-of-down-round-financing/" TargetMode="External"/><Relationship Id="rId7" Type="http://schemas.openxmlformats.org/officeDocument/2006/relationships/hyperlink" Target="https://www.aprio.com/3-state-and-local-tax-resolutions-for-2022/?utm_campaign=SALT&amp;utm_source=hs_email&amp;utm_medium=email&amp;_hsenc=p2ANqtz-_xTmOLR5_gcp44pZXgGyQE3xpMEDdrpKJgZQBoqIgi0_dpB3WdqH1KaNwySbF-eoeKCAQY" TargetMode="External"/><Relationship Id="rId12" Type="http://schemas.openxmlformats.org/officeDocument/2006/relationships/image" Target="../media/image60.svg"/><Relationship Id="rId2" Type="http://schemas.openxmlformats.org/officeDocument/2006/relationships/notesSlide" Target="../notesSlides/notesSlide14.xml"/><Relationship Id="rId1" Type="http://schemas.openxmlformats.org/officeDocument/2006/relationships/slideLayout" Target="../slideLayouts/slideLayout36.xml"/><Relationship Id="rId6" Type="http://schemas.openxmlformats.org/officeDocument/2006/relationships/hyperlink" Target="https://www.aprio.com/services/business-tax-services/state-and-local-tax-salt/" TargetMode="External"/><Relationship Id="rId11" Type="http://schemas.openxmlformats.org/officeDocument/2006/relationships/image" Target="../media/image59.png"/><Relationship Id="rId5" Type="http://schemas.openxmlformats.org/officeDocument/2006/relationships/image" Target="../media/image51.png"/><Relationship Id="rId10" Type="http://schemas.openxmlformats.org/officeDocument/2006/relationships/image" Target="../media/image58.png"/><Relationship Id="rId4" Type="http://schemas.openxmlformats.org/officeDocument/2006/relationships/hyperlink" Target="https://www.aprio.com/services/international-tax/" TargetMode="External"/><Relationship Id="rId9" Type="http://schemas.openxmlformats.org/officeDocument/2006/relationships/image" Target="../media/image57.sv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www.aprio.com/wp-content/uploads/2022/04/Aprio-Successful-Partnership-with-Aprio-for-Business-in-US-Overview-Introductions.pdf" TargetMode="External"/><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36.xml"/><Relationship Id="rId6" Type="http://schemas.openxmlformats.org/officeDocument/2006/relationships/hyperlink" Target="https://www.aprio.com/the-inflation-reduction-act-and-transfer-pricing-key-facts-you-should-know/" TargetMode="External"/><Relationship Id="rId5" Type="http://schemas.openxmlformats.org/officeDocument/2006/relationships/hyperlink" Target="https://www.aprio.com/the-inflation-reduction-act-what-us-companies-and-individual-taxpayers-need-to-know/" TargetMode="External"/><Relationship Id="rId4" Type="http://schemas.openxmlformats.org/officeDocument/2006/relationships/image" Target="../media/image51.png"/><Relationship Id="rId9" Type="http://schemas.openxmlformats.org/officeDocument/2006/relationships/image" Target="../media/image63.sv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ww.aprio.com/wp-content/uploads/2022/04/Equity-Incentive-Stock-Option-101-Intro-Korean.pdf" TargetMode="External"/><Relationship Id="rId7" Type="http://schemas.openxmlformats.org/officeDocument/2006/relationships/image" Target="../media/image67.svg"/><Relationship Id="rId2" Type="http://schemas.openxmlformats.org/officeDocument/2006/relationships/notesSlide" Target="../notesSlides/notesSlide16.xml"/><Relationship Id="rId1" Type="http://schemas.openxmlformats.org/officeDocument/2006/relationships/slideLayout" Target="../slideLayouts/slideLayout36.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35.sv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1.png"/><Relationship Id="rId7" Type="http://schemas.openxmlformats.org/officeDocument/2006/relationships/diagramColors" Target="../diagrams/colors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hyperlink" Target="https://www.aprio.com/services/international-tax/aprio-korean-practic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71.png"/><Relationship Id="rId7" Type="http://schemas.openxmlformats.org/officeDocument/2006/relationships/image" Target="../media/image75.svg"/><Relationship Id="rId2" Type="http://schemas.openxmlformats.org/officeDocument/2006/relationships/notesSlide" Target="../notesSlides/notesSlide21.xml"/><Relationship Id="rId1" Type="http://schemas.openxmlformats.org/officeDocument/2006/relationships/slideLayout" Target="../slideLayouts/slideLayout3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jpg"/><Relationship Id="rId7"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7.emf"/><Relationship Id="rId5" Type="http://schemas.openxmlformats.org/officeDocument/2006/relationships/image" Target="../media/image6.emf"/><Relationship Id="rId10" Type="http://schemas.openxmlformats.org/officeDocument/2006/relationships/image" Target="../media/image11.svg"/><Relationship Id="rId4" Type="http://schemas.openxmlformats.org/officeDocument/2006/relationships/image" Target="../media/image5.emf"/><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22.svg"/><Relationship Id="rId18" Type="http://schemas.openxmlformats.org/officeDocument/2006/relationships/image" Target="../media/image27.png"/><Relationship Id="rId3" Type="http://schemas.openxmlformats.org/officeDocument/2006/relationships/image" Target="../media/image12.png"/><Relationship Id="rId21" Type="http://schemas.openxmlformats.org/officeDocument/2006/relationships/image" Target="../media/image30.emf"/><Relationship Id="rId7" Type="http://schemas.openxmlformats.org/officeDocument/2006/relationships/image" Target="../media/image16.emf"/><Relationship Id="rId12" Type="http://schemas.openxmlformats.org/officeDocument/2006/relationships/image" Target="../media/image21.png"/><Relationship Id="rId17" Type="http://schemas.openxmlformats.org/officeDocument/2006/relationships/image" Target="../media/image26.svg"/><Relationship Id="rId2" Type="http://schemas.openxmlformats.org/officeDocument/2006/relationships/notesSlide" Target="../notesSlides/notesSlide5.xml"/><Relationship Id="rId16" Type="http://schemas.openxmlformats.org/officeDocument/2006/relationships/image" Target="../media/image25.png"/><Relationship Id="rId20" Type="http://schemas.openxmlformats.org/officeDocument/2006/relationships/image" Target="../media/image29.sv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20.svg"/><Relationship Id="rId5" Type="http://schemas.openxmlformats.org/officeDocument/2006/relationships/image" Target="../media/image14.png"/><Relationship Id="rId15" Type="http://schemas.openxmlformats.org/officeDocument/2006/relationships/image" Target="../media/image24.svg"/><Relationship Id="rId23" Type="http://schemas.openxmlformats.org/officeDocument/2006/relationships/image" Target="../media/image32.emf"/><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svg"/><Relationship Id="rId9" Type="http://schemas.openxmlformats.org/officeDocument/2006/relationships/image" Target="../media/image18.emf"/><Relationship Id="rId14" Type="http://schemas.openxmlformats.org/officeDocument/2006/relationships/image" Target="../media/image23.png"/><Relationship Id="rId22" Type="http://schemas.openxmlformats.org/officeDocument/2006/relationships/image" Target="../media/image31.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hyperlink" Target="https://www.aprio.com/people/jungsub-lee/" TargetMode="External"/><Relationship Id="rId5" Type="http://schemas.openxmlformats.org/officeDocument/2006/relationships/hyperlink" Target="https://www.aprio.com/wp-content/uploads/2022/04/Aprio-Successful-Partnership-with-Aprio-for-Business-in-US-Overview-Introductions.pdf" TargetMode="External"/><Relationship Id="rId4" Type="http://schemas.openxmlformats.org/officeDocument/2006/relationships/hyperlink" Target="https://www.aprio.com/wp-content/uploads/2022/04/Equity-Incentive-Stock-Option-101-Intro-Korean.pdf"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E6E96F9-4FF3-334E-5B93-30E0C323854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Google Shape;167;p31">
            <a:extLst>
              <a:ext uri="{FF2B5EF4-FFF2-40B4-BE49-F238E27FC236}">
                <a16:creationId xmlns:a16="http://schemas.microsoft.com/office/drawing/2014/main" id="{11E1DCC7-D1FD-FCB2-E108-AE2D18ED57EA}"/>
              </a:ext>
            </a:extLst>
          </p:cNvPr>
          <p:cNvPicPr preferRelativeResize="0"/>
          <p:nvPr/>
        </p:nvPicPr>
        <p:blipFill>
          <a:blip r:embed="rId3">
            <a:extLst>
              <a:ext uri="{28A0092B-C50C-407E-A947-70E740481C1C}">
                <a14:useLocalDpi xmlns:a14="http://schemas.microsoft.com/office/drawing/2010/main" val="0"/>
              </a:ext>
            </a:extLst>
          </a:blip>
          <a:srcRect t="5000" b="5000"/>
          <a:stretch/>
        </p:blipFill>
        <p:spPr>
          <a:xfrm>
            <a:off x="0" y="2"/>
            <a:ext cx="12192000" cy="4663439"/>
          </a:xfrm>
          <a:prstGeom prst="rect">
            <a:avLst/>
          </a:prstGeom>
          <a:noFill/>
          <a:ln>
            <a:noFill/>
          </a:ln>
        </p:spPr>
      </p:pic>
      <p:cxnSp>
        <p:nvCxnSpPr>
          <p:cNvPr id="3" name="Straight Connector 2">
            <a:extLst>
              <a:ext uri="{FF2B5EF4-FFF2-40B4-BE49-F238E27FC236}">
                <a16:creationId xmlns:a16="http://schemas.microsoft.com/office/drawing/2014/main" id="{A24DAA36-7A9D-48D3-A03A-A84220C946E2}"/>
              </a:ext>
            </a:extLst>
          </p:cNvPr>
          <p:cNvCxnSpPr/>
          <p:nvPr/>
        </p:nvCxnSpPr>
        <p:spPr>
          <a:xfrm>
            <a:off x="9345336" y="5318620"/>
            <a:ext cx="0" cy="1191237"/>
          </a:xfrm>
          <a:prstGeom prst="line">
            <a:avLst/>
          </a:prstGeom>
        </p:spPr>
        <p:style>
          <a:lnRef idx="1">
            <a:schemeClr val="dk1"/>
          </a:lnRef>
          <a:fillRef idx="0">
            <a:schemeClr val="dk1"/>
          </a:fillRef>
          <a:effectRef idx="0">
            <a:schemeClr val="dk1"/>
          </a:effectRef>
          <a:fontRef idx="minor">
            <a:schemeClr val="tx1"/>
          </a:fontRef>
        </p:style>
      </p:cxnSp>
      <p:sp>
        <p:nvSpPr>
          <p:cNvPr id="6" name="Rectangle 7">
            <a:extLst>
              <a:ext uri="{FF2B5EF4-FFF2-40B4-BE49-F238E27FC236}">
                <a16:creationId xmlns:a16="http://schemas.microsoft.com/office/drawing/2014/main" id="{874D7A6D-66AB-DA8E-AF51-724D4B4E51FA}"/>
              </a:ext>
            </a:extLst>
          </p:cNvPr>
          <p:cNvSpPr>
            <a:spLocks/>
          </p:cNvSpPr>
          <p:nvPr/>
        </p:nvSpPr>
        <p:spPr>
          <a:xfrm flipH="1">
            <a:off x="0" y="0"/>
            <a:ext cx="6980222" cy="4671588"/>
          </a:xfrm>
          <a:custGeom>
            <a:avLst/>
            <a:gdLst>
              <a:gd name="connsiteX0" fmla="*/ 0 w 4876800"/>
              <a:gd name="connsiteY0" fmla="*/ 0 h 3644537"/>
              <a:gd name="connsiteX1" fmla="*/ 4876800 w 4876800"/>
              <a:gd name="connsiteY1" fmla="*/ 0 h 3644537"/>
              <a:gd name="connsiteX2" fmla="*/ 4876800 w 4876800"/>
              <a:gd name="connsiteY2" fmla="*/ 3644537 h 3644537"/>
              <a:gd name="connsiteX3" fmla="*/ 0 w 4876800"/>
              <a:gd name="connsiteY3" fmla="*/ 3644537 h 3644537"/>
              <a:gd name="connsiteX4" fmla="*/ 0 w 4876800"/>
              <a:gd name="connsiteY4" fmla="*/ 0 h 3644537"/>
              <a:gd name="connsiteX0" fmla="*/ 826718 w 5703518"/>
              <a:gd name="connsiteY0" fmla="*/ 0 h 3657063"/>
              <a:gd name="connsiteX1" fmla="*/ 5703518 w 5703518"/>
              <a:gd name="connsiteY1" fmla="*/ 0 h 3657063"/>
              <a:gd name="connsiteX2" fmla="*/ 5703518 w 5703518"/>
              <a:gd name="connsiteY2" fmla="*/ 3644537 h 3657063"/>
              <a:gd name="connsiteX3" fmla="*/ 0 w 5703518"/>
              <a:gd name="connsiteY3" fmla="*/ 3657063 h 3657063"/>
              <a:gd name="connsiteX4" fmla="*/ 826718 w 5703518"/>
              <a:gd name="connsiteY4" fmla="*/ 0 h 3657063"/>
              <a:gd name="connsiteX0" fmla="*/ 836194 w 5712994"/>
              <a:gd name="connsiteY0" fmla="*/ 0 h 3647588"/>
              <a:gd name="connsiteX1" fmla="*/ 5712994 w 5712994"/>
              <a:gd name="connsiteY1" fmla="*/ 0 h 3647588"/>
              <a:gd name="connsiteX2" fmla="*/ 5712994 w 5712994"/>
              <a:gd name="connsiteY2" fmla="*/ 3644537 h 3647588"/>
              <a:gd name="connsiteX3" fmla="*/ 0 w 5712994"/>
              <a:gd name="connsiteY3" fmla="*/ 3647588 h 3647588"/>
              <a:gd name="connsiteX4" fmla="*/ 836194 w 5712994"/>
              <a:gd name="connsiteY4" fmla="*/ 0 h 3647588"/>
              <a:gd name="connsiteX0" fmla="*/ 1187886 w 5712994"/>
              <a:gd name="connsiteY0" fmla="*/ 0 h 3647588"/>
              <a:gd name="connsiteX1" fmla="*/ 5712994 w 5712994"/>
              <a:gd name="connsiteY1" fmla="*/ 0 h 3647588"/>
              <a:gd name="connsiteX2" fmla="*/ 5712994 w 5712994"/>
              <a:gd name="connsiteY2" fmla="*/ 3644537 h 3647588"/>
              <a:gd name="connsiteX3" fmla="*/ 0 w 5712994"/>
              <a:gd name="connsiteY3" fmla="*/ 3647588 h 3647588"/>
              <a:gd name="connsiteX4" fmla="*/ 1187886 w 5712994"/>
              <a:gd name="connsiteY4" fmla="*/ 0 h 3647588"/>
              <a:gd name="connsiteX0" fmla="*/ 1385771 w 5712994"/>
              <a:gd name="connsiteY0" fmla="*/ 0 h 3647588"/>
              <a:gd name="connsiteX1" fmla="*/ 5712994 w 5712994"/>
              <a:gd name="connsiteY1" fmla="*/ 0 h 3647588"/>
              <a:gd name="connsiteX2" fmla="*/ 5712994 w 5712994"/>
              <a:gd name="connsiteY2" fmla="*/ 3644537 h 3647588"/>
              <a:gd name="connsiteX3" fmla="*/ 0 w 5712994"/>
              <a:gd name="connsiteY3" fmla="*/ 3647588 h 3647588"/>
              <a:gd name="connsiteX4" fmla="*/ 1385771 w 5712994"/>
              <a:gd name="connsiteY4" fmla="*/ 0 h 3647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2994" h="3647588">
                <a:moveTo>
                  <a:pt x="1385771" y="0"/>
                </a:moveTo>
                <a:lnTo>
                  <a:pt x="5712994" y="0"/>
                </a:lnTo>
                <a:lnTo>
                  <a:pt x="5712994" y="3644537"/>
                </a:lnTo>
                <a:lnTo>
                  <a:pt x="0" y="3647588"/>
                </a:lnTo>
                <a:lnTo>
                  <a:pt x="1385771"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BD8FEAD2-8BED-B849-94D5-07192DBA884B}"/>
              </a:ext>
            </a:extLst>
          </p:cNvPr>
          <p:cNvSpPr>
            <a:spLocks noGrp="1"/>
          </p:cNvSpPr>
          <p:nvPr>
            <p:ph type="body" sz="quarter" idx="14"/>
          </p:nvPr>
        </p:nvSpPr>
        <p:spPr>
          <a:xfrm>
            <a:off x="491186" y="901506"/>
            <a:ext cx="4741717" cy="2999629"/>
          </a:xfrm>
        </p:spPr>
        <p:txBody>
          <a:bodyPr/>
          <a:lstStyle/>
          <a:p>
            <a:r>
              <a:rPr lang="en-US" sz="3600" dirty="0">
                <a:latin typeface="Lato Black" panose="020F0502020204030203" pitchFamily="34" charset="0"/>
                <a:ea typeface="Lato Black" panose="020F0502020204030203" pitchFamily="34" charset="0"/>
                <a:cs typeface="Lato Black" panose="020F0502020204030203" pitchFamily="34" charset="0"/>
              </a:rPr>
              <a:t>Working together to bring companies to </a:t>
            </a:r>
            <a:r>
              <a:rPr lang="en-US" sz="4400" b="1" dirty="0">
                <a:latin typeface="Lato Black" panose="020F0502020204030203" pitchFamily="34" charset="0"/>
                <a:ea typeface="Lato Black" panose="020F0502020204030203" pitchFamily="34" charset="0"/>
                <a:cs typeface="Lato Black" panose="020F0502020204030203" pitchFamily="34" charset="0"/>
              </a:rPr>
              <a:t>prepare success </a:t>
            </a:r>
            <a:r>
              <a:rPr lang="en-US" sz="3600" b="1" dirty="0">
                <a:latin typeface="Lato Black" panose="020F0502020204030203" pitchFamily="34" charset="0"/>
                <a:ea typeface="Lato Black" panose="020F0502020204030203" pitchFamily="34" charset="0"/>
                <a:cs typeface="Lato Black" panose="020F0502020204030203" pitchFamily="34" charset="0"/>
              </a:rPr>
              <a:t>for what’s next.</a:t>
            </a:r>
          </a:p>
        </p:txBody>
      </p:sp>
      <p:sp>
        <p:nvSpPr>
          <p:cNvPr id="9" name="Google Shape;170;p31">
            <a:extLst>
              <a:ext uri="{FF2B5EF4-FFF2-40B4-BE49-F238E27FC236}">
                <a16:creationId xmlns:a16="http://schemas.microsoft.com/office/drawing/2014/main" id="{529EFFBA-2262-990B-35A1-027EE2A47C4E}"/>
              </a:ext>
            </a:extLst>
          </p:cNvPr>
          <p:cNvSpPr txBox="1">
            <a:spLocks/>
          </p:cNvSpPr>
          <p:nvPr/>
        </p:nvSpPr>
        <p:spPr>
          <a:xfrm>
            <a:off x="457200" y="4933547"/>
            <a:ext cx="8241672" cy="1766006"/>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710" indent="0" algn="r">
              <a:buNone/>
            </a:pPr>
            <a:r>
              <a:rPr lang="en-US" sz="1800" b="0" i="0" u="none" strike="noStrike" baseline="0" dirty="0">
                <a:solidFill>
                  <a:srgbClr val="FF6B2D"/>
                </a:solidFill>
                <a:latin typeface="Calibri" panose="020F0502020204030204" pitchFamily="34" charset="0"/>
              </a:rPr>
              <a:t>Building a partnership for success around the globe.</a:t>
            </a:r>
            <a:endParaRPr lang="en-US" sz="1800" dirty="0"/>
          </a:p>
          <a:p>
            <a:pPr marL="0" indent="0">
              <a:lnSpc>
                <a:spcPct val="100000"/>
              </a:lnSpc>
              <a:spcBef>
                <a:spcPts val="0"/>
              </a:spcBef>
              <a:buSzPts val="1600"/>
              <a:buFont typeface="Arial" panose="020B0604020202020204" pitchFamily="34" charset="0"/>
              <a:buNone/>
            </a:pPr>
            <a:endParaRPr lang="en-US" altLang="ko-KR" sz="1600" dirty="0">
              <a:solidFill>
                <a:schemeClr val="tx2"/>
              </a:solidFill>
              <a:ea typeface="Lato"/>
              <a:cs typeface="Lato"/>
              <a:sym typeface="Lato"/>
            </a:endParaRPr>
          </a:p>
          <a:p>
            <a:pPr marL="0" indent="0">
              <a:lnSpc>
                <a:spcPct val="100000"/>
              </a:lnSpc>
              <a:spcBef>
                <a:spcPts val="0"/>
              </a:spcBef>
              <a:spcAft>
                <a:spcPts val="600"/>
              </a:spcAft>
              <a:buSzPts val="1600"/>
              <a:buFont typeface="Arial" panose="020B0604020202020204" pitchFamily="34" charset="0"/>
              <a:buNone/>
            </a:pPr>
            <a:endParaRPr lang="en-US" altLang="ko-KR" sz="2000" b="1" dirty="0">
              <a:solidFill>
                <a:schemeClr val="tx2"/>
              </a:solidFill>
              <a:ea typeface="Lato"/>
              <a:cs typeface="Lato"/>
              <a:sym typeface="Lato"/>
            </a:endParaRPr>
          </a:p>
          <a:p>
            <a:pPr marL="0" indent="0">
              <a:lnSpc>
                <a:spcPct val="100000"/>
              </a:lnSpc>
              <a:spcBef>
                <a:spcPts val="0"/>
              </a:spcBef>
              <a:spcAft>
                <a:spcPts val="600"/>
              </a:spcAft>
              <a:buSzPts val="1600"/>
              <a:buNone/>
            </a:pPr>
            <a:r>
              <a:rPr lang="en-US" altLang="ko-KR" sz="2000" b="1" dirty="0">
                <a:solidFill>
                  <a:schemeClr val="tx2"/>
                </a:solidFill>
                <a:ea typeface="Lato"/>
                <a:cs typeface="Lato"/>
                <a:sym typeface="Lato"/>
              </a:rPr>
              <a:t>APRIO </a:t>
            </a:r>
            <a:r>
              <a:rPr lang="ko-KR" altLang="en-US" sz="2000" b="1" dirty="0">
                <a:solidFill>
                  <a:schemeClr val="tx2"/>
                </a:solidFill>
                <a:ea typeface="Lato"/>
                <a:cs typeface="Lato"/>
                <a:sym typeface="Lato"/>
              </a:rPr>
              <a:t>회계법인 </a:t>
            </a:r>
            <a:r>
              <a:rPr lang="en-US" altLang="ko-KR" sz="2000" b="1" dirty="0">
                <a:solidFill>
                  <a:schemeClr val="tx2"/>
                </a:solidFill>
                <a:ea typeface="Lato"/>
                <a:cs typeface="Lato"/>
                <a:sym typeface="Lato"/>
              </a:rPr>
              <a:t>-</a:t>
            </a:r>
            <a:r>
              <a:rPr lang="ko-KR" altLang="en-US" sz="2000" b="1" dirty="0">
                <a:solidFill>
                  <a:schemeClr val="tx2"/>
                </a:solidFill>
                <a:ea typeface="Lato"/>
                <a:cs typeface="Lato"/>
                <a:sym typeface="Lato"/>
              </a:rPr>
              <a:t> </a:t>
            </a:r>
            <a:r>
              <a:rPr lang="en-US" altLang="ko-KR" sz="2000" b="1" dirty="0">
                <a:solidFill>
                  <a:schemeClr val="tx2"/>
                </a:solidFill>
                <a:ea typeface="Lato"/>
                <a:cs typeface="Lato"/>
                <a:sym typeface="Lato"/>
              </a:rPr>
              <a:t>KOREA DESK</a:t>
            </a:r>
            <a:r>
              <a:rPr lang="ko-KR" altLang="en-US" sz="2000" b="1" dirty="0">
                <a:solidFill>
                  <a:schemeClr val="tx2"/>
                </a:solidFill>
                <a:ea typeface="Lato"/>
                <a:cs typeface="Lato"/>
                <a:sym typeface="Lato"/>
              </a:rPr>
              <a:t> </a:t>
            </a:r>
            <a:r>
              <a:rPr lang="en-US" altLang="ko-KR" sz="2000" b="1" dirty="0">
                <a:solidFill>
                  <a:schemeClr val="tx2"/>
                </a:solidFill>
                <a:ea typeface="Lato"/>
                <a:cs typeface="Lato"/>
                <a:sym typeface="Lato"/>
              </a:rPr>
              <a:t>(</a:t>
            </a:r>
            <a:r>
              <a:rPr lang="ko-KR" altLang="en-US" sz="2000" b="1" dirty="0">
                <a:solidFill>
                  <a:schemeClr val="tx2"/>
                </a:solidFill>
                <a:ea typeface="Lato"/>
                <a:cs typeface="Lato"/>
                <a:sym typeface="Lato"/>
              </a:rPr>
              <a:t>미국진출 기업</a:t>
            </a:r>
            <a:r>
              <a:rPr lang="en-US" altLang="ko-KR" sz="2000" b="1" dirty="0">
                <a:solidFill>
                  <a:schemeClr val="tx2"/>
                </a:solidFill>
                <a:ea typeface="Lato"/>
                <a:cs typeface="Lato"/>
                <a:sym typeface="Lato"/>
              </a:rPr>
              <a:t>)</a:t>
            </a:r>
            <a:endParaRPr lang="en-US" sz="2000" b="1" dirty="0">
              <a:solidFill>
                <a:schemeClr val="tx2"/>
              </a:solidFill>
              <a:ea typeface="Lato"/>
              <a:cs typeface="Lato"/>
              <a:sym typeface="Lato"/>
            </a:endParaRPr>
          </a:p>
        </p:txBody>
      </p:sp>
      <p:sp>
        <p:nvSpPr>
          <p:cNvPr id="10" name="TextBox 9">
            <a:extLst>
              <a:ext uri="{FF2B5EF4-FFF2-40B4-BE49-F238E27FC236}">
                <a16:creationId xmlns:a16="http://schemas.microsoft.com/office/drawing/2014/main" id="{73A73CC2-AF17-00B4-46B1-DF2E955B3CC2}"/>
              </a:ext>
            </a:extLst>
          </p:cNvPr>
          <p:cNvSpPr txBox="1"/>
          <p:nvPr/>
        </p:nvSpPr>
        <p:spPr>
          <a:xfrm>
            <a:off x="7034347" y="6500720"/>
            <a:ext cx="1753958" cy="246221"/>
          </a:xfrm>
          <a:prstGeom prst="rect">
            <a:avLst/>
          </a:prstGeom>
          <a:noFill/>
        </p:spPr>
        <p:txBody>
          <a:bodyPr wrap="square" rtlCol="0">
            <a:spAutoFit/>
          </a:bodyPr>
          <a:lstStyle/>
          <a:p>
            <a:pPr algn="ctr"/>
            <a:r>
              <a:rPr lang="en-US" sz="1000" i="1" dirty="0">
                <a:solidFill>
                  <a:schemeClr val="bg1">
                    <a:lumMod val="65000"/>
                  </a:schemeClr>
                </a:solidFill>
              </a:rPr>
              <a:t> Private &amp; Confidential </a:t>
            </a:r>
            <a:endParaRPr lang="en-AU" sz="1000" i="1" dirty="0">
              <a:solidFill>
                <a:schemeClr val="bg1">
                  <a:lumMod val="65000"/>
                </a:schemeClr>
              </a:solidFill>
            </a:endParaRPr>
          </a:p>
        </p:txBody>
      </p:sp>
      <p:sp>
        <p:nvSpPr>
          <p:cNvPr id="13" name="Slide Number Placeholder 2">
            <a:extLst>
              <a:ext uri="{FF2B5EF4-FFF2-40B4-BE49-F238E27FC236}">
                <a16:creationId xmlns:a16="http://schemas.microsoft.com/office/drawing/2014/main" id="{07A045A2-3905-28B0-3D6E-90E067060748}"/>
              </a:ext>
            </a:extLst>
          </p:cNvPr>
          <p:cNvSpPr txBox="1">
            <a:spLocks/>
          </p:cNvSpPr>
          <p:nvPr/>
        </p:nvSpPr>
        <p:spPr>
          <a:xfrm>
            <a:off x="8940071" y="6509857"/>
            <a:ext cx="810530" cy="2462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F5C94B-8C55-478B-B509-BAE6A06B2E2A}" type="slidenum">
              <a:rPr lang="en-US" sz="1000">
                <a:solidFill>
                  <a:srgbClr val="ADAFBB"/>
                </a:solidFill>
              </a:rPr>
              <a:pPr/>
              <a:t>1</a:t>
            </a:fld>
            <a:endParaRPr lang="en-US" sz="1000" dirty="0">
              <a:solidFill>
                <a:srgbClr val="ADAFBB"/>
              </a:solidFill>
            </a:endParaRPr>
          </a:p>
        </p:txBody>
      </p:sp>
    </p:spTree>
    <p:extLst>
      <p:ext uri="{BB962C8B-B14F-4D97-AF65-F5344CB8AC3E}">
        <p14:creationId xmlns:p14="http://schemas.microsoft.com/office/powerpoint/2010/main" val="3107327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27213CA-CF2B-5E18-28F2-FF06F5DFA32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FD6BF0C-1BB9-B321-92E1-0867EEB2B64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8" name="Freeform: Shape 67">
            <a:extLst>
              <a:ext uri="{FF2B5EF4-FFF2-40B4-BE49-F238E27FC236}">
                <a16:creationId xmlns:a16="http://schemas.microsoft.com/office/drawing/2014/main" id="{2671311B-3E0E-7D4D-AC24-82F1746B5B05}"/>
              </a:ext>
            </a:extLst>
          </p:cNvPr>
          <p:cNvSpPr/>
          <p:nvPr/>
        </p:nvSpPr>
        <p:spPr>
          <a:xfrm>
            <a:off x="985692" y="0"/>
            <a:ext cx="3089540" cy="6429735"/>
          </a:xfrm>
          <a:custGeom>
            <a:avLst/>
            <a:gdLst>
              <a:gd name="connsiteX0" fmla="*/ 0 w 5745361"/>
              <a:gd name="connsiteY0" fmla="*/ 0 h 6441458"/>
              <a:gd name="connsiteX1" fmla="*/ 4601109 w 5745361"/>
              <a:gd name="connsiteY1" fmla="*/ 0 h 6441458"/>
              <a:gd name="connsiteX2" fmla="*/ 5745117 w 5745361"/>
              <a:gd name="connsiteY2" fmla="*/ 3217321 h 6441458"/>
              <a:gd name="connsiteX3" fmla="*/ 4601109 w 5745361"/>
              <a:gd name="connsiteY3" fmla="*/ 6441458 h 6441458"/>
              <a:gd name="connsiteX4" fmla="*/ 0 w 5745361"/>
              <a:gd name="connsiteY4" fmla="*/ 6441458 h 6441458"/>
              <a:gd name="connsiteX5" fmla="*/ 0 w 5745361"/>
              <a:gd name="connsiteY5" fmla="*/ 0 h 644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5361" h="6441458">
                <a:moveTo>
                  <a:pt x="0" y="0"/>
                </a:moveTo>
                <a:lnTo>
                  <a:pt x="4601109" y="0"/>
                </a:lnTo>
                <a:cubicBezTo>
                  <a:pt x="4982445" y="1072441"/>
                  <a:pt x="5749131" y="2553862"/>
                  <a:pt x="5745117" y="3217321"/>
                </a:cubicBezTo>
                <a:cubicBezTo>
                  <a:pt x="5761173" y="3992114"/>
                  <a:pt x="4982445" y="5366746"/>
                  <a:pt x="4601109" y="6441458"/>
                </a:cubicBezTo>
                <a:lnTo>
                  <a:pt x="0" y="6441458"/>
                </a:lnTo>
                <a:lnTo>
                  <a:pt x="0" y="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Placeholder 15">
            <a:extLst>
              <a:ext uri="{FF2B5EF4-FFF2-40B4-BE49-F238E27FC236}">
                <a16:creationId xmlns:a16="http://schemas.microsoft.com/office/drawing/2014/main" id="{3A405380-5333-204B-A87D-8E847040791D}"/>
              </a:ext>
            </a:extLst>
          </p:cNvPr>
          <p:cNvPicPr>
            <a:picLocks noChangeAspect="1"/>
          </p:cNvPicPr>
          <p:nvPr/>
        </p:nvPicPr>
        <p:blipFill rotWithShape="1">
          <a:blip r:embed="rId3" cstate="email">
            <a:alphaModFix amt="0"/>
            <a:extLst>
              <a:ext uri="{28A0092B-C50C-407E-A947-70E740481C1C}">
                <a14:useLocalDpi xmlns:a14="http://schemas.microsoft.com/office/drawing/2010/main"/>
              </a:ext>
            </a:extLst>
          </a:blip>
          <a:srcRect/>
          <a:stretch/>
        </p:blipFill>
        <p:spPr>
          <a:xfrm>
            <a:off x="0" y="0"/>
            <a:ext cx="4042574" cy="6430962"/>
          </a:xfrm>
          <a:custGeom>
            <a:avLst/>
            <a:gdLst>
              <a:gd name="connsiteX0" fmla="*/ 0 w 5469554"/>
              <a:gd name="connsiteY0" fmla="*/ 0 h 6429733"/>
              <a:gd name="connsiteX1" fmla="*/ 4327383 w 5469554"/>
              <a:gd name="connsiteY1" fmla="*/ 0 h 6429733"/>
              <a:gd name="connsiteX2" fmla="*/ 4402979 w 5469554"/>
              <a:gd name="connsiteY2" fmla="*/ 205200 h 6429733"/>
              <a:gd name="connsiteX3" fmla="*/ 5469310 w 5469554"/>
              <a:gd name="connsiteY3" fmla="*/ 3211464 h 6429733"/>
              <a:gd name="connsiteX4" fmla="*/ 4327383 w 5469554"/>
              <a:gd name="connsiteY4" fmla="*/ 6429733 h 6429733"/>
              <a:gd name="connsiteX5" fmla="*/ 0 w 5469554"/>
              <a:gd name="connsiteY5" fmla="*/ 6429733 h 64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9554" h="6429733">
                <a:moveTo>
                  <a:pt x="0" y="0"/>
                </a:moveTo>
                <a:lnTo>
                  <a:pt x="4327383" y="0"/>
                </a:lnTo>
                <a:lnTo>
                  <a:pt x="4402979" y="205200"/>
                </a:lnTo>
                <a:cubicBezTo>
                  <a:pt x="4800682" y="1252139"/>
                  <a:pt x="5473066" y="2590603"/>
                  <a:pt x="5469310" y="3211464"/>
                </a:cubicBezTo>
                <a:cubicBezTo>
                  <a:pt x="5485336" y="3984847"/>
                  <a:pt x="4708026" y="5356977"/>
                  <a:pt x="4327383" y="6429733"/>
                </a:cubicBezTo>
                <a:lnTo>
                  <a:pt x="0" y="6429733"/>
                </a:lnTo>
                <a:close/>
              </a:path>
            </a:pathLst>
          </a:custGeom>
          <a:solidFill>
            <a:schemeClr val="accent1"/>
          </a:solidFill>
          <a:effectLst/>
        </p:spPr>
      </p:pic>
      <p:sp>
        <p:nvSpPr>
          <p:cNvPr id="5" name="TextBox 4">
            <a:extLst>
              <a:ext uri="{FF2B5EF4-FFF2-40B4-BE49-F238E27FC236}">
                <a16:creationId xmlns:a16="http://schemas.microsoft.com/office/drawing/2014/main" id="{EB9A02A0-ACE4-964E-BE1E-C927364666E3}"/>
              </a:ext>
            </a:extLst>
          </p:cNvPr>
          <p:cNvSpPr txBox="1"/>
          <p:nvPr/>
        </p:nvSpPr>
        <p:spPr>
          <a:xfrm>
            <a:off x="4362113" y="318104"/>
            <a:ext cx="11210795" cy="6221791"/>
          </a:xfrm>
          <a:prstGeom prst="rect">
            <a:avLst/>
          </a:prstGeom>
          <a:noFill/>
        </p:spPr>
        <p:txBody>
          <a:bodyPr wrap="square" numCol="3" spcCol="182880" rtlCol="0">
            <a:noAutofit/>
          </a:bodyPr>
          <a:lstStyle/>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Act with integrity  </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Do what’s right for the client</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Look forward </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Be a fanatic about </a:t>
            </a:r>
            <a:b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response time  </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Honor commitments </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Be proactive </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Be the expert advisor </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Pay attention to the details </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Provide a great client and team member experience </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Value Differences</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Deliver results </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Practice blameless problem-solving </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Listen generously </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Speak straight  </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Get clear on expectations </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endPar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Be curious </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Be relentless about improvement </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“Bring it” every day  </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Think one Aprio </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Work smart </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rPr>
              <a:t>Share information</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lumMod val="95000"/>
                    <a:lumOff val="5000"/>
                  </a:srgbClr>
                </a:solidFill>
                <a:effectLst/>
                <a:uLnTx/>
                <a:uFillTx/>
                <a:ea typeface="+mn-ea"/>
                <a:cs typeface="Arial" panose="020B0604020202020204" pitchFamily="34" charset="0"/>
              </a:rPr>
              <a:t>Embrace change  </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lumMod val="95000"/>
                    <a:lumOff val="5000"/>
                  </a:srgbClr>
                </a:solidFill>
                <a:effectLst/>
                <a:uLnTx/>
                <a:uFillTx/>
                <a:ea typeface="+mn-ea"/>
                <a:cs typeface="Arial" panose="020B0604020202020204" pitchFamily="34" charset="0"/>
              </a:rPr>
              <a:t>Walk in your clients’ shoes </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lumMod val="95000"/>
                    <a:lumOff val="5000"/>
                  </a:srgbClr>
                </a:solidFill>
                <a:effectLst/>
                <a:uLnTx/>
                <a:uFillTx/>
                <a:ea typeface="+mn-ea"/>
                <a:cs typeface="Arial" panose="020B0604020202020204" pitchFamily="34" charset="0"/>
              </a:rPr>
              <a:t>Be kind  </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lumMod val="95000"/>
                    <a:lumOff val="5000"/>
                  </a:srgbClr>
                </a:solidFill>
                <a:effectLst/>
                <a:uLnTx/>
                <a:uFillTx/>
                <a:ea typeface="+mn-ea"/>
                <a:cs typeface="Arial" panose="020B0604020202020204" pitchFamily="34" charset="0"/>
              </a:rPr>
              <a:t>Make a difference </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lumMod val="95000"/>
                    <a:lumOff val="5000"/>
                  </a:srgbClr>
                </a:solidFill>
                <a:effectLst/>
                <a:uLnTx/>
                <a:uFillTx/>
                <a:ea typeface="+mn-ea"/>
                <a:cs typeface="Arial" panose="020B0604020202020204" pitchFamily="34" charset="0"/>
              </a:rPr>
              <a:t>Build meaningful personal relationships </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lumMod val="95000"/>
                    <a:lumOff val="5000"/>
                  </a:srgbClr>
                </a:solidFill>
                <a:effectLst/>
                <a:uLnTx/>
                <a:uFillTx/>
                <a:ea typeface="+mn-ea"/>
                <a:cs typeface="Arial" panose="020B0604020202020204" pitchFamily="34" charset="0"/>
              </a:rPr>
              <a:t>Think and act like an owner</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lumMod val="95000"/>
                    <a:lumOff val="5000"/>
                  </a:srgbClr>
                </a:solidFill>
                <a:effectLst/>
                <a:uLnTx/>
                <a:uFillTx/>
                <a:ea typeface="+mn-ea"/>
                <a:cs typeface="Arial" panose="020B0604020202020204" pitchFamily="34" charset="0"/>
              </a:rPr>
              <a:t>Be a brand ambassador</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lumMod val="95000"/>
                    <a:lumOff val="5000"/>
                  </a:srgbClr>
                </a:solidFill>
                <a:effectLst/>
                <a:uLnTx/>
                <a:uFillTx/>
                <a:ea typeface="+mn-ea"/>
                <a:cs typeface="Arial" panose="020B0604020202020204" pitchFamily="34" charset="0"/>
              </a:rPr>
              <a:t>Celebrate success</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lumMod val="95000"/>
                    <a:lumOff val="5000"/>
                  </a:srgbClr>
                </a:solidFill>
                <a:effectLst/>
                <a:uLnTx/>
                <a:uFillTx/>
                <a:ea typeface="+mn-ea"/>
                <a:cs typeface="Arial" panose="020B0604020202020204" pitchFamily="34" charset="0"/>
              </a:rPr>
              <a:t>Respect confidentiality</a:t>
            </a:r>
          </a:p>
          <a:p>
            <a:pPr marL="342900" marR="0" lvl="0" indent="-342900" algn="l" defTabSz="914400" rtl="0" eaLnBrk="1" fontAlgn="auto" latinLnBrk="0" hangingPunct="1">
              <a:lnSpc>
                <a:spcPct val="100000"/>
              </a:lnSpc>
              <a:spcBef>
                <a:spcPts val="0"/>
              </a:spcBef>
              <a:spcAft>
                <a:spcPts val="1100"/>
              </a:spcAft>
              <a:buClr>
                <a:schemeClr val="accent1"/>
              </a:buClr>
              <a:buSzTx/>
              <a:buFont typeface="+mj-lt"/>
              <a:buAutoNum type="arabicPeriod"/>
              <a:tabLst/>
              <a:defRPr/>
            </a:pPr>
            <a:r>
              <a:rPr kumimoji="0" lang="en-US" sz="1400" b="0" i="0" u="none" strike="noStrike" kern="1200" cap="none" spc="0" normalizeH="0" baseline="0" noProof="0">
                <a:ln>
                  <a:noFill/>
                </a:ln>
                <a:solidFill>
                  <a:srgbClr val="000000">
                    <a:lumMod val="95000"/>
                    <a:lumOff val="5000"/>
                  </a:srgbClr>
                </a:solidFill>
                <a:effectLst/>
                <a:uLnTx/>
                <a:uFillTx/>
                <a:ea typeface="+mn-ea"/>
                <a:cs typeface="Arial" panose="020B0604020202020204" pitchFamily="34" charset="0"/>
              </a:rPr>
              <a:t>Keep things fun</a:t>
            </a:r>
          </a:p>
          <a:p>
            <a:pPr marL="342900" marR="0" lvl="0" indent="-342900" algn="l" defTabSz="914400" rtl="0" eaLnBrk="1" fontAlgn="auto" latinLnBrk="0" hangingPunct="1">
              <a:lnSpc>
                <a:spcPct val="100000"/>
              </a:lnSpc>
              <a:spcBef>
                <a:spcPts val="0"/>
              </a:spcBef>
              <a:spcAft>
                <a:spcPts val="900"/>
              </a:spcAft>
              <a:buClr>
                <a:srgbClr val="FF6C2F"/>
              </a:buClr>
              <a:buSzTx/>
              <a:buFont typeface="+mj-lt"/>
              <a:buAutoNum type="arabicPeriod"/>
              <a:tabLst/>
              <a:defRPr/>
            </a:pPr>
            <a:endParaRPr kumimoji="0" lang="en-US" sz="1400" b="0" i="0" u="none" strike="noStrike" kern="1200" cap="none" spc="0" normalizeH="0" baseline="0" noProof="0">
              <a:ln>
                <a:noFill/>
              </a:ln>
              <a:solidFill>
                <a:srgbClr val="000000"/>
              </a:solidFill>
              <a:effectLst/>
              <a:uLnTx/>
              <a:uFillTx/>
              <a:ea typeface="+mn-ea"/>
              <a:cs typeface="Arial" panose="020B0604020202020204" pitchFamily="34" charset="0"/>
            </a:endParaRPr>
          </a:p>
        </p:txBody>
      </p:sp>
      <p:sp>
        <p:nvSpPr>
          <p:cNvPr id="3" name="TextBox 2">
            <a:extLst>
              <a:ext uri="{FF2B5EF4-FFF2-40B4-BE49-F238E27FC236}">
                <a16:creationId xmlns:a16="http://schemas.microsoft.com/office/drawing/2014/main" id="{2387C4D0-B1A6-484C-B7A5-F340D7508752}"/>
              </a:ext>
            </a:extLst>
          </p:cNvPr>
          <p:cNvSpPr txBox="1"/>
          <p:nvPr/>
        </p:nvSpPr>
        <p:spPr>
          <a:xfrm>
            <a:off x="-76884" y="1571707"/>
            <a:ext cx="4119458" cy="2554545"/>
          </a:xfrm>
          <a:prstGeom prst="rect">
            <a:avLst/>
          </a:prstGeom>
          <a:noFill/>
        </p:spPr>
        <p:txBody>
          <a:bodyPr wrap="square" rtlCol="0">
            <a:spAutoFit/>
          </a:bodyPr>
          <a:lstStyle/>
          <a:p>
            <a:pPr algn="ctr"/>
            <a:r>
              <a:rPr lang="en-US" sz="3200">
                <a:solidFill>
                  <a:schemeClr val="bg1"/>
                </a:solidFill>
                <a:latin typeface="+mj-lt"/>
              </a:rPr>
              <a:t>The Aprio Way</a:t>
            </a:r>
          </a:p>
          <a:p>
            <a:pPr algn="ctr"/>
            <a:endParaRPr lang="en-US" sz="3200">
              <a:solidFill>
                <a:schemeClr val="bg1"/>
              </a:solidFill>
            </a:endParaRPr>
          </a:p>
          <a:p>
            <a:pPr algn="ctr"/>
            <a:r>
              <a:rPr lang="en-US" sz="3200">
                <a:solidFill>
                  <a:schemeClr val="bg1"/>
                </a:solidFill>
              </a:rPr>
              <a:t>31 Fundamentals </a:t>
            </a:r>
          </a:p>
          <a:p>
            <a:pPr algn="ctr">
              <a:spcAft>
                <a:spcPts val="1200"/>
              </a:spcAft>
            </a:pPr>
            <a:r>
              <a:rPr lang="en-US" sz="3200">
                <a:solidFill>
                  <a:schemeClr val="bg1"/>
                </a:solidFill>
              </a:rPr>
              <a:t>define &amp; guide our culture</a:t>
            </a:r>
          </a:p>
        </p:txBody>
      </p:sp>
      <p:sp>
        <p:nvSpPr>
          <p:cNvPr id="2" name="Slide Number Placeholder 2">
            <a:extLst>
              <a:ext uri="{FF2B5EF4-FFF2-40B4-BE49-F238E27FC236}">
                <a16:creationId xmlns:a16="http://schemas.microsoft.com/office/drawing/2014/main" id="{8791E531-60FD-586A-1739-830CB57561DF}"/>
              </a:ext>
            </a:extLst>
          </p:cNvPr>
          <p:cNvSpPr txBox="1">
            <a:spLocks/>
          </p:cNvSpPr>
          <p:nvPr/>
        </p:nvSpPr>
        <p:spPr>
          <a:xfrm>
            <a:off x="9857470" y="6544730"/>
            <a:ext cx="810530" cy="2462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F5C94B-8C55-478B-B509-BAE6A06B2E2A}" type="slidenum">
              <a:rPr lang="en-US" sz="1000">
                <a:solidFill>
                  <a:srgbClr val="ADAFBB"/>
                </a:solidFill>
              </a:rPr>
              <a:pPr/>
              <a:t>10</a:t>
            </a:fld>
            <a:endParaRPr lang="en-US" sz="1000" dirty="0">
              <a:solidFill>
                <a:srgbClr val="ADAFBB"/>
              </a:solidFill>
            </a:endParaRPr>
          </a:p>
        </p:txBody>
      </p:sp>
      <p:sp>
        <p:nvSpPr>
          <p:cNvPr id="4" name="TextBox 3">
            <a:extLst>
              <a:ext uri="{FF2B5EF4-FFF2-40B4-BE49-F238E27FC236}">
                <a16:creationId xmlns:a16="http://schemas.microsoft.com/office/drawing/2014/main" id="{A08557F2-431D-ABF8-E485-F3D83409454A}"/>
              </a:ext>
            </a:extLst>
          </p:cNvPr>
          <p:cNvSpPr txBox="1"/>
          <p:nvPr/>
        </p:nvSpPr>
        <p:spPr>
          <a:xfrm>
            <a:off x="8168641" y="6543584"/>
            <a:ext cx="1753958" cy="246221"/>
          </a:xfrm>
          <a:prstGeom prst="rect">
            <a:avLst/>
          </a:prstGeom>
          <a:noFill/>
        </p:spPr>
        <p:txBody>
          <a:bodyPr wrap="square" rtlCol="0">
            <a:spAutoFit/>
          </a:bodyPr>
          <a:lstStyle/>
          <a:p>
            <a:pPr algn="ctr"/>
            <a:r>
              <a:rPr lang="en-US" sz="1000" i="1" dirty="0">
                <a:solidFill>
                  <a:schemeClr val="bg1">
                    <a:lumMod val="65000"/>
                  </a:schemeClr>
                </a:solidFill>
              </a:rPr>
              <a:t> Private &amp; Confidential </a:t>
            </a:r>
            <a:endParaRPr lang="en-AU" sz="1000" i="1" dirty="0">
              <a:solidFill>
                <a:schemeClr val="bg1">
                  <a:lumMod val="65000"/>
                </a:schemeClr>
              </a:solidFill>
            </a:endParaRPr>
          </a:p>
        </p:txBody>
      </p:sp>
      <p:sp>
        <p:nvSpPr>
          <p:cNvPr id="8" name="TextBox 7">
            <a:extLst>
              <a:ext uri="{FF2B5EF4-FFF2-40B4-BE49-F238E27FC236}">
                <a16:creationId xmlns:a16="http://schemas.microsoft.com/office/drawing/2014/main" id="{5DBA7DB3-25CD-5445-110A-4E65F5B84AB7}"/>
              </a:ext>
            </a:extLst>
          </p:cNvPr>
          <p:cNvSpPr txBox="1"/>
          <p:nvPr/>
        </p:nvSpPr>
        <p:spPr>
          <a:xfrm>
            <a:off x="416171" y="6537035"/>
            <a:ext cx="2066000" cy="253916"/>
          </a:xfrm>
          <a:prstGeom prst="rect">
            <a:avLst/>
          </a:prstGeom>
          <a:noFill/>
        </p:spPr>
        <p:txBody>
          <a:bodyPr wrap="square">
            <a:spAutoFit/>
          </a:bodyPr>
          <a:lstStyle/>
          <a:p>
            <a:r>
              <a:rPr lang="en-US" sz="1050" dirty="0"/>
              <a:t>Aprio, LLP – Korea Desk</a:t>
            </a:r>
          </a:p>
        </p:txBody>
      </p:sp>
    </p:spTree>
    <p:extLst>
      <p:ext uri="{BB962C8B-B14F-4D97-AF65-F5344CB8AC3E}">
        <p14:creationId xmlns:p14="http://schemas.microsoft.com/office/powerpoint/2010/main" val="1294515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525264E-8298-1DB4-360A-50C6B09DAE1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11CC2D4-0239-0DE6-388E-AA15A950021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62DF8F-1E55-CCC9-4430-FD9C42B2657B}"/>
              </a:ext>
            </a:extLst>
          </p:cNvPr>
          <p:cNvSpPr>
            <a:spLocks noGrp="1"/>
          </p:cNvSpPr>
          <p:nvPr>
            <p:ph type="title"/>
          </p:nvPr>
        </p:nvSpPr>
        <p:spPr>
          <a:xfrm>
            <a:off x="531115" y="781363"/>
            <a:ext cx="6357365" cy="1231208"/>
          </a:xfrm>
        </p:spPr>
        <p:txBody>
          <a:bodyPr/>
          <a:lstStyle/>
          <a:p>
            <a:r>
              <a:rPr lang="en-US" dirty="0">
                <a:latin typeface="+mj-lt"/>
              </a:rPr>
              <a:t>Contact Us</a:t>
            </a:r>
          </a:p>
        </p:txBody>
      </p:sp>
      <p:sp>
        <p:nvSpPr>
          <p:cNvPr id="3" name="Content Placeholder 2">
            <a:extLst>
              <a:ext uri="{FF2B5EF4-FFF2-40B4-BE49-F238E27FC236}">
                <a16:creationId xmlns:a16="http://schemas.microsoft.com/office/drawing/2014/main" id="{1F2BDE26-83EA-7D60-53D7-CC64ADC5EE36}"/>
              </a:ext>
            </a:extLst>
          </p:cNvPr>
          <p:cNvSpPr>
            <a:spLocks noGrp="1"/>
          </p:cNvSpPr>
          <p:nvPr>
            <p:ph idx="1"/>
          </p:nvPr>
        </p:nvSpPr>
        <p:spPr>
          <a:xfrm>
            <a:off x="482139" y="3275835"/>
            <a:ext cx="6455316" cy="2851257"/>
          </a:xfrm>
        </p:spPr>
        <p:txBody>
          <a:bodyPr/>
          <a:lstStyle/>
          <a:p>
            <a:pPr marL="0" marR="0">
              <a:spcBef>
                <a:spcPts val="0"/>
              </a:spcBef>
              <a:spcAft>
                <a:spcPts val="0"/>
              </a:spcAft>
            </a:pPr>
            <a:endParaRPr lang="en-US" sz="2400" dirty="0">
              <a:solidFill>
                <a:schemeClr val="bg2"/>
              </a:solidFill>
              <a:latin typeface="+mj-lt"/>
            </a:endParaRPr>
          </a:p>
          <a:p>
            <a:pPr marL="0" marR="0">
              <a:spcBef>
                <a:spcPts val="0"/>
              </a:spcBef>
              <a:spcAft>
                <a:spcPts val="0"/>
              </a:spcAft>
            </a:pPr>
            <a:endParaRPr lang="en-US" dirty="0">
              <a:solidFill>
                <a:schemeClr val="bg2"/>
              </a:solidFill>
            </a:endParaRPr>
          </a:p>
          <a:p>
            <a:pPr marL="0" marR="0">
              <a:spcBef>
                <a:spcPts val="0"/>
              </a:spcBef>
              <a:spcAft>
                <a:spcPts val="0"/>
              </a:spcAft>
            </a:pPr>
            <a:r>
              <a:rPr lang="en-US" sz="2800" dirty="0">
                <a:solidFill>
                  <a:schemeClr val="tx2"/>
                </a:solidFill>
                <a:latin typeface="+mj-lt"/>
              </a:rPr>
              <a:t>Global Reach </a:t>
            </a:r>
          </a:p>
          <a:p>
            <a:pPr marL="0" marR="0">
              <a:spcBef>
                <a:spcPts val="0"/>
              </a:spcBef>
              <a:spcAft>
                <a:spcPts val="0"/>
              </a:spcAft>
            </a:pPr>
            <a:r>
              <a:rPr lang="en-US" sz="1600" b="1" dirty="0">
                <a:solidFill>
                  <a:schemeClr val="accent1"/>
                </a:solidFill>
                <a:effectLst/>
                <a:latin typeface="+mn-lt"/>
                <a:ea typeface="Calibri" panose="020F0502020204030204" pitchFamily="34" charset="0"/>
                <a:cs typeface="Times New Roman" panose="02020603050405020304" pitchFamily="18" charset="0"/>
              </a:rPr>
              <a:t>Wherever you choose to operate, Aprio is ready to take you there.</a:t>
            </a:r>
          </a:p>
          <a:p>
            <a:pPr>
              <a:spcAft>
                <a:spcPts val="0"/>
              </a:spcAft>
            </a:pPr>
            <a:endParaRPr lang="en-US" sz="1400" dirty="0">
              <a:solidFill>
                <a:schemeClr val="tx1">
                  <a:lumMod val="75000"/>
                </a:schemeClr>
              </a:solidFill>
              <a:effectLst/>
              <a:latin typeface="+mn-lt"/>
              <a:ea typeface="Calibri" panose="020F0502020204030204" pitchFamily="34" charset="0"/>
              <a:cs typeface="Times New Roman" panose="02020603050405020304" pitchFamily="18" charset="0"/>
            </a:endParaRPr>
          </a:p>
          <a:p>
            <a:pPr>
              <a:spcAft>
                <a:spcPts val="0"/>
              </a:spcAft>
            </a:pPr>
            <a:r>
              <a:rPr lang="en-US" sz="1050" dirty="0">
                <a:solidFill>
                  <a:schemeClr val="tx1">
                    <a:lumMod val="75000"/>
                  </a:schemeClr>
                </a:solidFill>
                <a:effectLst/>
                <a:latin typeface="+mn-lt"/>
                <a:ea typeface="Calibri" panose="020F0502020204030204" pitchFamily="34" charset="0"/>
                <a:cs typeface="Times New Roman" panose="02020603050405020304" pitchFamily="18" charset="0"/>
              </a:rPr>
              <a:t>Aprio is an independent member of Morison Global, a network of 141 individual partner offices across 74 countries supporting the company’s needs in both home (departing) and host (destination) countries. This gives us even greater reach to deliver consistency of service and international tax expertise.</a:t>
            </a:r>
            <a:br>
              <a:rPr lang="en-US" sz="1200" dirty="0">
                <a:solidFill>
                  <a:schemeClr val="tx1">
                    <a:lumMod val="75000"/>
                  </a:schemeClr>
                </a:solidFill>
                <a:effectLst/>
                <a:latin typeface="+mn-lt"/>
                <a:ea typeface="Calibri" panose="020F0502020204030204" pitchFamily="34" charset="0"/>
                <a:cs typeface="Times New Roman" panose="02020603050405020304" pitchFamily="18" charset="0"/>
              </a:rPr>
            </a:br>
            <a:r>
              <a:rPr lang="en-US" sz="1200" dirty="0">
                <a:solidFill>
                  <a:schemeClr val="tx1">
                    <a:lumMod val="75000"/>
                  </a:schemeClr>
                </a:solidFill>
                <a:effectLst/>
                <a:latin typeface="+mn-lt"/>
                <a:ea typeface="Calibri" panose="020F0502020204030204" pitchFamily="34" charset="0"/>
                <a:cs typeface="Times New Roman" panose="02020603050405020304" pitchFamily="18" charset="0"/>
              </a:rPr>
              <a:t> </a:t>
            </a:r>
          </a:p>
        </p:txBody>
      </p:sp>
      <p:cxnSp>
        <p:nvCxnSpPr>
          <p:cNvPr id="5" name="Google Shape;179;p32">
            <a:extLst>
              <a:ext uri="{FF2B5EF4-FFF2-40B4-BE49-F238E27FC236}">
                <a16:creationId xmlns:a16="http://schemas.microsoft.com/office/drawing/2014/main" id="{FE045E13-3874-0FE4-4474-C5D8A4C3277A}"/>
              </a:ext>
            </a:extLst>
          </p:cNvPr>
          <p:cNvCxnSpPr/>
          <p:nvPr/>
        </p:nvCxnSpPr>
        <p:spPr>
          <a:xfrm>
            <a:off x="578935" y="924990"/>
            <a:ext cx="1002043" cy="0"/>
          </a:xfrm>
          <a:prstGeom prst="straightConnector1">
            <a:avLst/>
          </a:prstGeom>
          <a:noFill/>
          <a:ln w="38100" cap="flat" cmpd="sng">
            <a:solidFill>
              <a:schemeClr val="accent1"/>
            </a:solidFill>
            <a:prstDash val="solid"/>
            <a:miter lim="800000"/>
            <a:headEnd type="none" w="sm" len="sm"/>
            <a:tailEnd type="none" w="sm" len="sm"/>
          </a:ln>
        </p:spPr>
      </p:cxnSp>
      <p:sp>
        <p:nvSpPr>
          <p:cNvPr id="6" name="Slide Number Placeholder 2">
            <a:extLst>
              <a:ext uri="{FF2B5EF4-FFF2-40B4-BE49-F238E27FC236}">
                <a16:creationId xmlns:a16="http://schemas.microsoft.com/office/drawing/2014/main" id="{064DED58-74C9-37BC-6DF2-822D77A0FA36}"/>
              </a:ext>
            </a:extLst>
          </p:cNvPr>
          <p:cNvSpPr txBox="1">
            <a:spLocks/>
          </p:cNvSpPr>
          <p:nvPr/>
        </p:nvSpPr>
        <p:spPr>
          <a:xfrm>
            <a:off x="9857470" y="6544730"/>
            <a:ext cx="810530" cy="2462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F5C94B-8C55-478B-B509-BAE6A06B2E2A}" type="slidenum">
              <a:rPr lang="en-US" sz="1000">
                <a:solidFill>
                  <a:srgbClr val="ADAFBB"/>
                </a:solidFill>
              </a:rPr>
              <a:pPr/>
              <a:t>11</a:t>
            </a:fld>
            <a:endParaRPr lang="en-US" sz="1000" dirty="0">
              <a:solidFill>
                <a:srgbClr val="ADAFBB"/>
              </a:solidFill>
            </a:endParaRPr>
          </a:p>
        </p:txBody>
      </p:sp>
      <p:sp>
        <p:nvSpPr>
          <p:cNvPr id="7" name="TextBox 6">
            <a:extLst>
              <a:ext uri="{FF2B5EF4-FFF2-40B4-BE49-F238E27FC236}">
                <a16:creationId xmlns:a16="http://schemas.microsoft.com/office/drawing/2014/main" id="{2094BC33-E754-783A-2959-7E1888E7066D}"/>
              </a:ext>
            </a:extLst>
          </p:cNvPr>
          <p:cNvSpPr txBox="1"/>
          <p:nvPr/>
        </p:nvSpPr>
        <p:spPr>
          <a:xfrm>
            <a:off x="8168641" y="6543584"/>
            <a:ext cx="1753958" cy="246221"/>
          </a:xfrm>
          <a:prstGeom prst="rect">
            <a:avLst/>
          </a:prstGeom>
          <a:noFill/>
        </p:spPr>
        <p:txBody>
          <a:bodyPr wrap="square" rtlCol="0">
            <a:spAutoFit/>
          </a:bodyPr>
          <a:lstStyle/>
          <a:p>
            <a:pPr algn="ctr"/>
            <a:r>
              <a:rPr lang="en-US" sz="1000" i="1" dirty="0">
                <a:solidFill>
                  <a:schemeClr val="bg1">
                    <a:lumMod val="65000"/>
                  </a:schemeClr>
                </a:solidFill>
              </a:rPr>
              <a:t> Private &amp; Confidential </a:t>
            </a:r>
            <a:endParaRPr lang="en-AU" sz="1000" i="1" dirty="0">
              <a:solidFill>
                <a:schemeClr val="bg1">
                  <a:lumMod val="65000"/>
                </a:schemeClr>
              </a:solidFill>
            </a:endParaRPr>
          </a:p>
        </p:txBody>
      </p:sp>
      <p:pic>
        <p:nvPicPr>
          <p:cNvPr id="4" name="Google Shape;176;p32">
            <a:extLst>
              <a:ext uri="{FF2B5EF4-FFF2-40B4-BE49-F238E27FC236}">
                <a16:creationId xmlns:a16="http://schemas.microsoft.com/office/drawing/2014/main" id="{59646FF1-4C8C-04E5-BDEA-0168F03EAB05}"/>
              </a:ext>
            </a:extLst>
          </p:cNvPr>
          <p:cNvPicPr preferRelativeResize="0">
            <a:picLocks/>
          </p:cNvPicPr>
          <p:nvPr/>
        </p:nvPicPr>
        <p:blipFill rotWithShape="1">
          <a:blip r:embed="rId3"/>
          <a:srcRect l="9531" t="199" r="54617" b="-199"/>
          <a:stretch/>
        </p:blipFill>
        <p:spPr>
          <a:xfrm>
            <a:off x="7848600" y="12701"/>
            <a:ext cx="4343400" cy="6388091"/>
          </a:xfrm>
          <a:prstGeom prst="rect">
            <a:avLst/>
          </a:prstGeom>
          <a:solidFill>
            <a:srgbClr val="F2F2F2"/>
          </a:solidFill>
          <a:ln>
            <a:noFill/>
          </a:ln>
        </p:spPr>
      </p:pic>
      <p:pic>
        <p:nvPicPr>
          <p:cNvPr id="8" name="Google Shape;176;p32">
            <a:extLst>
              <a:ext uri="{FF2B5EF4-FFF2-40B4-BE49-F238E27FC236}">
                <a16:creationId xmlns:a16="http://schemas.microsoft.com/office/drawing/2014/main" id="{573104BB-F78E-9232-3E90-9C57BABD4C3C}"/>
              </a:ext>
            </a:extLst>
          </p:cNvPr>
          <p:cNvPicPr preferRelativeResize="0">
            <a:picLocks/>
          </p:cNvPicPr>
          <p:nvPr/>
        </p:nvPicPr>
        <p:blipFill>
          <a:blip r:embed="rId4">
            <a:extLst>
              <a:ext uri="{28A0092B-C50C-407E-A947-70E740481C1C}">
                <a14:useLocalDpi xmlns:a14="http://schemas.microsoft.com/office/drawing/2010/main" val="0"/>
              </a:ext>
            </a:extLst>
          </a:blip>
          <a:srcRect l="3675" r="3675"/>
          <a:stretch/>
        </p:blipFill>
        <p:spPr>
          <a:xfrm>
            <a:off x="8168640" y="12701"/>
            <a:ext cx="4023360" cy="6388091"/>
          </a:xfrm>
          <a:prstGeom prst="rect">
            <a:avLst/>
          </a:prstGeom>
          <a:solidFill>
            <a:srgbClr val="F2F2F2"/>
          </a:solidFill>
          <a:ln>
            <a:noFill/>
          </a:ln>
        </p:spPr>
      </p:pic>
      <p:pic>
        <p:nvPicPr>
          <p:cNvPr id="11" name="Picture 10">
            <a:extLst>
              <a:ext uri="{FF2B5EF4-FFF2-40B4-BE49-F238E27FC236}">
                <a16:creationId xmlns:a16="http://schemas.microsoft.com/office/drawing/2014/main" id="{D5EECEE8-E907-C0CE-BDF8-A14E9B969780}"/>
              </a:ext>
            </a:extLst>
          </p:cNvPr>
          <p:cNvPicPr>
            <a:picLocks noChangeAspect="1"/>
          </p:cNvPicPr>
          <p:nvPr/>
        </p:nvPicPr>
        <p:blipFill>
          <a:blip r:embed="rId5"/>
          <a:stretch>
            <a:fillRect/>
          </a:stretch>
        </p:blipFill>
        <p:spPr>
          <a:xfrm>
            <a:off x="6265545" y="402700"/>
            <a:ext cx="1245870" cy="1190403"/>
          </a:xfrm>
          <a:prstGeom prst="rect">
            <a:avLst/>
          </a:prstGeom>
        </p:spPr>
      </p:pic>
      <p:sp>
        <p:nvSpPr>
          <p:cNvPr id="12" name="TextBox 11">
            <a:extLst>
              <a:ext uri="{FF2B5EF4-FFF2-40B4-BE49-F238E27FC236}">
                <a16:creationId xmlns:a16="http://schemas.microsoft.com/office/drawing/2014/main" id="{2A134A99-2901-1E6C-5C35-3D11E0E0B6C9}"/>
              </a:ext>
            </a:extLst>
          </p:cNvPr>
          <p:cNvSpPr txBox="1"/>
          <p:nvPr/>
        </p:nvSpPr>
        <p:spPr>
          <a:xfrm>
            <a:off x="3782718" y="813235"/>
            <a:ext cx="4572000" cy="369332"/>
          </a:xfrm>
          <a:prstGeom prst="rect">
            <a:avLst/>
          </a:prstGeom>
          <a:noFill/>
        </p:spPr>
        <p:txBody>
          <a:bodyPr wrap="square">
            <a:spAutoFit/>
          </a:bodyPr>
          <a:lstStyle/>
          <a:p>
            <a:pPr algn="l"/>
            <a:r>
              <a:rPr lang="en-US" b="1" dirty="0">
                <a:solidFill>
                  <a:srgbClr val="303F4C"/>
                </a:solidFill>
                <a:latin typeface="Lato"/>
              </a:rPr>
              <a:t>How can Aprio help?</a:t>
            </a:r>
          </a:p>
        </p:txBody>
      </p:sp>
      <p:sp>
        <p:nvSpPr>
          <p:cNvPr id="13" name="Content Placeholder 3">
            <a:extLst>
              <a:ext uri="{FF2B5EF4-FFF2-40B4-BE49-F238E27FC236}">
                <a16:creationId xmlns:a16="http://schemas.microsoft.com/office/drawing/2014/main" id="{14F8B4E3-8337-027F-87A2-E979B413794B}"/>
              </a:ext>
            </a:extLst>
          </p:cNvPr>
          <p:cNvSpPr txBox="1">
            <a:spLocks/>
          </p:cNvSpPr>
          <p:nvPr/>
        </p:nvSpPr>
        <p:spPr>
          <a:xfrm>
            <a:off x="744047" y="-224789"/>
            <a:ext cx="6558628" cy="3848746"/>
          </a:xfrm>
          <a:prstGeom prst="rect">
            <a:avLst/>
          </a:prstGeom>
          <a:noFill/>
        </p:spPr>
        <p:txBody>
          <a:bodyPr vert="horz" wrap="square" lIns="91440" tIns="45720" rIns="91440" bIns="45720" rtlCol="0">
            <a:spAutoFit/>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sz="2000" b="1" i="0" kern="1200">
                <a:solidFill>
                  <a:srgbClr val="F47920"/>
                </a:solidFill>
                <a:latin typeface="Work Sans Light" pitchFamily="2" charset="77"/>
                <a:ea typeface="+mn-ea"/>
                <a:cs typeface="+mn-cs"/>
              </a:defRPr>
            </a:lvl1pPr>
            <a:lvl2pPr marL="236538" indent="-225425" algn="l" defTabSz="914400" rtl="0" eaLnBrk="1" latinLnBrk="0" hangingPunct="1">
              <a:lnSpc>
                <a:spcPct val="90000"/>
              </a:lnSpc>
              <a:spcBef>
                <a:spcPts val="0"/>
              </a:spcBef>
              <a:spcAft>
                <a:spcPts val="1200"/>
              </a:spcAft>
              <a:buClr>
                <a:srgbClr val="F47920"/>
              </a:buClr>
              <a:buFont typeface="Arial" panose="020B0604020202020204" pitchFamily="34" charset="0"/>
              <a:buChar char="•"/>
              <a:tabLst/>
              <a:defRPr sz="2400" kern="1200">
                <a:solidFill>
                  <a:schemeClr val="tx1"/>
                </a:solidFill>
                <a:latin typeface="Work Sans Light" pitchFamily="2" charset="77"/>
                <a:ea typeface="+mn-ea"/>
                <a:cs typeface="+mn-cs"/>
              </a:defRPr>
            </a:lvl2pPr>
            <a:lvl3pPr marL="460375" indent="-174625" algn="l" defTabSz="914400" rtl="0" eaLnBrk="1" latinLnBrk="0" hangingPunct="1">
              <a:lnSpc>
                <a:spcPct val="90000"/>
              </a:lnSpc>
              <a:spcBef>
                <a:spcPts val="0"/>
              </a:spcBef>
              <a:spcAft>
                <a:spcPts val="1200"/>
              </a:spcAft>
              <a:buClr>
                <a:srgbClr val="F47920"/>
              </a:buClr>
              <a:buFont typeface="Courier New" panose="02070309020205020404" pitchFamily="49" charset="0"/>
              <a:buChar char="o"/>
              <a:tabLst/>
              <a:defRPr sz="2000" kern="1200">
                <a:solidFill>
                  <a:schemeClr val="tx1"/>
                </a:solidFill>
                <a:latin typeface="Work Sans Light" pitchFamily="2" charset="77"/>
                <a:ea typeface="+mn-ea"/>
                <a:cs typeface="+mn-cs"/>
              </a:defRPr>
            </a:lvl3pPr>
            <a:lvl4pPr marL="635000" indent="-174625" algn="l" defTabSz="914400" rtl="0" eaLnBrk="1" latinLnBrk="0" hangingPunct="1">
              <a:lnSpc>
                <a:spcPct val="90000"/>
              </a:lnSpc>
              <a:spcBef>
                <a:spcPts val="0"/>
              </a:spcBef>
              <a:spcAft>
                <a:spcPts val="1200"/>
              </a:spcAft>
              <a:buFont typeface="Arial" panose="020B0604020202020204" pitchFamily="34" charset="0"/>
              <a:buChar char="•"/>
              <a:tabLst/>
              <a:defRPr sz="1800" kern="1200">
                <a:solidFill>
                  <a:schemeClr val="tx1"/>
                </a:solidFill>
                <a:latin typeface="Work Sans Light" pitchFamily="2" charset="77"/>
                <a:ea typeface="+mn-ea"/>
                <a:cs typeface="+mn-cs"/>
              </a:defRPr>
            </a:lvl4pPr>
            <a:lvl5pPr marL="808038" indent="-173038" algn="l" defTabSz="914400" rtl="0" eaLnBrk="1" latinLnBrk="0" hangingPunct="1">
              <a:lnSpc>
                <a:spcPct val="90000"/>
              </a:lnSpc>
              <a:spcBef>
                <a:spcPts val="0"/>
              </a:spcBef>
              <a:spcAft>
                <a:spcPts val="1200"/>
              </a:spcAft>
              <a:buFont typeface="Arial" panose="020B0604020202020204" pitchFamily="34" charset="0"/>
              <a:buChar char="•"/>
              <a:tabLst/>
              <a:defRPr sz="1800" kern="1200">
                <a:solidFill>
                  <a:schemeClr val="tx1"/>
                </a:solidFill>
                <a:latin typeface="Work Sans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r">
              <a:buFont typeface="Arial" panose="020B0604020202020204" pitchFamily="34" charset="0"/>
              <a:buChar char="•"/>
            </a:pPr>
            <a:endParaRPr lang="en-US" sz="1200" dirty="0">
              <a:solidFill>
                <a:schemeClr val="tx2"/>
              </a:solidFill>
              <a:latin typeface="Malgun Gothic" panose="020B0503020000020004" pitchFamily="34" charset="-127"/>
              <a:ea typeface="Malgun Gothic" panose="020B0503020000020004" pitchFamily="34" charset="-127"/>
            </a:endParaRPr>
          </a:p>
          <a:p>
            <a:pPr algn="r"/>
            <a:endParaRPr lang="en-US" sz="1200" dirty="0">
              <a:solidFill>
                <a:schemeClr val="tx2"/>
              </a:solidFill>
              <a:latin typeface="Malgun Gothic" panose="020B0503020000020004" pitchFamily="34" charset="-127"/>
              <a:ea typeface="Malgun Gothic" panose="020B0503020000020004" pitchFamily="34" charset="-127"/>
            </a:endParaRPr>
          </a:p>
          <a:p>
            <a:pPr algn="r"/>
            <a:endParaRPr lang="en-US" sz="1200" dirty="0">
              <a:solidFill>
                <a:schemeClr val="tx2"/>
              </a:solidFill>
              <a:latin typeface="Malgun Gothic" panose="020B0503020000020004" pitchFamily="34" charset="-127"/>
              <a:ea typeface="Malgun Gothic" panose="020B0503020000020004" pitchFamily="34" charset="-127"/>
            </a:endParaRPr>
          </a:p>
          <a:p>
            <a:pPr algn="r"/>
            <a:endParaRPr lang="en-US" sz="1200" dirty="0">
              <a:solidFill>
                <a:schemeClr val="tx2"/>
              </a:solidFill>
              <a:latin typeface="Malgun Gothic" panose="020B0503020000020004" pitchFamily="34" charset="-127"/>
              <a:ea typeface="Malgun Gothic" panose="020B0503020000020004" pitchFamily="34" charset="-127"/>
            </a:endParaRPr>
          </a:p>
          <a:p>
            <a:pPr algn="r"/>
            <a:endParaRPr lang="en-US" sz="1200" dirty="0">
              <a:solidFill>
                <a:schemeClr val="tx2"/>
              </a:solidFill>
              <a:latin typeface="Malgun Gothic" panose="020B0503020000020004" pitchFamily="34" charset="-127"/>
              <a:ea typeface="Malgun Gothic" panose="020B0503020000020004" pitchFamily="34" charset="-127"/>
            </a:endParaRPr>
          </a:p>
          <a:p>
            <a:pPr algn="r"/>
            <a:endParaRPr lang="en-US" sz="1200" dirty="0">
              <a:solidFill>
                <a:schemeClr val="tx2"/>
              </a:solidFill>
              <a:latin typeface="Malgun Gothic" panose="020B0503020000020004" pitchFamily="34" charset="-127"/>
              <a:ea typeface="Malgun Gothic" panose="020B0503020000020004" pitchFamily="34" charset="-127"/>
            </a:endParaRPr>
          </a:p>
          <a:p>
            <a:pPr algn="r"/>
            <a:endParaRPr lang="en-US" sz="1200" dirty="0">
              <a:solidFill>
                <a:schemeClr val="tx2"/>
              </a:solidFill>
              <a:latin typeface="Malgun Gothic" panose="020B0503020000020004" pitchFamily="34" charset="-127"/>
              <a:ea typeface="Malgun Gothic" panose="020B0503020000020004" pitchFamily="34" charset="-127"/>
            </a:endParaRPr>
          </a:p>
          <a:p>
            <a:pPr algn="r"/>
            <a:endParaRPr lang="en-US" sz="1200" dirty="0">
              <a:solidFill>
                <a:schemeClr val="tx2"/>
              </a:solidFill>
              <a:latin typeface="Malgun Gothic" panose="020B0503020000020004" pitchFamily="34" charset="-127"/>
              <a:ea typeface="Malgun Gothic" panose="020B0503020000020004" pitchFamily="34" charset="-127"/>
            </a:endParaRPr>
          </a:p>
          <a:p>
            <a:r>
              <a:rPr lang="en-US" sz="1400" dirty="0">
                <a:solidFill>
                  <a:schemeClr val="tx2"/>
                </a:solidFill>
                <a:latin typeface="Malgun Gothic" panose="020B0503020000020004" pitchFamily="34" charset="-127"/>
                <a:ea typeface="Malgun Gothic" panose="020B0503020000020004" pitchFamily="34" charset="-127"/>
              </a:rPr>
              <a:t>	</a:t>
            </a:r>
            <a:r>
              <a:rPr lang="en-US" sz="1400" dirty="0">
                <a:solidFill>
                  <a:schemeClr val="tx1"/>
                </a:solidFill>
                <a:latin typeface="Malgun Gothic" panose="020B0503020000020004" pitchFamily="34" charset="-127"/>
                <a:ea typeface="Malgun Gothic" panose="020B0503020000020004" pitchFamily="34" charset="-127"/>
              </a:rPr>
              <a:t>   </a:t>
            </a:r>
            <a:r>
              <a:rPr lang="en-US" sz="600" dirty="0">
                <a:solidFill>
                  <a:schemeClr val="tx1"/>
                </a:solidFill>
                <a:latin typeface="Malgun Gothic" panose="020B0503020000020004" pitchFamily="34" charset="-127"/>
                <a:ea typeface="Malgun Gothic" panose="020B0503020000020004" pitchFamily="34" charset="-127"/>
              </a:rPr>
              <a:t> </a:t>
            </a:r>
            <a:r>
              <a:rPr lang="en-US" sz="1200" dirty="0">
                <a:solidFill>
                  <a:schemeClr val="tx1"/>
                </a:solidFill>
                <a:latin typeface="Malgun Gothic" panose="020B0503020000020004" pitchFamily="34" charset="-127"/>
                <a:ea typeface="Malgun Gothic" panose="020B0503020000020004" pitchFamily="34" charset="-127"/>
              </a:rPr>
              <a:t>Jae Kim (</a:t>
            </a:r>
            <a:r>
              <a:rPr lang="ko-KR" altLang="en-US" sz="1200" dirty="0">
                <a:solidFill>
                  <a:schemeClr val="tx1"/>
                </a:solidFill>
                <a:latin typeface="Malgun Gothic" panose="020B0503020000020004" pitchFamily="34" charset="-127"/>
                <a:ea typeface="Malgun Gothic" panose="020B0503020000020004" pitchFamily="34" charset="-127"/>
              </a:rPr>
              <a:t>김재천 회계사</a:t>
            </a:r>
            <a:r>
              <a:rPr lang="en-US" altLang="ko-KR" sz="1200" dirty="0">
                <a:solidFill>
                  <a:schemeClr val="tx1"/>
                </a:solidFill>
                <a:latin typeface="Malgun Gothic" panose="020B0503020000020004" pitchFamily="34" charset="-127"/>
                <a:ea typeface="Malgun Gothic" panose="020B0503020000020004" pitchFamily="34" charset="-127"/>
              </a:rPr>
              <a:t>) </a:t>
            </a:r>
          </a:p>
          <a:p>
            <a:r>
              <a:rPr lang="en-US" altLang="ko-KR" sz="1200" dirty="0">
                <a:solidFill>
                  <a:schemeClr val="tx1"/>
                </a:solidFill>
                <a:latin typeface="Malgun Gothic" panose="020B0503020000020004" pitchFamily="34" charset="-127"/>
                <a:ea typeface="Malgun Gothic" panose="020B0503020000020004" pitchFamily="34" charset="-127"/>
              </a:rPr>
              <a:t>	    Email : </a:t>
            </a:r>
            <a:r>
              <a:rPr lang="en-US" altLang="ko-KR" sz="1300" dirty="0">
                <a:solidFill>
                  <a:schemeClr val="tx2"/>
                </a:solidFill>
                <a:latin typeface="Malgun Gothic" panose="020B0503020000020004" pitchFamily="34" charset="-127"/>
                <a:ea typeface="Malgun Gothic" panose="020B0503020000020004" pitchFamily="34" charset="-127"/>
              </a:rPr>
              <a:t>Jae.Kim@aprio.com </a:t>
            </a:r>
          </a:p>
          <a:p>
            <a:r>
              <a:rPr lang="en-US" altLang="ko-KR" sz="1200" dirty="0">
                <a:solidFill>
                  <a:schemeClr val="tx1"/>
                </a:solidFill>
                <a:latin typeface="Malgun Gothic" panose="020B0503020000020004" pitchFamily="34" charset="-127"/>
                <a:ea typeface="Malgun Gothic" panose="020B0503020000020004" pitchFamily="34" charset="-127"/>
              </a:rPr>
              <a:t>	    Direct: +1-317-445-6983 </a:t>
            </a:r>
          </a:p>
          <a:p>
            <a:r>
              <a:rPr lang="en-US" altLang="ko-KR" sz="1400" dirty="0">
                <a:latin typeface="Malgun Gothic" panose="020B0503020000020004" pitchFamily="34" charset="-127"/>
                <a:ea typeface="Malgun Gothic" panose="020B0503020000020004" pitchFamily="34" charset="-127"/>
              </a:rPr>
              <a:t>	   </a:t>
            </a:r>
            <a:r>
              <a:rPr lang="ko-KR" altLang="en-US" sz="1200" dirty="0">
                <a:latin typeface="Malgun Gothic" panose="020B0503020000020004" pitchFamily="34" charset="-127"/>
                <a:ea typeface="Malgun Gothic" panose="020B0503020000020004" pitchFamily="34" charset="-127"/>
              </a:rPr>
              <a:t>국제 서비스</a:t>
            </a:r>
            <a:r>
              <a:rPr lang="en-US" altLang="ko-KR" sz="1200" dirty="0">
                <a:latin typeface="Malgun Gothic" panose="020B0503020000020004" pitchFamily="34" charset="-127"/>
                <a:ea typeface="Malgun Gothic" panose="020B0503020000020004" pitchFamily="34" charset="-127"/>
              </a:rPr>
              <a:t>, </a:t>
            </a:r>
            <a:r>
              <a:rPr lang="ko-KR" altLang="en-US" sz="1200" dirty="0">
                <a:latin typeface="Malgun Gothic" panose="020B0503020000020004" pitchFamily="34" charset="-127"/>
                <a:ea typeface="Malgun Gothic" panose="020B0503020000020004" pitchFamily="34" charset="-127"/>
              </a:rPr>
              <a:t>한국 기업 담당자</a:t>
            </a:r>
            <a:r>
              <a:rPr lang="en-US" altLang="ko-KR" sz="1200" dirty="0">
                <a:latin typeface="Malgun Gothic" panose="020B0503020000020004" pitchFamily="34" charset="-127"/>
                <a:ea typeface="Malgun Gothic" panose="020B0503020000020004" pitchFamily="34" charset="-127"/>
              </a:rPr>
              <a:t> ( </a:t>
            </a:r>
            <a:r>
              <a:rPr lang="en-US" altLang="ko-KR" sz="1200" dirty="0">
                <a:solidFill>
                  <a:schemeClr val="accent1"/>
                </a:solidFill>
                <a:latin typeface="Malgun Gothic" panose="020B0503020000020004" pitchFamily="34" charset="-127"/>
                <a:ea typeface="Malgun Gothic" panose="020B0503020000020004" pitchFamily="34" charset="-127"/>
                <a:hlinkClick r:id="rId6">
                  <a:extLst>
                    <a:ext uri="{A12FA001-AC4F-418D-AE19-62706E023703}">
                      <ahyp:hlinkClr xmlns:ahyp="http://schemas.microsoft.com/office/drawing/2018/hyperlinkcolor" val="tx"/>
                    </a:ext>
                  </a:extLst>
                </a:hlinkClick>
              </a:rPr>
              <a:t>Profile</a:t>
            </a:r>
            <a:r>
              <a:rPr lang="en-US" altLang="ko-KR" sz="1200" dirty="0">
                <a:solidFill>
                  <a:schemeClr val="accent1"/>
                </a:solidFill>
                <a:latin typeface="Malgun Gothic" panose="020B0503020000020004" pitchFamily="34" charset="-127"/>
                <a:ea typeface="Malgun Gothic" panose="020B0503020000020004" pitchFamily="34" charset="-127"/>
              </a:rPr>
              <a:t> )</a:t>
            </a:r>
            <a:endParaRPr lang="en-US" sz="1400" dirty="0">
              <a:solidFill>
                <a:schemeClr val="accent1"/>
              </a:solidFill>
              <a:latin typeface="Malgun Gothic" panose="020B0503020000020004" pitchFamily="34" charset="-127"/>
              <a:ea typeface="Malgun Gothic" panose="020B0503020000020004" pitchFamily="34" charset="-127"/>
            </a:endParaRPr>
          </a:p>
        </p:txBody>
      </p:sp>
      <p:pic>
        <p:nvPicPr>
          <p:cNvPr id="15" name="Picture 14" descr="A person wearing a suit and tie&#10;&#10;Description automatically generated">
            <a:extLst>
              <a:ext uri="{FF2B5EF4-FFF2-40B4-BE49-F238E27FC236}">
                <a16:creationId xmlns:a16="http://schemas.microsoft.com/office/drawing/2014/main" id="{6F6E7AB2-EAA6-6EAA-90B7-B9EA6331543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770" r="23849"/>
          <a:stretch/>
        </p:blipFill>
        <p:spPr>
          <a:xfrm>
            <a:off x="578935" y="2286119"/>
            <a:ext cx="1071018" cy="1267735"/>
          </a:xfrm>
          <a:prstGeom prst="rect">
            <a:avLst/>
          </a:prstGeom>
        </p:spPr>
      </p:pic>
      <p:sp>
        <p:nvSpPr>
          <p:cNvPr id="17" name="TextBox 16">
            <a:extLst>
              <a:ext uri="{FF2B5EF4-FFF2-40B4-BE49-F238E27FC236}">
                <a16:creationId xmlns:a16="http://schemas.microsoft.com/office/drawing/2014/main" id="{CCD1517A-FDCA-652C-C3F1-57B4F563646C}"/>
              </a:ext>
            </a:extLst>
          </p:cNvPr>
          <p:cNvSpPr txBox="1"/>
          <p:nvPr/>
        </p:nvSpPr>
        <p:spPr>
          <a:xfrm>
            <a:off x="3755610" y="428561"/>
            <a:ext cx="6101860" cy="369332"/>
          </a:xfrm>
          <a:prstGeom prst="rect">
            <a:avLst/>
          </a:prstGeom>
          <a:noFill/>
        </p:spPr>
        <p:txBody>
          <a:bodyPr wrap="square">
            <a:spAutoFit/>
          </a:bodyPr>
          <a:lstStyle/>
          <a:p>
            <a:r>
              <a:rPr lang="en-US" dirty="0">
                <a:hlinkClick r:id="rId8"/>
              </a:rPr>
              <a:t>Korean Practice - Aprio</a:t>
            </a:r>
            <a:endParaRPr lang="en-US" dirty="0"/>
          </a:p>
        </p:txBody>
      </p:sp>
      <p:sp>
        <p:nvSpPr>
          <p:cNvPr id="18" name="TextBox 17">
            <a:extLst>
              <a:ext uri="{FF2B5EF4-FFF2-40B4-BE49-F238E27FC236}">
                <a16:creationId xmlns:a16="http://schemas.microsoft.com/office/drawing/2014/main" id="{0584501E-C69D-50D5-13F0-2C5597E5D8EF}"/>
              </a:ext>
            </a:extLst>
          </p:cNvPr>
          <p:cNvSpPr txBox="1"/>
          <p:nvPr/>
        </p:nvSpPr>
        <p:spPr>
          <a:xfrm>
            <a:off x="416171" y="6537035"/>
            <a:ext cx="2066000" cy="253916"/>
          </a:xfrm>
          <a:prstGeom prst="rect">
            <a:avLst/>
          </a:prstGeom>
          <a:noFill/>
        </p:spPr>
        <p:txBody>
          <a:bodyPr wrap="square">
            <a:spAutoFit/>
          </a:bodyPr>
          <a:lstStyle/>
          <a:p>
            <a:r>
              <a:rPr lang="en-US" sz="1050" dirty="0"/>
              <a:t>Aprio, LLP – Korea Desk</a:t>
            </a:r>
          </a:p>
        </p:txBody>
      </p:sp>
    </p:spTree>
    <p:extLst>
      <p:ext uri="{BB962C8B-B14F-4D97-AF65-F5344CB8AC3E}">
        <p14:creationId xmlns:p14="http://schemas.microsoft.com/office/powerpoint/2010/main" val="363277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ED1C1EE-5B3B-CE18-4D01-465FEBCB828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9" name="Google Shape;167;p31">
            <a:extLst>
              <a:ext uri="{FF2B5EF4-FFF2-40B4-BE49-F238E27FC236}">
                <a16:creationId xmlns:a16="http://schemas.microsoft.com/office/drawing/2014/main" id="{D4C4B801-4842-F4B8-A326-331C03D499A9}"/>
              </a:ext>
            </a:extLst>
          </p:cNvPr>
          <p:cNvPicPr preferRelativeResize="0"/>
          <p:nvPr/>
        </p:nvPicPr>
        <p:blipFill rotWithShape="1">
          <a:blip r:embed="rId3">
            <a:alphaModFix/>
          </a:blip>
          <a:srcRect t="32535" r="8661" b="15060"/>
          <a:stretch/>
        </p:blipFill>
        <p:spPr>
          <a:xfrm>
            <a:off x="0" y="2"/>
            <a:ext cx="12192000" cy="4663439"/>
          </a:xfrm>
          <a:prstGeom prst="rect">
            <a:avLst/>
          </a:prstGeom>
          <a:noFill/>
          <a:ln>
            <a:noFill/>
          </a:ln>
        </p:spPr>
      </p:pic>
      <p:cxnSp>
        <p:nvCxnSpPr>
          <p:cNvPr id="3" name="Straight Connector 2">
            <a:extLst>
              <a:ext uri="{FF2B5EF4-FFF2-40B4-BE49-F238E27FC236}">
                <a16:creationId xmlns:a16="http://schemas.microsoft.com/office/drawing/2014/main" id="{A24DAA36-7A9D-48D3-A03A-A84220C946E2}"/>
              </a:ext>
            </a:extLst>
          </p:cNvPr>
          <p:cNvCxnSpPr/>
          <p:nvPr/>
        </p:nvCxnSpPr>
        <p:spPr>
          <a:xfrm>
            <a:off x="9345336" y="5318620"/>
            <a:ext cx="0" cy="1191237"/>
          </a:xfrm>
          <a:prstGeom prst="line">
            <a:avLst/>
          </a:prstGeom>
        </p:spPr>
        <p:style>
          <a:lnRef idx="1">
            <a:schemeClr val="dk1"/>
          </a:lnRef>
          <a:fillRef idx="0">
            <a:schemeClr val="dk1"/>
          </a:fillRef>
          <a:effectRef idx="0">
            <a:schemeClr val="dk1"/>
          </a:effectRef>
          <a:fontRef idx="minor">
            <a:schemeClr val="tx1"/>
          </a:fontRef>
        </p:style>
      </p:cxnSp>
      <p:sp>
        <p:nvSpPr>
          <p:cNvPr id="6" name="Rectangle 7">
            <a:extLst>
              <a:ext uri="{FF2B5EF4-FFF2-40B4-BE49-F238E27FC236}">
                <a16:creationId xmlns:a16="http://schemas.microsoft.com/office/drawing/2014/main" id="{874D7A6D-66AB-DA8E-AF51-724D4B4E51FA}"/>
              </a:ext>
            </a:extLst>
          </p:cNvPr>
          <p:cNvSpPr>
            <a:spLocks/>
          </p:cNvSpPr>
          <p:nvPr/>
        </p:nvSpPr>
        <p:spPr>
          <a:xfrm flipH="1">
            <a:off x="0" y="0"/>
            <a:ext cx="6980222" cy="4671588"/>
          </a:xfrm>
          <a:custGeom>
            <a:avLst/>
            <a:gdLst>
              <a:gd name="connsiteX0" fmla="*/ 0 w 4876800"/>
              <a:gd name="connsiteY0" fmla="*/ 0 h 3644537"/>
              <a:gd name="connsiteX1" fmla="*/ 4876800 w 4876800"/>
              <a:gd name="connsiteY1" fmla="*/ 0 h 3644537"/>
              <a:gd name="connsiteX2" fmla="*/ 4876800 w 4876800"/>
              <a:gd name="connsiteY2" fmla="*/ 3644537 h 3644537"/>
              <a:gd name="connsiteX3" fmla="*/ 0 w 4876800"/>
              <a:gd name="connsiteY3" fmla="*/ 3644537 h 3644537"/>
              <a:gd name="connsiteX4" fmla="*/ 0 w 4876800"/>
              <a:gd name="connsiteY4" fmla="*/ 0 h 3644537"/>
              <a:gd name="connsiteX0" fmla="*/ 826718 w 5703518"/>
              <a:gd name="connsiteY0" fmla="*/ 0 h 3657063"/>
              <a:gd name="connsiteX1" fmla="*/ 5703518 w 5703518"/>
              <a:gd name="connsiteY1" fmla="*/ 0 h 3657063"/>
              <a:gd name="connsiteX2" fmla="*/ 5703518 w 5703518"/>
              <a:gd name="connsiteY2" fmla="*/ 3644537 h 3657063"/>
              <a:gd name="connsiteX3" fmla="*/ 0 w 5703518"/>
              <a:gd name="connsiteY3" fmla="*/ 3657063 h 3657063"/>
              <a:gd name="connsiteX4" fmla="*/ 826718 w 5703518"/>
              <a:gd name="connsiteY4" fmla="*/ 0 h 3657063"/>
              <a:gd name="connsiteX0" fmla="*/ 836194 w 5712994"/>
              <a:gd name="connsiteY0" fmla="*/ 0 h 3647588"/>
              <a:gd name="connsiteX1" fmla="*/ 5712994 w 5712994"/>
              <a:gd name="connsiteY1" fmla="*/ 0 h 3647588"/>
              <a:gd name="connsiteX2" fmla="*/ 5712994 w 5712994"/>
              <a:gd name="connsiteY2" fmla="*/ 3644537 h 3647588"/>
              <a:gd name="connsiteX3" fmla="*/ 0 w 5712994"/>
              <a:gd name="connsiteY3" fmla="*/ 3647588 h 3647588"/>
              <a:gd name="connsiteX4" fmla="*/ 836194 w 5712994"/>
              <a:gd name="connsiteY4" fmla="*/ 0 h 3647588"/>
              <a:gd name="connsiteX0" fmla="*/ 1187886 w 5712994"/>
              <a:gd name="connsiteY0" fmla="*/ 0 h 3647588"/>
              <a:gd name="connsiteX1" fmla="*/ 5712994 w 5712994"/>
              <a:gd name="connsiteY1" fmla="*/ 0 h 3647588"/>
              <a:gd name="connsiteX2" fmla="*/ 5712994 w 5712994"/>
              <a:gd name="connsiteY2" fmla="*/ 3644537 h 3647588"/>
              <a:gd name="connsiteX3" fmla="*/ 0 w 5712994"/>
              <a:gd name="connsiteY3" fmla="*/ 3647588 h 3647588"/>
              <a:gd name="connsiteX4" fmla="*/ 1187886 w 5712994"/>
              <a:gd name="connsiteY4" fmla="*/ 0 h 3647588"/>
              <a:gd name="connsiteX0" fmla="*/ 1385771 w 5712994"/>
              <a:gd name="connsiteY0" fmla="*/ 0 h 3647588"/>
              <a:gd name="connsiteX1" fmla="*/ 5712994 w 5712994"/>
              <a:gd name="connsiteY1" fmla="*/ 0 h 3647588"/>
              <a:gd name="connsiteX2" fmla="*/ 5712994 w 5712994"/>
              <a:gd name="connsiteY2" fmla="*/ 3644537 h 3647588"/>
              <a:gd name="connsiteX3" fmla="*/ 0 w 5712994"/>
              <a:gd name="connsiteY3" fmla="*/ 3647588 h 3647588"/>
              <a:gd name="connsiteX4" fmla="*/ 1385771 w 5712994"/>
              <a:gd name="connsiteY4" fmla="*/ 0 h 3647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2994" h="3647588">
                <a:moveTo>
                  <a:pt x="1385771" y="0"/>
                </a:moveTo>
                <a:lnTo>
                  <a:pt x="5712994" y="0"/>
                </a:lnTo>
                <a:lnTo>
                  <a:pt x="5712994" y="3644537"/>
                </a:lnTo>
                <a:lnTo>
                  <a:pt x="0" y="3647588"/>
                </a:lnTo>
                <a:lnTo>
                  <a:pt x="1385771"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30EC325C-121E-7570-A784-3B8566B6439B}"/>
              </a:ext>
            </a:extLst>
          </p:cNvPr>
          <p:cNvSpPr>
            <a:spLocks noGrp="1"/>
          </p:cNvSpPr>
          <p:nvPr>
            <p:ph type="body" sz="quarter" idx="14"/>
          </p:nvPr>
        </p:nvSpPr>
        <p:spPr>
          <a:xfrm>
            <a:off x="387086" y="578962"/>
            <a:ext cx="5201920" cy="3505517"/>
          </a:xfrm>
        </p:spPr>
        <p:txBody>
          <a:bodyPr/>
          <a:lstStyle/>
          <a:p>
            <a:r>
              <a:rPr lang="en-US" sz="4400" b="1" dirty="0">
                <a:latin typeface="Lato Black" panose="020F0502020204030203" pitchFamily="34" charset="0"/>
                <a:ea typeface="Lato Black" panose="020F0502020204030203" pitchFamily="34" charset="0"/>
                <a:cs typeface="Lato Black" panose="020F0502020204030203" pitchFamily="34" charset="0"/>
              </a:rPr>
              <a:t>TOP 10 things to consider when doing business in the U.S. from  KOREA</a:t>
            </a:r>
          </a:p>
        </p:txBody>
      </p:sp>
      <p:sp>
        <p:nvSpPr>
          <p:cNvPr id="12" name="TextBox 11">
            <a:extLst>
              <a:ext uri="{FF2B5EF4-FFF2-40B4-BE49-F238E27FC236}">
                <a16:creationId xmlns:a16="http://schemas.microsoft.com/office/drawing/2014/main" id="{23883D05-506B-80BC-F0D6-4CA63BC73E39}"/>
              </a:ext>
            </a:extLst>
          </p:cNvPr>
          <p:cNvSpPr txBox="1"/>
          <p:nvPr/>
        </p:nvSpPr>
        <p:spPr>
          <a:xfrm>
            <a:off x="7034347" y="6500720"/>
            <a:ext cx="1753958" cy="246221"/>
          </a:xfrm>
          <a:prstGeom prst="rect">
            <a:avLst/>
          </a:prstGeom>
          <a:noFill/>
        </p:spPr>
        <p:txBody>
          <a:bodyPr wrap="square" rtlCol="0">
            <a:spAutoFit/>
          </a:bodyPr>
          <a:lstStyle/>
          <a:p>
            <a:pPr algn="ctr"/>
            <a:r>
              <a:rPr lang="en-US" sz="1000" i="1" dirty="0">
                <a:solidFill>
                  <a:schemeClr val="bg1">
                    <a:lumMod val="65000"/>
                  </a:schemeClr>
                </a:solidFill>
              </a:rPr>
              <a:t> Private &amp; Confidential </a:t>
            </a:r>
            <a:endParaRPr lang="en-AU" sz="1000" i="1" dirty="0">
              <a:solidFill>
                <a:schemeClr val="bg1">
                  <a:lumMod val="65000"/>
                </a:schemeClr>
              </a:solidFill>
            </a:endParaRPr>
          </a:p>
        </p:txBody>
      </p:sp>
      <p:sp>
        <p:nvSpPr>
          <p:cNvPr id="13" name="Slide Number Placeholder 2">
            <a:extLst>
              <a:ext uri="{FF2B5EF4-FFF2-40B4-BE49-F238E27FC236}">
                <a16:creationId xmlns:a16="http://schemas.microsoft.com/office/drawing/2014/main" id="{05D0884E-885F-FCF5-B7BD-7EFC31347B3C}"/>
              </a:ext>
            </a:extLst>
          </p:cNvPr>
          <p:cNvSpPr txBox="1">
            <a:spLocks/>
          </p:cNvSpPr>
          <p:nvPr/>
        </p:nvSpPr>
        <p:spPr>
          <a:xfrm>
            <a:off x="8940071" y="6509857"/>
            <a:ext cx="810530" cy="2462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F5C94B-8C55-478B-B509-BAE6A06B2E2A}" type="slidenum">
              <a:rPr lang="en-US" sz="1000">
                <a:solidFill>
                  <a:srgbClr val="ADAFBB"/>
                </a:solidFill>
              </a:rPr>
              <a:pPr/>
              <a:t>12</a:t>
            </a:fld>
            <a:endParaRPr lang="en-US" sz="1000" dirty="0">
              <a:solidFill>
                <a:srgbClr val="ADAFBB"/>
              </a:solidFill>
            </a:endParaRPr>
          </a:p>
        </p:txBody>
      </p:sp>
      <p:sp>
        <p:nvSpPr>
          <p:cNvPr id="4" name="Google Shape;170;p31">
            <a:extLst>
              <a:ext uri="{FF2B5EF4-FFF2-40B4-BE49-F238E27FC236}">
                <a16:creationId xmlns:a16="http://schemas.microsoft.com/office/drawing/2014/main" id="{D0F9A20C-A00E-3192-363D-28E34F1508A0}"/>
              </a:ext>
            </a:extLst>
          </p:cNvPr>
          <p:cNvSpPr txBox="1">
            <a:spLocks/>
          </p:cNvSpPr>
          <p:nvPr/>
        </p:nvSpPr>
        <p:spPr>
          <a:xfrm>
            <a:off x="457200" y="4933547"/>
            <a:ext cx="8241672" cy="1766006"/>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710" indent="0" algn="r">
              <a:buNone/>
            </a:pPr>
            <a:r>
              <a:rPr lang="en-US" sz="1800" b="0" i="0" u="none" strike="noStrike" baseline="0" dirty="0">
                <a:solidFill>
                  <a:srgbClr val="FF6B2D"/>
                </a:solidFill>
                <a:latin typeface="Calibri" panose="020F0502020204030204" pitchFamily="34" charset="0"/>
              </a:rPr>
              <a:t>Building a partnership for success around the globe.</a:t>
            </a:r>
            <a:endParaRPr lang="en-US" sz="1800" dirty="0"/>
          </a:p>
          <a:p>
            <a:pPr marL="0" indent="0">
              <a:lnSpc>
                <a:spcPct val="100000"/>
              </a:lnSpc>
              <a:spcBef>
                <a:spcPts val="0"/>
              </a:spcBef>
              <a:buSzPts val="1600"/>
              <a:buFont typeface="Arial" panose="020B0604020202020204" pitchFamily="34" charset="0"/>
              <a:buNone/>
            </a:pPr>
            <a:endParaRPr lang="en-US" altLang="ko-KR" sz="1600" dirty="0">
              <a:solidFill>
                <a:schemeClr val="tx2"/>
              </a:solidFill>
              <a:ea typeface="Lato"/>
              <a:cs typeface="Lato"/>
              <a:sym typeface="Lato"/>
            </a:endParaRPr>
          </a:p>
          <a:p>
            <a:pPr marL="0" indent="0">
              <a:lnSpc>
                <a:spcPct val="100000"/>
              </a:lnSpc>
              <a:spcBef>
                <a:spcPts val="0"/>
              </a:spcBef>
              <a:spcAft>
                <a:spcPts val="600"/>
              </a:spcAft>
              <a:buSzPts val="1600"/>
              <a:buFont typeface="Arial" panose="020B0604020202020204" pitchFamily="34" charset="0"/>
              <a:buNone/>
            </a:pPr>
            <a:endParaRPr lang="en-US" altLang="ko-KR" sz="2000" b="1" dirty="0">
              <a:solidFill>
                <a:schemeClr val="tx2"/>
              </a:solidFill>
              <a:ea typeface="Lato"/>
              <a:cs typeface="Lato"/>
              <a:sym typeface="Lato"/>
            </a:endParaRPr>
          </a:p>
          <a:p>
            <a:pPr marL="0" indent="0">
              <a:lnSpc>
                <a:spcPct val="100000"/>
              </a:lnSpc>
              <a:spcBef>
                <a:spcPts val="0"/>
              </a:spcBef>
              <a:spcAft>
                <a:spcPts val="600"/>
              </a:spcAft>
              <a:buSzPts val="1600"/>
              <a:buNone/>
            </a:pPr>
            <a:r>
              <a:rPr lang="en-US" altLang="ko-KR" sz="2000" b="1" dirty="0">
                <a:solidFill>
                  <a:schemeClr val="tx2"/>
                </a:solidFill>
                <a:ea typeface="Lato"/>
                <a:cs typeface="Lato"/>
                <a:sym typeface="Lato"/>
              </a:rPr>
              <a:t>APRIO </a:t>
            </a:r>
            <a:r>
              <a:rPr lang="ko-KR" altLang="en-US" sz="2000" b="1" dirty="0">
                <a:solidFill>
                  <a:schemeClr val="tx2"/>
                </a:solidFill>
                <a:ea typeface="Lato"/>
                <a:cs typeface="Lato"/>
                <a:sym typeface="Lato"/>
              </a:rPr>
              <a:t>회계법인 </a:t>
            </a:r>
            <a:r>
              <a:rPr lang="en-US" altLang="ko-KR" sz="2000" b="1" dirty="0">
                <a:solidFill>
                  <a:schemeClr val="tx2"/>
                </a:solidFill>
                <a:ea typeface="Lato"/>
                <a:cs typeface="Lato"/>
                <a:sym typeface="Lato"/>
              </a:rPr>
              <a:t>-</a:t>
            </a:r>
            <a:r>
              <a:rPr lang="ko-KR" altLang="en-US" sz="2000" b="1" dirty="0">
                <a:solidFill>
                  <a:schemeClr val="tx2"/>
                </a:solidFill>
                <a:ea typeface="Lato"/>
                <a:cs typeface="Lato"/>
                <a:sym typeface="Lato"/>
              </a:rPr>
              <a:t> </a:t>
            </a:r>
            <a:r>
              <a:rPr lang="en-US" altLang="ko-KR" sz="2000" b="1" dirty="0">
                <a:solidFill>
                  <a:schemeClr val="tx2"/>
                </a:solidFill>
                <a:ea typeface="Lato"/>
                <a:cs typeface="Lato"/>
                <a:sym typeface="Lato"/>
              </a:rPr>
              <a:t>KOREA DESK</a:t>
            </a:r>
            <a:r>
              <a:rPr lang="ko-KR" altLang="en-US" sz="2000" b="1" dirty="0">
                <a:solidFill>
                  <a:schemeClr val="tx2"/>
                </a:solidFill>
                <a:ea typeface="Lato"/>
                <a:cs typeface="Lato"/>
                <a:sym typeface="Lato"/>
              </a:rPr>
              <a:t> </a:t>
            </a:r>
            <a:r>
              <a:rPr lang="en-US" altLang="ko-KR" sz="2000" b="1" dirty="0">
                <a:solidFill>
                  <a:schemeClr val="tx2"/>
                </a:solidFill>
                <a:ea typeface="Lato"/>
                <a:cs typeface="Lato"/>
                <a:sym typeface="Lato"/>
              </a:rPr>
              <a:t>(</a:t>
            </a:r>
            <a:r>
              <a:rPr lang="ko-KR" altLang="en-US" sz="2000" b="1" dirty="0">
                <a:solidFill>
                  <a:schemeClr val="tx2"/>
                </a:solidFill>
                <a:ea typeface="Lato"/>
                <a:cs typeface="Lato"/>
                <a:sym typeface="Lato"/>
              </a:rPr>
              <a:t>미국진출 기업</a:t>
            </a:r>
            <a:r>
              <a:rPr lang="en-US" altLang="ko-KR" sz="2000" b="1" dirty="0">
                <a:solidFill>
                  <a:schemeClr val="tx2"/>
                </a:solidFill>
                <a:ea typeface="Lato"/>
                <a:cs typeface="Lato"/>
                <a:sym typeface="Lato"/>
              </a:rPr>
              <a:t>)</a:t>
            </a:r>
            <a:endParaRPr lang="en-US" sz="2000" b="1" dirty="0">
              <a:solidFill>
                <a:schemeClr val="tx2"/>
              </a:solidFill>
              <a:ea typeface="Lato"/>
              <a:cs typeface="Lato"/>
              <a:sym typeface="Lato"/>
            </a:endParaRPr>
          </a:p>
        </p:txBody>
      </p:sp>
    </p:spTree>
    <p:extLst>
      <p:ext uri="{BB962C8B-B14F-4D97-AF65-F5344CB8AC3E}">
        <p14:creationId xmlns:p14="http://schemas.microsoft.com/office/powerpoint/2010/main" val="2133690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175"/>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DD67975-BD5A-8E44-5A9F-AE19963C5E3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176" name="Google Shape;176;p32"/>
          <p:cNvPicPr preferRelativeResize="0">
            <a:picLocks noGrp="1"/>
          </p:cNvPicPr>
          <p:nvPr>
            <p:ph type="pic" idx="2"/>
          </p:nvPr>
        </p:nvPicPr>
        <p:blipFill>
          <a:blip r:embed="rId3">
            <a:extLst>
              <a:ext uri="{28A0092B-C50C-407E-A947-70E740481C1C}">
                <a14:useLocalDpi xmlns:a14="http://schemas.microsoft.com/office/drawing/2010/main" val="0"/>
              </a:ext>
            </a:extLst>
          </a:blip>
          <a:srcRect l="32286" r="32286"/>
          <a:stretch/>
        </p:blipFill>
        <p:spPr>
          <a:xfrm>
            <a:off x="8168640" y="12701"/>
            <a:ext cx="4023360" cy="6388091"/>
          </a:xfrm>
          <a:prstGeom prst="rect">
            <a:avLst/>
          </a:prstGeom>
          <a:solidFill>
            <a:srgbClr val="F2F2F2"/>
          </a:solidFill>
          <a:ln>
            <a:noFill/>
          </a:ln>
        </p:spPr>
      </p:pic>
      <p:sp>
        <p:nvSpPr>
          <p:cNvPr id="177" name="Google Shape;177;p32"/>
          <p:cNvSpPr/>
          <p:nvPr/>
        </p:nvSpPr>
        <p:spPr>
          <a:xfrm>
            <a:off x="578933" y="1671782"/>
            <a:ext cx="7150795" cy="4434549"/>
          </a:xfrm>
          <a:prstGeom prst="rect">
            <a:avLst/>
          </a:prstGeom>
          <a:noFill/>
          <a:ln>
            <a:noFill/>
          </a:ln>
        </p:spPr>
        <p:txBody>
          <a:bodyPr spcFirstLastPara="1" wrap="square" lIns="0" tIns="0" rIns="0" bIns="0" anchor="t" anchorCtr="0">
            <a:noAutofit/>
          </a:bodyPr>
          <a:lstStyle/>
          <a:p>
            <a:pPr marR="0" lvl="0" algn="l" rtl="0">
              <a:lnSpc>
                <a:spcPct val="100000"/>
              </a:lnSpc>
              <a:spcBef>
                <a:spcPts val="1200"/>
              </a:spcBef>
              <a:spcAft>
                <a:spcPts val="0"/>
              </a:spcAft>
              <a:buClr>
                <a:schemeClr val="accent1"/>
              </a:buClr>
              <a:buSzPts val="1800"/>
            </a:pPr>
            <a:r>
              <a:rPr lang="en-US" sz="2400" b="1" dirty="0">
                <a:solidFill>
                  <a:schemeClr val="tx1">
                    <a:lumMod val="75000"/>
                  </a:schemeClr>
                </a:solidFill>
                <a:latin typeface="Lato"/>
                <a:ea typeface="Lato"/>
                <a:cs typeface="Lato"/>
                <a:sym typeface="Lato"/>
              </a:rPr>
              <a:t>What is U.S. Tax</a:t>
            </a:r>
            <a:r>
              <a:rPr lang="ko-KR" altLang="en-US" sz="2400" b="1" dirty="0">
                <a:solidFill>
                  <a:schemeClr val="tx1">
                    <a:lumMod val="75000"/>
                  </a:schemeClr>
                </a:solidFill>
                <a:latin typeface="Lato"/>
                <a:ea typeface="Lato"/>
                <a:cs typeface="Lato"/>
                <a:sym typeface="Lato"/>
              </a:rPr>
              <a:t> </a:t>
            </a:r>
            <a:r>
              <a:rPr lang="en-US" altLang="ko-KR" sz="2400" b="1" dirty="0">
                <a:solidFill>
                  <a:schemeClr val="tx1">
                    <a:lumMod val="75000"/>
                  </a:schemeClr>
                </a:solidFill>
                <a:latin typeface="Lato"/>
                <a:ea typeface="Lato"/>
                <a:cs typeface="Lato"/>
                <a:sym typeface="Lato"/>
              </a:rPr>
              <a:t>System</a:t>
            </a:r>
            <a:r>
              <a:rPr lang="ko-KR" altLang="en-US" sz="2400" b="1" dirty="0">
                <a:solidFill>
                  <a:schemeClr val="tx1">
                    <a:lumMod val="75000"/>
                  </a:schemeClr>
                </a:solidFill>
                <a:latin typeface="Lato"/>
                <a:ea typeface="Lato"/>
                <a:cs typeface="Lato"/>
                <a:sym typeface="Lato"/>
              </a:rPr>
              <a:t> </a:t>
            </a:r>
            <a:r>
              <a:rPr lang="en-US" sz="2400" b="1" dirty="0">
                <a:solidFill>
                  <a:schemeClr val="tx1">
                    <a:lumMod val="75000"/>
                  </a:schemeClr>
                </a:solidFill>
                <a:latin typeface="Lato"/>
                <a:ea typeface="Lato"/>
                <a:cs typeface="Lato"/>
                <a:sym typeface="Lato"/>
              </a:rPr>
              <a:t>look like?</a:t>
            </a:r>
          </a:p>
          <a:p>
            <a:pPr>
              <a:spcBef>
                <a:spcPts val="1200"/>
              </a:spcBef>
              <a:buClr>
                <a:schemeClr val="accent1"/>
              </a:buClr>
              <a:buSzPts val="1800"/>
            </a:pPr>
            <a:endParaRPr lang="en-US" sz="2400" b="1" dirty="0">
              <a:solidFill>
                <a:schemeClr val="tx1">
                  <a:lumMod val="75000"/>
                </a:schemeClr>
              </a:solidFill>
              <a:latin typeface="Lato"/>
              <a:ea typeface="Lato"/>
              <a:cs typeface="Lato"/>
              <a:sym typeface="Lato"/>
            </a:endParaRPr>
          </a:p>
        </p:txBody>
      </p:sp>
      <p:sp>
        <p:nvSpPr>
          <p:cNvPr id="178" name="Google Shape;178;p32"/>
          <p:cNvSpPr txBox="1"/>
          <p:nvPr/>
        </p:nvSpPr>
        <p:spPr>
          <a:xfrm>
            <a:off x="578933" y="1136389"/>
            <a:ext cx="8106210"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000" dirty="0">
                <a:solidFill>
                  <a:schemeClr val="dk2"/>
                </a:solidFill>
                <a:latin typeface="Lato Black"/>
                <a:ea typeface="Lato Black"/>
                <a:cs typeface="Lato Black"/>
                <a:sym typeface="Lato Black"/>
              </a:rPr>
              <a:t>Intro..</a:t>
            </a:r>
            <a:endParaRPr dirty="0"/>
          </a:p>
        </p:txBody>
      </p:sp>
      <p:cxnSp>
        <p:nvCxnSpPr>
          <p:cNvPr id="179" name="Google Shape;179;p32"/>
          <p:cNvCxnSpPr/>
          <p:nvPr/>
        </p:nvCxnSpPr>
        <p:spPr>
          <a:xfrm>
            <a:off x="578935" y="924990"/>
            <a:ext cx="1002043" cy="0"/>
          </a:xfrm>
          <a:prstGeom prst="straightConnector1">
            <a:avLst/>
          </a:prstGeom>
          <a:noFill/>
          <a:ln w="38100" cap="flat" cmpd="sng">
            <a:solidFill>
              <a:schemeClr val="accent1"/>
            </a:solidFill>
            <a:prstDash val="solid"/>
            <a:miter lim="800000"/>
            <a:headEnd type="none" w="sm" len="sm"/>
            <a:tailEnd type="none" w="sm" len="sm"/>
          </a:ln>
        </p:spPr>
      </p:cxnSp>
      <p:sp>
        <p:nvSpPr>
          <p:cNvPr id="2" name="Slide Number Placeholder 2">
            <a:extLst>
              <a:ext uri="{FF2B5EF4-FFF2-40B4-BE49-F238E27FC236}">
                <a16:creationId xmlns:a16="http://schemas.microsoft.com/office/drawing/2014/main" id="{2CD14EBA-C47A-965C-E4B8-F7F5A9595244}"/>
              </a:ext>
            </a:extLst>
          </p:cNvPr>
          <p:cNvSpPr txBox="1">
            <a:spLocks/>
          </p:cNvSpPr>
          <p:nvPr/>
        </p:nvSpPr>
        <p:spPr>
          <a:xfrm>
            <a:off x="9857470" y="6544730"/>
            <a:ext cx="810530" cy="2462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F5C94B-8C55-478B-B509-BAE6A06B2E2A}" type="slidenum">
              <a:rPr lang="en-US" sz="1000">
                <a:solidFill>
                  <a:srgbClr val="ADAFBB"/>
                </a:solidFill>
              </a:rPr>
              <a:pPr/>
              <a:t>13</a:t>
            </a:fld>
            <a:endParaRPr lang="en-US" sz="1000" dirty="0">
              <a:solidFill>
                <a:srgbClr val="ADAFBB"/>
              </a:solidFill>
            </a:endParaRPr>
          </a:p>
        </p:txBody>
      </p:sp>
      <p:sp>
        <p:nvSpPr>
          <p:cNvPr id="3" name="TextBox 2">
            <a:extLst>
              <a:ext uri="{FF2B5EF4-FFF2-40B4-BE49-F238E27FC236}">
                <a16:creationId xmlns:a16="http://schemas.microsoft.com/office/drawing/2014/main" id="{78DC37DC-E43B-45EF-5E7A-DBF00906DA38}"/>
              </a:ext>
            </a:extLst>
          </p:cNvPr>
          <p:cNvSpPr txBox="1"/>
          <p:nvPr/>
        </p:nvSpPr>
        <p:spPr>
          <a:xfrm>
            <a:off x="8168641" y="6543584"/>
            <a:ext cx="1753958" cy="246221"/>
          </a:xfrm>
          <a:prstGeom prst="rect">
            <a:avLst/>
          </a:prstGeom>
          <a:noFill/>
        </p:spPr>
        <p:txBody>
          <a:bodyPr wrap="square" rtlCol="0">
            <a:spAutoFit/>
          </a:bodyPr>
          <a:lstStyle/>
          <a:p>
            <a:pPr algn="ctr"/>
            <a:r>
              <a:rPr lang="en-US" sz="1000" i="1" dirty="0">
                <a:solidFill>
                  <a:schemeClr val="bg1">
                    <a:lumMod val="65000"/>
                  </a:schemeClr>
                </a:solidFill>
              </a:rPr>
              <a:t> Private &amp; Confidential </a:t>
            </a:r>
            <a:endParaRPr lang="en-AU" sz="1000" i="1" dirty="0">
              <a:solidFill>
                <a:schemeClr val="bg1">
                  <a:lumMod val="65000"/>
                </a:schemeClr>
              </a:solidFill>
            </a:endParaRPr>
          </a:p>
        </p:txBody>
      </p:sp>
      <p:pic>
        <p:nvPicPr>
          <p:cNvPr id="4" name="Picture 3">
            <a:extLst>
              <a:ext uri="{FF2B5EF4-FFF2-40B4-BE49-F238E27FC236}">
                <a16:creationId xmlns:a16="http://schemas.microsoft.com/office/drawing/2014/main" id="{9B87EDFC-9D99-B230-CA74-B3926C70269A}"/>
              </a:ext>
            </a:extLst>
          </p:cNvPr>
          <p:cNvPicPr>
            <a:picLocks noChangeAspect="1"/>
          </p:cNvPicPr>
          <p:nvPr/>
        </p:nvPicPr>
        <p:blipFill rotWithShape="1">
          <a:blip r:embed="rId4"/>
          <a:srcRect b="25191"/>
          <a:stretch/>
        </p:blipFill>
        <p:spPr>
          <a:xfrm>
            <a:off x="493856" y="2637372"/>
            <a:ext cx="5352063" cy="2805015"/>
          </a:xfrm>
          <a:prstGeom prst="rect">
            <a:avLst/>
          </a:prstGeom>
        </p:spPr>
      </p:pic>
      <p:grpSp>
        <p:nvGrpSpPr>
          <p:cNvPr id="18" name="Group 17">
            <a:extLst>
              <a:ext uri="{FF2B5EF4-FFF2-40B4-BE49-F238E27FC236}">
                <a16:creationId xmlns:a16="http://schemas.microsoft.com/office/drawing/2014/main" id="{779FF0B5-6193-A4E4-91E6-E51573075F76}"/>
              </a:ext>
            </a:extLst>
          </p:cNvPr>
          <p:cNvGrpSpPr>
            <a:grpSpLocks noChangeAspect="1"/>
          </p:cNvGrpSpPr>
          <p:nvPr/>
        </p:nvGrpSpPr>
        <p:grpSpPr bwMode="auto">
          <a:xfrm>
            <a:off x="6229899" y="2643041"/>
            <a:ext cx="1051661" cy="779532"/>
            <a:chOff x="3036" y="2109"/>
            <a:chExt cx="371" cy="275"/>
          </a:xfrm>
        </p:grpSpPr>
        <p:sp>
          <p:nvSpPr>
            <p:cNvPr id="19" name="AutoShape 102">
              <a:extLst>
                <a:ext uri="{FF2B5EF4-FFF2-40B4-BE49-F238E27FC236}">
                  <a16:creationId xmlns:a16="http://schemas.microsoft.com/office/drawing/2014/main" id="{5CD9D47C-5A42-230D-5EA1-38062C50D8CC}"/>
                </a:ext>
              </a:extLst>
            </p:cNvPr>
            <p:cNvSpPr>
              <a:spLocks noChangeAspect="1" noChangeArrowheads="1" noTextEdit="1"/>
            </p:cNvSpPr>
            <p:nvPr/>
          </p:nvSpPr>
          <p:spPr bwMode="auto">
            <a:xfrm>
              <a:off x="3036" y="2109"/>
              <a:ext cx="371" cy="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4">
              <a:extLst>
                <a:ext uri="{FF2B5EF4-FFF2-40B4-BE49-F238E27FC236}">
                  <a16:creationId xmlns:a16="http://schemas.microsoft.com/office/drawing/2014/main" id="{800BB8C2-F6C0-0B6A-3D15-8F3689FBD064}"/>
                </a:ext>
              </a:extLst>
            </p:cNvPr>
            <p:cNvSpPr>
              <a:spLocks noEditPoints="1"/>
            </p:cNvSpPr>
            <p:nvPr/>
          </p:nvSpPr>
          <p:spPr bwMode="auto">
            <a:xfrm>
              <a:off x="3032" y="2107"/>
              <a:ext cx="377" cy="277"/>
            </a:xfrm>
            <a:custGeom>
              <a:avLst/>
              <a:gdLst>
                <a:gd name="T0" fmla="*/ 190 w 195"/>
                <a:gd name="T1" fmla="*/ 25 h 142"/>
                <a:gd name="T2" fmla="*/ 172 w 195"/>
                <a:gd name="T3" fmla="*/ 39 h 142"/>
                <a:gd name="T4" fmla="*/ 161 w 195"/>
                <a:gd name="T5" fmla="*/ 50 h 142"/>
                <a:gd name="T6" fmla="*/ 147 w 195"/>
                <a:gd name="T7" fmla="*/ 61 h 142"/>
                <a:gd name="T8" fmla="*/ 142 w 195"/>
                <a:gd name="T9" fmla="*/ 44 h 142"/>
                <a:gd name="T10" fmla="*/ 132 w 195"/>
                <a:gd name="T11" fmla="*/ 50 h 142"/>
                <a:gd name="T12" fmla="*/ 130 w 195"/>
                <a:gd name="T13" fmla="*/ 39 h 142"/>
                <a:gd name="T14" fmla="*/ 119 w 195"/>
                <a:gd name="T15" fmla="*/ 37 h 142"/>
                <a:gd name="T16" fmla="*/ 102 w 195"/>
                <a:gd name="T17" fmla="*/ 30 h 142"/>
                <a:gd name="T18" fmla="*/ 36 w 195"/>
                <a:gd name="T19" fmla="*/ 21 h 142"/>
                <a:gd name="T20" fmla="*/ 16 w 195"/>
                <a:gd name="T21" fmla="*/ 22 h 142"/>
                <a:gd name="T22" fmla="*/ 11 w 195"/>
                <a:gd name="T23" fmla="*/ 22 h 142"/>
                <a:gd name="T24" fmla="*/ 2 w 195"/>
                <a:gd name="T25" fmla="*/ 53 h 142"/>
                <a:gd name="T26" fmla="*/ 5 w 195"/>
                <a:gd name="T27" fmla="*/ 80 h 142"/>
                <a:gd name="T28" fmla="*/ 50 w 195"/>
                <a:gd name="T29" fmla="*/ 114 h 142"/>
                <a:gd name="T30" fmla="*/ 62 w 195"/>
                <a:gd name="T31" fmla="*/ 118 h 142"/>
                <a:gd name="T32" fmla="*/ 74 w 195"/>
                <a:gd name="T33" fmla="*/ 125 h 142"/>
                <a:gd name="T34" fmla="*/ 92 w 195"/>
                <a:gd name="T35" fmla="*/ 142 h 142"/>
                <a:gd name="T36" fmla="*/ 97 w 195"/>
                <a:gd name="T37" fmla="*/ 139 h 142"/>
                <a:gd name="T38" fmla="*/ 106 w 195"/>
                <a:gd name="T39" fmla="*/ 127 h 142"/>
                <a:gd name="T40" fmla="*/ 129 w 195"/>
                <a:gd name="T41" fmla="*/ 123 h 142"/>
                <a:gd name="T42" fmla="*/ 152 w 195"/>
                <a:gd name="T43" fmla="*/ 127 h 142"/>
                <a:gd name="T44" fmla="*/ 162 w 195"/>
                <a:gd name="T45" fmla="*/ 141 h 142"/>
                <a:gd name="T46" fmla="*/ 168 w 195"/>
                <a:gd name="T47" fmla="*/ 130 h 142"/>
                <a:gd name="T48" fmla="*/ 163 w 195"/>
                <a:gd name="T49" fmla="*/ 107 h 142"/>
                <a:gd name="T50" fmla="*/ 175 w 195"/>
                <a:gd name="T51" fmla="*/ 92 h 142"/>
                <a:gd name="T52" fmla="*/ 180 w 195"/>
                <a:gd name="T53" fmla="*/ 66 h 142"/>
                <a:gd name="T54" fmla="*/ 192 w 195"/>
                <a:gd name="T55" fmla="*/ 46 h 142"/>
                <a:gd name="T56" fmla="*/ 96 w 195"/>
                <a:gd name="T57" fmla="*/ 33 h 142"/>
                <a:gd name="T58" fmla="*/ 67 w 195"/>
                <a:gd name="T59" fmla="*/ 86 h 142"/>
                <a:gd name="T60" fmla="*/ 37 w 195"/>
                <a:gd name="T61" fmla="*/ 33 h 142"/>
                <a:gd name="T62" fmla="*/ 185 w 195"/>
                <a:gd name="T63" fmla="*/ 50 h 142"/>
                <a:gd name="T64" fmla="*/ 177 w 195"/>
                <a:gd name="T65" fmla="*/ 63 h 142"/>
                <a:gd name="T66" fmla="*/ 171 w 195"/>
                <a:gd name="T67" fmla="*/ 90 h 142"/>
                <a:gd name="T68" fmla="*/ 158 w 195"/>
                <a:gd name="T69" fmla="*/ 115 h 142"/>
                <a:gd name="T70" fmla="*/ 164 w 195"/>
                <a:gd name="T71" fmla="*/ 137 h 142"/>
                <a:gd name="T72" fmla="*/ 156 w 195"/>
                <a:gd name="T73" fmla="*/ 126 h 142"/>
                <a:gd name="T74" fmla="*/ 126 w 195"/>
                <a:gd name="T75" fmla="*/ 121 h 142"/>
                <a:gd name="T76" fmla="*/ 99 w 195"/>
                <a:gd name="T77" fmla="*/ 127 h 142"/>
                <a:gd name="T78" fmla="*/ 87 w 195"/>
                <a:gd name="T79" fmla="*/ 133 h 142"/>
                <a:gd name="T80" fmla="*/ 78 w 195"/>
                <a:gd name="T81" fmla="*/ 118 h 142"/>
                <a:gd name="T82" fmla="*/ 66 w 195"/>
                <a:gd name="T83" fmla="*/ 115 h 142"/>
                <a:gd name="T84" fmla="*/ 26 w 195"/>
                <a:gd name="T85" fmla="*/ 98 h 142"/>
                <a:gd name="T86" fmla="*/ 5 w 195"/>
                <a:gd name="T87" fmla="*/ 65 h 142"/>
                <a:gd name="T88" fmla="*/ 12 w 195"/>
                <a:gd name="T89" fmla="*/ 32 h 142"/>
                <a:gd name="T90" fmla="*/ 18 w 195"/>
                <a:gd name="T91" fmla="*/ 26 h 142"/>
                <a:gd name="T92" fmla="*/ 34 w 195"/>
                <a:gd name="T93" fmla="*/ 25 h 142"/>
                <a:gd name="T94" fmla="*/ 65 w 195"/>
                <a:gd name="T95" fmla="*/ 93 h 142"/>
                <a:gd name="T96" fmla="*/ 78 w 195"/>
                <a:gd name="T97" fmla="*/ 65 h 142"/>
                <a:gd name="T98" fmla="*/ 116 w 195"/>
                <a:gd name="T99" fmla="*/ 38 h 142"/>
                <a:gd name="T100" fmla="*/ 127 w 195"/>
                <a:gd name="T101" fmla="*/ 42 h 142"/>
                <a:gd name="T102" fmla="*/ 130 w 195"/>
                <a:gd name="T103" fmla="*/ 59 h 142"/>
                <a:gd name="T104" fmla="*/ 146 w 195"/>
                <a:gd name="T105" fmla="*/ 66 h 142"/>
                <a:gd name="T106" fmla="*/ 159 w 195"/>
                <a:gd name="T107" fmla="*/ 56 h 142"/>
                <a:gd name="T108" fmla="*/ 169 w 195"/>
                <a:gd name="T109" fmla="*/ 45 h 142"/>
                <a:gd name="T110" fmla="*/ 187 w 195"/>
                <a:gd name="T111" fmla="*/ 29 h 142"/>
                <a:gd name="T112" fmla="*/ 189 w 195"/>
                <a:gd name="T113" fmla="*/ 3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5" h="142">
                  <a:moveTo>
                    <a:pt x="192" y="32"/>
                  </a:moveTo>
                  <a:cubicBezTo>
                    <a:pt x="192" y="31"/>
                    <a:pt x="191" y="30"/>
                    <a:pt x="191" y="29"/>
                  </a:cubicBezTo>
                  <a:cubicBezTo>
                    <a:pt x="191" y="28"/>
                    <a:pt x="191" y="26"/>
                    <a:pt x="190" y="25"/>
                  </a:cubicBezTo>
                  <a:cubicBezTo>
                    <a:pt x="189" y="24"/>
                    <a:pt x="187" y="25"/>
                    <a:pt x="186" y="25"/>
                  </a:cubicBezTo>
                  <a:cubicBezTo>
                    <a:pt x="186" y="25"/>
                    <a:pt x="181" y="27"/>
                    <a:pt x="181" y="30"/>
                  </a:cubicBezTo>
                  <a:cubicBezTo>
                    <a:pt x="180" y="34"/>
                    <a:pt x="177" y="38"/>
                    <a:pt x="172" y="39"/>
                  </a:cubicBezTo>
                  <a:cubicBezTo>
                    <a:pt x="168" y="41"/>
                    <a:pt x="168" y="41"/>
                    <a:pt x="168" y="41"/>
                  </a:cubicBezTo>
                  <a:cubicBezTo>
                    <a:pt x="166" y="42"/>
                    <a:pt x="165" y="43"/>
                    <a:pt x="165" y="44"/>
                  </a:cubicBezTo>
                  <a:cubicBezTo>
                    <a:pt x="165" y="47"/>
                    <a:pt x="163" y="49"/>
                    <a:pt x="161" y="50"/>
                  </a:cubicBezTo>
                  <a:cubicBezTo>
                    <a:pt x="160" y="50"/>
                    <a:pt x="160" y="50"/>
                    <a:pt x="160" y="50"/>
                  </a:cubicBezTo>
                  <a:cubicBezTo>
                    <a:pt x="158" y="51"/>
                    <a:pt x="156" y="53"/>
                    <a:pt x="156" y="55"/>
                  </a:cubicBezTo>
                  <a:cubicBezTo>
                    <a:pt x="152" y="58"/>
                    <a:pt x="149" y="60"/>
                    <a:pt x="147" y="61"/>
                  </a:cubicBezTo>
                  <a:cubicBezTo>
                    <a:pt x="147" y="58"/>
                    <a:pt x="147" y="53"/>
                    <a:pt x="146" y="47"/>
                  </a:cubicBezTo>
                  <a:cubicBezTo>
                    <a:pt x="146" y="46"/>
                    <a:pt x="146" y="45"/>
                    <a:pt x="145" y="44"/>
                  </a:cubicBezTo>
                  <a:cubicBezTo>
                    <a:pt x="144" y="44"/>
                    <a:pt x="143" y="44"/>
                    <a:pt x="142" y="44"/>
                  </a:cubicBezTo>
                  <a:cubicBezTo>
                    <a:pt x="136" y="45"/>
                    <a:pt x="136" y="45"/>
                    <a:pt x="136" y="45"/>
                  </a:cubicBezTo>
                  <a:cubicBezTo>
                    <a:pt x="135" y="45"/>
                    <a:pt x="133" y="46"/>
                    <a:pt x="133" y="47"/>
                  </a:cubicBezTo>
                  <a:cubicBezTo>
                    <a:pt x="133" y="48"/>
                    <a:pt x="132" y="49"/>
                    <a:pt x="132" y="50"/>
                  </a:cubicBezTo>
                  <a:cubicBezTo>
                    <a:pt x="132" y="49"/>
                    <a:pt x="132" y="48"/>
                    <a:pt x="132" y="47"/>
                  </a:cubicBezTo>
                  <a:cubicBezTo>
                    <a:pt x="131" y="46"/>
                    <a:pt x="131" y="44"/>
                    <a:pt x="131" y="42"/>
                  </a:cubicBezTo>
                  <a:cubicBezTo>
                    <a:pt x="131" y="41"/>
                    <a:pt x="131" y="40"/>
                    <a:pt x="130" y="39"/>
                  </a:cubicBezTo>
                  <a:cubicBezTo>
                    <a:pt x="129" y="39"/>
                    <a:pt x="128" y="38"/>
                    <a:pt x="127" y="38"/>
                  </a:cubicBezTo>
                  <a:cubicBezTo>
                    <a:pt x="119" y="40"/>
                    <a:pt x="119" y="40"/>
                    <a:pt x="119" y="40"/>
                  </a:cubicBezTo>
                  <a:cubicBezTo>
                    <a:pt x="120" y="39"/>
                    <a:pt x="120" y="38"/>
                    <a:pt x="119" y="37"/>
                  </a:cubicBezTo>
                  <a:cubicBezTo>
                    <a:pt x="119" y="36"/>
                    <a:pt x="118" y="35"/>
                    <a:pt x="117" y="34"/>
                  </a:cubicBezTo>
                  <a:cubicBezTo>
                    <a:pt x="102" y="30"/>
                    <a:pt x="102" y="30"/>
                    <a:pt x="102" y="30"/>
                  </a:cubicBezTo>
                  <a:cubicBezTo>
                    <a:pt x="102" y="30"/>
                    <a:pt x="102" y="30"/>
                    <a:pt x="102" y="30"/>
                  </a:cubicBezTo>
                  <a:cubicBezTo>
                    <a:pt x="100" y="30"/>
                    <a:pt x="100" y="30"/>
                    <a:pt x="100" y="30"/>
                  </a:cubicBezTo>
                  <a:cubicBezTo>
                    <a:pt x="99" y="13"/>
                    <a:pt x="84" y="0"/>
                    <a:pt x="67" y="0"/>
                  </a:cubicBezTo>
                  <a:cubicBezTo>
                    <a:pt x="53" y="0"/>
                    <a:pt x="41" y="8"/>
                    <a:pt x="36" y="21"/>
                  </a:cubicBezTo>
                  <a:cubicBezTo>
                    <a:pt x="20" y="19"/>
                    <a:pt x="20" y="19"/>
                    <a:pt x="20" y="19"/>
                  </a:cubicBezTo>
                  <a:cubicBezTo>
                    <a:pt x="19" y="18"/>
                    <a:pt x="18" y="19"/>
                    <a:pt x="17" y="19"/>
                  </a:cubicBezTo>
                  <a:cubicBezTo>
                    <a:pt x="17" y="20"/>
                    <a:pt x="16" y="21"/>
                    <a:pt x="16" y="22"/>
                  </a:cubicBezTo>
                  <a:cubicBezTo>
                    <a:pt x="16" y="23"/>
                    <a:pt x="16" y="23"/>
                    <a:pt x="16" y="23"/>
                  </a:cubicBezTo>
                  <a:cubicBezTo>
                    <a:pt x="15" y="22"/>
                    <a:pt x="15" y="22"/>
                    <a:pt x="15" y="22"/>
                  </a:cubicBezTo>
                  <a:cubicBezTo>
                    <a:pt x="14" y="21"/>
                    <a:pt x="13" y="21"/>
                    <a:pt x="11" y="22"/>
                  </a:cubicBezTo>
                  <a:cubicBezTo>
                    <a:pt x="10" y="22"/>
                    <a:pt x="9" y="23"/>
                    <a:pt x="9" y="25"/>
                  </a:cubicBezTo>
                  <a:cubicBezTo>
                    <a:pt x="8" y="32"/>
                    <a:pt x="8" y="32"/>
                    <a:pt x="8" y="32"/>
                  </a:cubicBezTo>
                  <a:cubicBezTo>
                    <a:pt x="2" y="53"/>
                    <a:pt x="2" y="53"/>
                    <a:pt x="2" y="53"/>
                  </a:cubicBezTo>
                  <a:cubicBezTo>
                    <a:pt x="2" y="53"/>
                    <a:pt x="1" y="54"/>
                    <a:pt x="1" y="54"/>
                  </a:cubicBezTo>
                  <a:cubicBezTo>
                    <a:pt x="1" y="64"/>
                    <a:pt x="1" y="64"/>
                    <a:pt x="1" y="64"/>
                  </a:cubicBezTo>
                  <a:cubicBezTo>
                    <a:pt x="0" y="70"/>
                    <a:pt x="2" y="76"/>
                    <a:pt x="5" y="80"/>
                  </a:cubicBezTo>
                  <a:cubicBezTo>
                    <a:pt x="11" y="89"/>
                    <a:pt x="11" y="89"/>
                    <a:pt x="11" y="89"/>
                  </a:cubicBezTo>
                  <a:cubicBezTo>
                    <a:pt x="14" y="94"/>
                    <a:pt x="19" y="99"/>
                    <a:pt x="25" y="101"/>
                  </a:cubicBezTo>
                  <a:cubicBezTo>
                    <a:pt x="50" y="114"/>
                    <a:pt x="50" y="114"/>
                    <a:pt x="50" y="114"/>
                  </a:cubicBezTo>
                  <a:cubicBezTo>
                    <a:pt x="51" y="114"/>
                    <a:pt x="51" y="114"/>
                    <a:pt x="52" y="114"/>
                  </a:cubicBezTo>
                  <a:cubicBezTo>
                    <a:pt x="54" y="114"/>
                    <a:pt x="54" y="114"/>
                    <a:pt x="54" y="114"/>
                  </a:cubicBezTo>
                  <a:cubicBezTo>
                    <a:pt x="58" y="114"/>
                    <a:pt x="61" y="115"/>
                    <a:pt x="62" y="118"/>
                  </a:cubicBezTo>
                  <a:cubicBezTo>
                    <a:pt x="68" y="125"/>
                    <a:pt x="68" y="125"/>
                    <a:pt x="68" y="125"/>
                  </a:cubicBezTo>
                  <a:cubicBezTo>
                    <a:pt x="69" y="126"/>
                    <a:pt x="71" y="127"/>
                    <a:pt x="73" y="126"/>
                  </a:cubicBezTo>
                  <a:cubicBezTo>
                    <a:pt x="74" y="125"/>
                    <a:pt x="74" y="125"/>
                    <a:pt x="74" y="125"/>
                  </a:cubicBezTo>
                  <a:cubicBezTo>
                    <a:pt x="75" y="124"/>
                    <a:pt x="76" y="123"/>
                    <a:pt x="77" y="123"/>
                  </a:cubicBezTo>
                  <a:cubicBezTo>
                    <a:pt x="78" y="126"/>
                    <a:pt x="81" y="131"/>
                    <a:pt x="83" y="135"/>
                  </a:cubicBezTo>
                  <a:cubicBezTo>
                    <a:pt x="85" y="139"/>
                    <a:pt x="88" y="141"/>
                    <a:pt x="92" y="142"/>
                  </a:cubicBezTo>
                  <a:cubicBezTo>
                    <a:pt x="93" y="142"/>
                    <a:pt x="93" y="142"/>
                    <a:pt x="93" y="142"/>
                  </a:cubicBezTo>
                  <a:cubicBezTo>
                    <a:pt x="94" y="142"/>
                    <a:pt x="95" y="142"/>
                    <a:pt x="95" y="142"/>
                  </a:cubicBezTo>
                  <a:cubicBezTo>
                    <a:pt x="96" y="141"/>
                    <a:pt x="97" y="140"/>
                    <a:pt x="97" y="139"/>
                  </a:cubicBezTo>
                  <a:cubicBezTo>
                    <a:pt x="97" y="137"/>
                    <a:pt x="97" y="137"/>
                    <a:pt x="97" y="137"/>
                  </a:cubicBezTo>
                  <a:cubicBezTo>
                    <a:pt x="97" y="134"/>
                    <a:pt x="99" y="132"/>
                    <a:pt x="101" y="130"/>
                  </a:cubicBezTo>
                  <a:cubicBezTo>
                    <a:pt x="106" y="127"/>
                    <a:pt x="106" y="127"/>
                    <a:pt x="106" y="127"/>
                  </a:cubicBezTo>
                  <a:cubicBezTo>
                    <a:pt x="109" y="125"/>
                    <a:pt x="113" y="125"/>
                    <a:pt x="117" y="125"/>
                  </a:cubicBezTo>
                  <a:cubicBezTo>
                    <a:pt x="125" y="125"/>
                    <a:pt x="125" y="125"/>
                    <a:pt x="125" y="125"/>
                  </a:cubicBezTo>
                  <a:cubicBezTo>
                    <a:pt x="127" y="125"/>
                    <a:pt x="128" y="124"/>
                    <a:pt x="129" y="123"/>
                  </a:cubicBezTo>
                  <a:cubicBezTo>
                    <a:pt x="130" y="122"/>
                    <a:pt x="131" y="121"/>
                    <a:pt x="132" y="121"/>
                  </a:cubicBezTo>
                  <a:cubicBezTo>
                    <a:pt x="147" y="122"/>
                    <a:pt x="147" y="122"/>
                    <a:pt x="147" y="122"/>
                  </a:cubicBezTo>
                  <a:cubicBezTo>
                    <a:pt x="149" y="122"/>
                    <a:pt x="151" y="124"/>
                    <a:pt x="152" y="127"/>
                  </a:cubicBezTo>
                  <a:cubicBezTo>
                    <a:pt x="153" y="130"/>
                    <a:pt x="153" y="130"/>
                    <a:pt x="153" y="130"/>
                  </a:cubicBezTo>
                  <a:cubicBezTo>
                    <a:pt x="154" y="133"/>
                    <a:pt x="156" y="136"/>
                    <a:pt x="158" y="138"/>
                  </a:cubicBezTo>
                  <a:cubicBezTo>
                    <a:pt x="162" y="141"/>
                    <a:pt x="162" y="141"/>
                    <a:pt x="162" y="141"/>
                  </a:cubicBezTo>
                  <a:cubicBezTo>
                    <a:pt x="163" y="141"/>
                    <a:pt x="165" y="142"/>
                    <a:pt x="166" y="141"/>
                  </a:cubicBezTo>
                  <a:cubicBezTo>
                    <a:pt x="167" y="140"/>
                    <a:pt x="168" y="139"/>
                    <a:pt x="168" y="138"/>
                  </a:cubicBezTo>
                  <a:cubicBezTo>
                    <a:pt x="168" y="130"/>
                    <a:pt x="168" y="130"/>
                    <a:pt x="168" y="130"/>
                  </a:cubicBezTo>
                  <a:cubicBezTo>
                    <a:pt x="168" y="129"/>
                    <a:pt x="168" y="127"/>
                    <a:pt x="167" y="126"/>
                  </a:cubicBezTo>
                  <a:cubicBezTo>
                    <a:pt x="162" y="114"/>
                    <a:pt x="162" y="114"/>
                    <a:pt x="162" y="114"/>
                  </a:cubicBezTo>
                  <a:cubicBezTo>
                    <a:pt x="161" y="112"/>
                    <a:pt x="162" y="109"/>
                    <a:pt x="163" y="107"/>
                  </a:cubicBezTo>
                  <a:cubicBezTo>
                    <a:pt x="169" y="101"/>
                    <a:pt x="169" y="101"/>
                    <a:pt x="169" y="101"/>
                  </a:cubicBezTo>
                  <a:cubicBezTo>
                    <a:pt x="169" y="101"/>
                    <a:pt x="170" y="100"/>
                    <a:pt x="170" y="100"/>
                  </a:cubicBezTo>
                  <a:cubicBezTo>
                    <a:pt x="175" y="92"/>
                    <a:pt x="175" y="92"/>
                    <a:pt x="175" y="92"/>
                  </a:cubicBezTo>
                  <a:cubicBezTo>
                    <a:pt x="177" y="89"/>
                    <a:pt x="178" y="85"/>
                    <a:pt x="177" y="81"/>
                  </a:cubicBezTo>
                  <a:cubicBezTo>
                    <a:pt x="176" y="76"/>
                    <a:pt x="176" y="76"/>
                    <a:pt x="176" y="76"/>
                  </a:cubicBezTo>
                  <a:cubicBezTo>
                    <a:pt x="176" y="72"/>
                    <a:pt x="177" y="68"/>
                    <a:pt x="180" y="66"/>
                  </a:cubicBezTo>
                  <a:cubicBezTo>
                    <a:pt x="187" y="59"/>
                    <a:pt x="187" y="59"/>
                    <a:pt x="187" y="59"/>
                  </a:cubicBezTo>
                  <a:cubicBezTo>
                    <a:pt x="189" y="57"/>
                    <a:pt x="190" y="54"/>
                    <a:pt x="188" y="52"/>
                  </a:cubicBezTo>
                  <a:cubicBezTo>
                    <a:pt x="192" y="46"/>
                    <a:pt x="192" y="46"/>
                    <a:pt x="192" y="46"/>
                  </a:cubicBezTo>
                  <a:cubicBezTo>
                    <a:pt x="195" y="42"/>
                    <a:pt x="195" y="36"/>
                    <a:pt x="192" y="32"/>
                  </a:cubicBezTo>
                  <a:close/>
                  <a:moveTo>
                    <a:pt x="67" y="4"/>
                  </a:moveTo>
                  <a:cubicBezTo>
                    <a:pt x="83" y="4"/>
                    <a:pt x="96" y="17"/>
                    <a:pt x="96" y="33"/>
                  </a:cubicBezTo>
                  <a:cubicBezTo>
                    <a:pt x="96" y="46"/>
                    <a:pt x="88" y="58"/>
                    <a:pt x="76" y="62"/>
                  </a:cubicBezTo>
                  <a:cubicBezTo>
                    <a:pt x="75" y="62"/>
                    <a:pt x="75" y="62"/>
                    <a:pt x="75" y="63"/>
                  </a:cubicBezTo>
                  <a:cubicBezTo>
                    <a:pt x="67" y="86"/>
                    <a:pt x="67" y="86"/>
                    <a:pt x="67" y="86"/>
                  </a:cubicBezTo>
                  <a:cubicBezTo>
                    <a:pt x="59" y="63"/>
                    <a:pt x="59" y="63"/>
                    <a:pt x="59" y="63"/>
                  </a:cubicBezTo>
                  <a:cubicBezTo>
                    <a:pt x="59" y="62"/>
                    <a:pt x="58" y="62"/>
                    <a:pt x="58" y="62"/>
                  </a:cubicBezTo>
                  <a:cubicBezTo>
                    <a:pt x="45" y="58"/>
                    <a:pt x="37" y="46"/>
                    <a:pt x="37" y="33"/>
                  </a:cubicBezTo>
                  <a:cubicBezTo>
                    <a:pt x="37" y="17"/>
                    <a:pt x="50" y="4"/>
                    <a:pt x="67" y="4"/>
                  </a:cubicBezTo>
                  <a:close/>
                  <a:moveTo>
                    <a:pt x="188" y="44"/>
                  </a:moveTo>
                  <a:cubicBezTo>
                    <a:pt x="185" y="50"/>
                    <a:pt x="185" y="50"/>
                    <a:pt x="185" y="50"/>
                  </a:cubicBezTo>
                  <a:cubicBezTo>
                    <a:pt x="184" y="51"/>
                    <a:pt x="184" y="52"/>
                    <a:pt x="185" y="54"/>
                  </a:cubicBezTo>
                  <a:cubicBezTo>
                    <a:pt x="185" y="54"/>
                    <a:pt x="185" y="55"/>
                    <a:pt x="184" y="56"/>
                  </a:cubicBezTo>
                  <a:cubicBezTo>
                    <a:pt x="177" y="63"/>
                    <a:pt x="177" y="63"/>
                    <a:pt x="177" y="63"/>
                  </a:cubicBezTo>
                  <a:cubicBezTo>
                    <a:pt x="174" y="66"/>
                    <a:pt x="172" y="71"/>
                    <a:pt x="172" y="76"/>
                  </a:cubicBezTo>
                  <a:cubicBezTo>
                    <a:pt x="173" y="81"/>
                    <a:pt x="173" y="81"/>
                    <a:pt x="173" y="81"/>
                  </a:cubicBezTo>
                  <a:cubicBezTo>
                    <a:pt x="173" y="84"/>
                    <a:pt x="173" y="87"/>
                    <a:pt x="171" y="90"/>
                  </a:cubicBezTo>
                  <a:cubicBezTo>
                    <a:pt x="166" y="98"/>
                    <a:pt x="166" y="98"/>
                    <a:pt x="166" y="98"/>
                  </a:cubicBezTo>
                  <a:cubicBezTo>
                    <a:pt x="160" y="105"/>
                    <a:pt x="160" y="105"/>
                    <a:pt x="160" y="105"/>
                  </a:cubicBezTo>
                  <a:cubicBezTo>
                    <a:pt x="157" y="108"/>
                    <a:pt x="157" y="112"/>
                    <a:pt x="158" y="115"/>
                  </a:cubicBezTo>
                  <a:cubicBezTo>
                    <a:pt x="164" y="128"/>
                    <a:pt x="164" y="128"/>
                    <a:pt x="164" y="128"/>
                  </a:cubicBezTo>
                  <a:cubicBezTo>
                    <a:pt x="164" y="128"/>
                    <a:pt x="164" y="129"/>
                    <a:pt x="164" y="130"/>
                  </a:cubicBezTo>
                  <a:cubicBezTo>
                    <a:pt x="164" y="137"/>
                    <a:pt x="164" y="137"/>
                    <a:pt x="164" y="137"/>
                  </a:cubicBezTo>
                  <a:cubicBezTo>
                    <a:pt x="161" y="135"/>
                    <a:pt x="161" y="135"/>
                    <a:pt x="161" y="135"/>
                  </a:cubicBezTo>
                  <a:cubicBezTo>
                    <a:pt x="159" y="133"/>
                    <a:pt x="157" y="131"/>
                    <a:pt x="157" y="129"/>
                  </a:cubicBezTo>
                  <a:cubicBezTo>
                    <a:pt x="156" y="126"/>
                    <a:pt x="156" y="126"/>
                    <a:pt x="156" y="126"/>
                  </a:cubicBezTo>
                  <a:cubicBezTo>
                    <a:pt x="155" y="122"/>
                    <a:pt x="151" y="119"/>
                    <a:pt x="147" y="118"/>
                  </a:cubicBezTo>
                  <a:cubicBezTo>
                    <a:pt x="133" y="117"/>
                    <a:pt x="133" y="117"/>
                    <a:pt x="133" y="117"/>
                  </a:cubicBezTo>
                  <a:cubicBezTo>
                    <a:pt x="129" y="117"/>
                    <a:pt x="127" y="119"/>
                    <a:pt x="126" y="121"/>
                  </a:cubicBezTo>
                  <a:cubicBezTo>
                    <a:pt x="117" y="121"/>
                    <a:pt x="117" y="121"/>
                    <a:pt x="117" y="121"/>
                  </a:cubicBezTo>
                  <a:cubicBezTo>
                    <a:pt x="112" y="121"/>
                    <a:pt x="108" y="122"/>
                    <a:pt x="104" y="124"/>
                  </a:cubicBezTo>
                  <a:cubicBezTo>
                    <a:pt x="99" y="127"/>
                    <a:pt x="99" y="127"/>
                    <a:pt x="99" y="127"/>
                  </a:cubicBezTo>
                  <a:cubicBezTo>
                    <a:pt x="96" y="129"/>
                    <a:pt x="93" y="133"/>
                    <a:pt x="93" y="136"/>
                  </a:cubicBezTo>
                  <a:cubicBezTo>
                    <a:pt x="93" y="138"/>
                    <a:pt x="93" y="138"/>
                    <a:pt x="93" y="138"/>
                  </a:cubicBezTo>
                  <a:cubicBezTo>
                    <a:pt x="90" y="138"/>
                    <a:pt x="88" y="136"/>
                    <a:pt x="87" y="133"/>
                  </a:cubicBezTo>
                  <a:cubicBezTo>
                    <a:pt x="85" y="129"/>
                    <a:pt x="82" y="124"/>
                    <a:pt x="80" y="121"/>
                  </a:cubicBezTo>
                  <a:cubicBezTo>
                    <a:pt x="80" y="120"/>
                    <a:pt x="79" y="119"/>
                    <a:pt x="79" y="119"/>
                  </a:cubicBezTo>
                  <a:cubicBezTo>
                    <a:pt x="79" y="119"/>
                    <a:pt x="79" y="118"/>
                    <a:pt x="78" y="118"/>
                  </a:cubicBezTo>
                  <a:cubicBezTo>
                    <a:pt x="77" y="118"/>
                    <a:pt x="76" y="118"/>
                    <a:pt x="72" y="121"/>
                  </a:cubicBezTo>
                  <a:cubicBezTo>
                    <a:pt x="71" y="122"/>
                    <a:pt x="71" y="122"/>
                    <a:pt x="71" y="122"/>
                  </a:cubicBezTo>
                  <a:cubicBezTo>
                    <a:pt x="66" y="115"/>
                    <a:pt x="66" y="115"/>
                    <a:pt x="66" y="115"/>
                  </a:cubicBezTo>
                  <a:cubicBezTo>
                    <a:pt x="63" y="112"/>
                    <a:pt x="59" y="110"/>
                    <a:pt x="54" y="110"/>
                  </a:cubicBezTo>
                  <a:cubicBezTo>
                    <a:pt x="52" y="110"/>
                    <a:pt x="52" y="110"/>
                    <a:pt x="52" y="110"/>
                  </a:cubicBezTo>
                  <a:cubicBezTo>
                    <a:pt x="26" y="98"/>
                    <a:pt x="26" y="98"/>
                    <a:pt x="26" y="98"/>
                  </a:cubicBezTo>
                  <a:cubicBezTo>
                    <a:pt x="21" y="95"/>
                    <a:pt x="17" y="92"/>
                    <a:pt x="14" y="87"/>
                  </a:cubicBezTo>
                  <a:cubicBezTo>
                    <a:pt x="8" y="78"/>
                    <a:pt x="8" y="78"/>
                    <a:pt x="8" y="78"/>
                  </a:cubicBezTo>
                  <a:cubicBezTo>
                    <a:pt x="5" y="74"/>
                    <a:pt x="4" y="69"/>
                    <a:pt x="5" y="65"/>
                  </a:cubicBezTo>
                  <a:cubicBezTo>
                    <a:pt x="5" y="54"/>
                    <a:pt x="5" y="54"/>
                    <a:pt x="5" y="54"/>
                  </a:cubicBezTo>
                  <a:cubicBezTo>
                    <a:pt x="12" y="33"/>
                    <a:pt x="12" y="33"/>
                    <a:pt x="12" y="33"/>
                  </a:cubicBezTo>
                  <a:cubicBezTo>
                    <a:pt x="12" y="33"/>
                    <a:pt x="12" y="32"/>
                    <a:pt x="12" y="32"/>
                  </a:cubicBezTo>
                  <a:cubicBezTo>
                    <a:pt x="13" y="25"/>
                    <a:pt x="13" y="25"/>
                    <a:pt x="13" y="25"/>
                  </a:cubicBezTo>
                  <a:cubicBezTo>
                    <a:pt x="14" y="26"/>
                    <a:pt x="14" y="26"/>
                    <a:pt x="14" y="26"/>
                  </a:cubicBezTo>
                  <a:cubicBezTo>
                    <a:pt x="15" y="27"/>
                    <a:pt x="17" y="27"/>
                    <a:pt x="18" y="26"/>
                  </a:cubicBezTo>
                  <a:cubicBezTo>
                    <a:pt x="19" y="26"/>
                    <a:pt x="20" y="25"/>
                    <a:pt x="20" y="23"/>
                  </a:cubicBezTo>
                  <a:cubicBezTo>
                    <a:pt x="20" y="23"/>
                    <a:pt x="20" y="23"/>
                    <a:pt x="20" y="23"/>
                  </a:cubicBezTo>
                  <a:cubicBezTo>
                    <a:pt x="34" y="25"/>
                    <a:pt x="34" y="25"/>
                    <a:pt x="34" y="25"/>
                  </a:cubicBezTo>
                  <a:cubicBezTo>
                    <a:pt x="34" y="27"/>
                    <a:pt x="33" y="30"/>
                    <a:pt x="33" y="33"/>
                  </a:cubicBezTo>
                  <a:cubicBezTo>
                    <a:pt x="33" y="48"/>
                    <a:pt x="42" y="60"/>
                    <a:pt x="55" y="65"/>
                  </a:cubicBezTo>
                  <a:cubicBezTo>
                    <a:pt x="65" y="93"/>
                    <a:pt x="65" y="93"/>
                    <a:pt x="65" y="93"/>
                  </a:cubicBezTo>
                  <a:cubicBezTo>
                    <a:pt x="65" y="94"/>
                    <a:pt x="66" y="95"/>
                    <a:pt x="67" y="95"/>
                  </a:cubicBezTo>
                  <a:cubicBezTo>
                    <a:pt x="68" y="95"/>
                    <a:pt x="68" y="94"/>
                    <a:pt x="69" y="93"/>
                  </a:cubicBezTo>
                  <a:cubicBezTo>
                    <a:pt x="78" y="65"/>
                    <a:pt x="78" y="65"/>
                    <a:pt x="78" y="65"/>
                  </a:cubicBezTo>
                  <a:cubicBezTo>
                    <a:pt x="91" y="60"/>
                    <a:pt x="100" y="48"/>
                    <a:pt x="100" y="34"/>
                  </a:cubicBezTo>
                  <a:cubicBezTo>
                    <a:pt x="101" y="34"/>
                    <a:pt x="101" y="34"/>
                    <a:pt x="101" y="34"/>
                  </a:cubicBezTo>
                  <a:cubicBezTo>
                    <a:pt x="116" y="38"/>
                    <a:pt x="116" y="38"/>
                    <a:pt x="116" y="38"/>
                  </a:cubicBezTo>
                  <a:cubicBezTo>
                    <a:pt x="115" y="39"/>
                    <a:pt x="114" y="41"/>
                    <a:pt x="115" y="42"/>
                  </a:cubicBezTo>
                  <a:cubicBezTo>
                    <a:pt x="116" y="43"/>
                    <a:pt x="118" y="44"/>
                    <a:pt x="119" y="44"/>
                  </a:cubicBezTo>
                  <a:cubicBezTo>
                    <a:pt x="127" y="42"/>
                    <a:pt x="127" y="42"/>
                    <a:pt x="127" y="42"/>
                  </a:cubicBezTo>
                  <a:cubicBezTo>
                    <a:pt x="127" y="45"/>
                    <a:pt x="127" y="46"/>
                    <a:pt x="128" y="48"/>
                  </a:cubicBezTo>
                  <a:cubicBezTo>
                    <a:pt x="128" y="50"/>
                    <a:pt x="128" y="52"/>
                    <a:pt x="128" y="57"/>
                  </a:cubicBezTo>
                  <a:cubicBezTo>
                    <a:pt x="128" y="58"/>
                    <a:pt x="129" y="59"/>
                    <a:pt x="130" y="59"/>
                  </a:cubicBezTo>
                  <a:cubicBezTo>
                    <a:pt x="133" y="60"/>
                    <a:pt x="137" y="48"/>
                    <a:pt x="137" y="48"/>
                  </a:cubicBezTo>
                  <a:cubicBezTo>
                    <a:pt x="142" y="47"/>
                    <a:pt x="142" y="47"/>
                    <a:pt x="142" y="47"/>
                  </a:cubicBezTo>
                  <a:cubicBezTo>
                    <a:pt x="144" y="66"/>
                    <a:pt x="144" y="66"/>
                    <a:pt x="146" y="66"/>
                  </a:cubicBezTo>
                  <a:cubicBezTo>
                    <a:pt x="146" y="66"/>
                    <a:pt x="147" y="66"/>
                    <a:pt x="147" y="66"/>
                  </a:cubicBezTo>
                  <a:cubicBezTo>
                    <a:pt x="148" y="65"/>
                    <a:pt x="151" y="63"/>
                    <a:pt x="158" y="59"/>
                  </a:cubicBezTo>
                  <a:cubicBezTo>
                    <a:pt x="159" y="58"/>
                    <a:pt x="159" y="57"/>
                    <a:pt x="159" y="56"/>
                  </a:cubicBezTo>
                  <a:cubicBezTo>
                    <a:pt x="160" y="55"/>
                    <a:pt x="160" y="54"/>
                    <a:pt x="161" y="54"/>
                  </a:cubicBezTo>
                  <a:cubicBezTo>
                    <a:pt x="162" y="54"/>
                    <a:pt x="162" y="54"/>
                    <a:pt x="162" y="54"/>
                  </a:cubicBezTo>
                  <a:cubicBezTo>
                    <a:pt x="166" y="52"/>
                    <a:pt x="169" y="49"/>
                    <a:pt x="169" y="45"/>
                  </a:cubicBezTo>
                  <a:cubicBezTo>
                    <a:pt x="174" y="43"/>
                    <a:pt x="174" y="43"/>
                    <a:pt x="174" y="43"/>
                  </a:cubicBezTo>
                  <a:cubicBezTo>
                    <a:pt x="179" y="41"/>
                    <a:pt x="184" y="37"/>
                    <a:pt x="185" y="31"/>
                  </a:cubicBezTo>
                  <a:cubicBezTo>
                    <a:pt x="185" y="30"/>
                    <a:pt x="186" y="29"/>
                    <a:pt x="187" y="29"/>
                  </a:cubicBezTo>
                  <a:cubicBezTo>
                    <a:pt x="187" y="29"/>
                    <a:pt x="187" y="29"/>
                    <a:pt x="187" y="29"/>
                  </a:cubicBezTo>
                  <a:cubicBezTo>
                    <a:pt x="187" y="29"/>
                    <a:pt x="187" y="29"/>
                    <a:pt x="187" y="29"/>
                  </a:cubicBezTo>
                  <a:cubicBezTo>
                    <a:pt x="188" y="31"/>
                    <a:pt x="188" y="32"/>
                    <a:pt x="189" y="34"/>
                  </a:cubicBezTo>
                  <a:cubicBezTo>
                    <a:pt x="190" y="37"/>
                    <a:pt x="190" y="41"/>
                    <a:pt x="188" y="44"/>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5">
              <a:extLst>
                <a:ext uri="{FF2B5EF4-FFF2-40B4-BE49-F238E27FC236}">
                  <a16:creationId xmlns:a16="http://schemas.microsoft.com/office/drawing/2014/main" id="{F7206209-5F57-B934-127A-CDFDA7714F1F}"/>
                </a:ext>
              </a:extLst>
            </p:cNvPr>
            <p:cNvSpPr>
              <a:spLocks noEditPoints="1"/>
            </p:cNvSpPr>
            <p:nvPr/>
          </p:nvSpPr>
          <p:spPr bwMode="auto">
            <a:xfrm>
              <a:off x="3119" y="2130"/>
              <a:ext cx="85" cy="84"/>
            </a:xfrm>
            <a:custGeom>
              <a:avLst/>
              <a:gdLst>
                <a:gd name="T0" fmla="*/ 22 w 44"/>
                <a:gd name="T1" fmla="*/ 43 h 43"/>
                <a:gd name="T2" fmla="*/ 44 w 44"/>
                <a:gd name="T3" fmla="*/ 21 h 43"/>
                <a:gd name="T4" fmla="*/ 22 w 44"/>
                <a:gd name="T5" fmla="*/ 0 h 43"/>
                <a:gd name="T6" fmla="*/ 0 w 44"/>
                <a:gd name="T7" fmla="*/ 21 h 43"/>
                <a:gd name="T8" fmla="*/ 22 w 44"/>
                <a:gd name="T9" fmla="*/ 43 h 43"/>
                <a:gd name="T10" fmla="*/ 22 w 44"/>
                <a:gd name="T11" fmla="*/ 4 h 43"/>
                <a:gd name="T12" fmla="*/ 40 w 44"/>
                <a:gd name="T13" fmla="*/ 21 h 43"/>
                <a:gd name="T14" fmla="*/ 22 w 44"/>
                <a:gd name="T15" fmla="*/ 39 h 43"/>
                <a:gd name="T16" fmla="*/ 4 w 44"/>
                <a:gd name="T17" fmla="*/ 21 h 43"/>
                <a:gd name="T18" fmla="*/ 22 w 44"/>
                <a:gd name="T19"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3">
                  <a:moveTo>
                    <a:pt x="22" y="43"/>
                  </a:moveTo>
                  <a:cubicBezTo>
                    <a:pt x="34" y="43"/>
                    <a:pt x="44" y="33"/>
                    <a:pt x="44" y="21"/>
                  </a:cubicBezTo>
                  <a:cubicBezTo>
                    <a:pt x="44" y="9"/>
                    <a:pt x="34" y="0"/>
                    <a:pt x="22" y="0"/>
                  </a:cubicBezTo>
                  <a:cubicBezTo>
                    <a:pt x="10" y="0"/>
                    <a:pt x="0" y="9"/>
                    <a:pt x="0" y="21"/>
                  </a:cubicBezTo>
                  <a:cubicBezTo>
                    <a:pt x="0" y="33"/>
                    <a:pt x="10" y="43"/>
                    <a:pt x="22" y="43"/>
                  </a:cubicBezTo>
                  <a:close/>
                  <a:moveTo>
                    <a:pt x="22" y="4"/>
                  </a:moveTo>
                  <a:cubicBezTo>
                    <a:pt x="32" y="4"/>
                    <a:pt x="40" y="12"/>
                    <a:pt x="40" y="21"/>
                  </a:cubicBezTo>
                  <a:cubicBezTo>
                    <a:pt x="40" y="31"/>
                    <a:pt x="32" y="39"/>
                    <a:pt x="22" y="39"/>
                  </a:cubicBezTo>
                  <a:cubicBezTo>
                    <a:pt x="12" y="39"/>
                    <a:pt x="4" y="31"/>
                    <a:pt x="4" y="21"/>
                  </a:cubicBezTo>
                  <a:cubicBezTo>
                    <a:pt x="4" y="12"/>
                    <a:pt x="12" y="4"/>
                    <a:pt x="22" y="4"/>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06">
              <a:extLst>
                <a:ext uri="{FF2B5EF4-FFF2-40B4-BE49-F238E27FC236}">
                  <a16:creationId xmlns:a16="http://schemas.microsoft.com/office/drawing/2014/main" id="{31FBAAEC-8A76-90E7-F519-BB5C75677E1D}"/>
                </a:ext>
              </a:extLst>
            </p:cNvPr>
            <p:cNvSpPr>
              <a:spLocks/>
            </p:cNvSpPr>
            <p:nvPr/>
          </p:nvSpPr>
          <p:spPr bwMode="auto">
            <a:xfrm>
              <a:off x="3152" y="2146"/>
              <a:ext cx="19" cy="51"/>
            </a:xfrm>
            <a:custGeom>
              <a:avLst/>
              <a:gdLst>
                <a:gd name="T0" fmla="*/ 7 w 10"/>
                <a:gd name="T1" fmla="*/ 18 h 26"/>
                <a:gd name="T2" fmla="*/ 6 w 10"/>
                <a:gd name="T3" fmla="*/ 19 h 26"/>
                <a:gd name="T4" fmla="*/ 3 w 10"/>
                <a:gd name="T5" fmla="*/ 18 h 26"/>
                <a:gd name="T6" fmla="*/ 2 w 10"/>
                <a:gd name="T7" fmla="*/ 17 h 26"/>
                <a:gd name="T8" fmla="*/ 2 w 10"/>
                <a:gd name="T9" fmla="*/ 17 h 26"/>
                <a:gd name="T10" fmla="*/ 0 w 10"/>
                <a:gd name="T11" fmla="*/ 18 h 26"/>
                <a:gd name="T12" fmla="*/ 0 w 10"/>
                <a:gd name="T13" fmla="*/ 19 h 26"/>
                <a:gd name="T14" fmla="*/ 1 w 10"/>
                <a:gd name="T15" fmla="*/ 20 h 26"/>
                <a:gd name="T16" fmla="*/ 2 w 10"/>
                <a:gd name="T17" fmla="*/ 21 h 26"/>
                <a:gd name="T18" fmla="*/ 4 w 10"/>
                <a:gd name="T19" fmla="*/ 21 h 26"/>
                <a:gd name="T20" fmla="*/ 4 w 10"/>
                <a:gd name="T21" fmla="*/ 21 h 26"/>
                <a:gd name="T22" fmla="*/ 4 w 10"/>
                <a:gd name="T23" fmla="*/ 25 h 26"/>
                <a:gd name="T24" fmla="*/ 5 w 10"/>
                <a:gd name="T25" fmla="*/ 26 h 26"/>
                <a:gd name="T26" fmla="*/ 6 w 10"/>
                <a:gd name="T27" fmla="*/ 25 h 26"/>
                <a:gd name="T28" fmla="*/ 6 w 10"/>
                <a:gd name="T29" fmla="*/ 21 h 26"/>
                <a:gd name="T30" fmla="*/ 7 w 10"/>
                <a:gd name="T31" fmla="*/ 21 h 26"/>
                <a:gd name="T32" fmla="*/ 8 w 10"/>
                <a:gd name="T33" fmla="*/ 20 h 26"/>
                <a:gd name="T34" fmla="*/ 10 w 10"/>
                <a:gd name="T35" fmla="*/ 19 h 26"/>
                <a:gd name="T36" fmla="*/ 10 w 10"/>
                <a:gd name="T37" fmla="*/ 16 h 26"/>
                <a:gd name="T38" fmla="*/ 10 w 10"/>
                <a:gd name="T39" fmla="*/ 14 h 26"/>
                <a:gd name="T40" fmla="*/ 8 w 10"/>
                <a:gd name="T41" fmla="*/ 13 h 26"/>
                <a:gd name="T42" fmla="*/ 7 w 10"/>
                <a:gd name="T43" fmla="*/ 12 h 26"/>
                <a:gd name="T44" fmla="*/ 6 w 10"/>
                <a:gd name="T45" fmla="*/ 12 h 26"/>
                <a:gd name="T46" fmla="*/ 4 w 10"/>
                <a:gd name="T47" fmla="*/ 11 h 26"/>
                <a:gd name="T48" fmla="*/ 4 w 10"/>
                <a:gd name="T49" fmla="*/ 11 h 26"/>
                <a:gd name="T50" fmla="*/ 3 w 10"/>
                <a:gd name="T51" fmla="*/ 10 h 26"/>
                <a:gd name="T52" fmla="*/ 3 w 10"/>
                <a:gd name="T53" fmla="*/ 9 h 26"/>
                <a:gd name="T54" fmla="*/ 3 w 10"/>
                <a:gd name="T55" fmla="*/ 8 h 26"/>
                <a:gd name="T56" fmla="*/ 4 w 10"/>
                <a:gd name="T57" fmla="*/ 8 h 26"/>
                <a:gd name="T58" fmla="*/ 4 w 10"/>
                <a:gd name="T59" fmla="*/ 7 h 26"/>
                <a:gd name="T60" fmla="*/ 7 w 10"/>
                <a:gd name="T61" fmla="*/ 8 h 26"/>
                <a:gd name="T62" fmla="*/ 8 w 10"/>
                <a:gd name="T63" fmla="*/ 8 h 26"/>
                <a:gd name="T64" fmla="*/ 8 w 10"/>
                <a:gd name="T65" fmla="*/ 9 h 26"/>
                <a:gd name="T66" fmla="*/ 10 w 10"/>
                <a:gd name="T67" fmla="*/ 7 h 26"/>
                <a:gd name="T68" fmla="*/ 10 w 10"/>
                <a:gd name="T69" fmla="*/ 7 h 26"/>
                <a:gd name="T70" fmla="*/ 8 w 10"/>
                <a:gd name="T71" fmla="*/ 5 h 26"/>
                <a:gd name="T72" fmla="*/ 6 w 10"/>
                <a:gd name="T73" fmla="*/ 5 h 26"/>
                <a:gd name="T74" fmla="*/ 6 w 10"/>
                <a:gd name="T75" fmla="*/ 1 h 26"/>
                <a:gd name="T76" fmla="*/ 5 w 10"/>
                <a:gd name="T77" fmla="*/ 0 h 26"/>
                <a:gd name="T78" fmla="*/ 4 w 10"/>
                <a:gd name="T79" fmla="*/ 1 h 26"/>
                <a:gd name="T80" fmla="*/ 4 w 10"/>
                <a:gd name="T81" fmla="*/ 5 h 26"/>
                <a:gd name="T82" fmla="*/ 4 w 10"/>
                <a:gd name="T83" fmla="*/ 5 h 26"/>
                <a:gd name="T84" fmla="*/ 2 w 10"/>
                <a:gd name="T85" fmla="*/ 6 h 26"/>
                <a:gd name="T86" fmla="*/ 1 w 10"/>
                <a:gd name="T87" fmla="*/ 7 h 26"/>
                <a:gd name="T88" fmla="*/ 0 w 10"/>
                <a:gd name="T89" fmla="*/ 9 h 26"/>
                <a:gd name="T90" fmla="*/ 1 w 10"/>
                <a:gd name="T91" fmla="*/ 11 h 26"/>
                <a:gd name="T92" fmla="*/ 2 w 10"/>
                <a:gd name="T93" fmla="*/ 13 h 26"/>
                <a:gd name="T94" fmla="*/ 3 w 10"/>
                <a:gd name="T95" fmla="*/ 14 h 26"/>
                <a:gd name="T96" fmla="*/ 4 w 10"/>
                <a:gd name="T97" fmla="*/ 14 h 26"/>
                <a:gd name="T98" fmla="*/ 6 w 10"/>
                <a:gd name="T99" fmla="*/ 15 h 26"/>
                <a:gd name="T100" fmla="*/ 7 w 10"/>
                <a:gd name="T101" fmla="*/ 15 h 26"/>
                <a:gd name="T102" fmla="*/ 7 w 10"/>
                <a:gd name="T103" fmla="*/ 16 h 26"/>
                <a:gd name="T104" fmla="*/ 7 w 10"/>
                <a:gd name="T105" fmla="*/ 17 h 26"/>
                <a:gd name="T106" fmla="*/ 7 w 10"/>
                <a:gd name="T107" fmla="*/ 17 h 26"/>
                <a:gd name="T108" fmla="*/ 7 w 10"/>
                <a:gd name="T109"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 h="26">
                  <a:moveTo>
                    <a:pt x="7" y="18"/>
                  </a:moveTo>
                  <a:cubicBezTo>
                    <a:pt x="6" y="18"/>
                    <a:pt x="6" y="18"/>
                    <a:pt x="6" y="19"/>
                  </a:cubicBezTo>
                  <a:cubicBezTo>
                    <a:pt x="5" y="19"/>
                    <a:pt x="4" y="19"/>
                    <a:pt x="3" y="18"/>
                  </a:cubicBezTo>
                  <a:cubicBezTo>
                    <a:pt x="3" y="18"/>
                    <a:pt x="3" y="18"/>
                    <a:pt x="2" y="17"/>
                  </a:cubicBezTo>
                  <a:cubicBezTo>
                    <a:pt x="2" y="17"/>
                    <a:pt x="2" y="17"/>
                    <a:pt x="2" y="17"/>
                  </a:cubicBezTo>
                  <a:cubicBezTo>
                    <a:pt x="0" y="18"/>
                    <a:pt x="0" y="18"/>
                    <a:pt x="0" y="18"/>
                  </a:cubicBezTo>
                  <a:cubicBezTo>
                    <a:pt x="0" y="19"/>
                    <a:pt x="0" y="19"/>
                    <a:pt x="0" y="19"/>
                  </a:cubicBezTo>
                  <a:cubicBezTo>
                    <a:pt x="0" y="19"/>
                    <a:pt x="1" y="20"/>
                    <a:pt x="1" y="20"/>
                  </a:cubicBezTo>
                  <a:cubicBezTo>
                    <a:pt x="1" y="20"/>
                    <a:pt x="2" y="21"/>
                    <a:pt x="2" y="21"/>
                  </a:cubicBezTo>
                  <a:cubicBezTo>
                    <a:pt x="3" y="21"/>
                    <a:pt x="3" y="21"/>
                    <a:pt x="4" y="21"/>
                  </a:cubicBezTo>
                  <a:cubicBezTo>
                    <a:pt x="4" y="21"/>
                    <a:pt x="4" y="21"/>
                    <a:pt x="4" y="21"/>
                  </a:cubicBezTo>
                  <a:cubicBezTo>
                    <a:pt x="4" y="25"/>
                    <a:pt x="4" y="25"/>
                    <a:pt x="4" y="25"/>
                  </a:cubicBezTo>
                  <a:cubicBezTo>
                    <a:pt x="4" y="26"/>
                    <a:pt x="4" y="26"/>
                    <a:pt x="5" y="26"/>
                  </a:cubicBezTo>
                  <a:cubicBezTo>
                    <a:pt x="6" y="26"/>
                    <a:pt x="6" y="26"/>
                    <a:pt x="6" y="25"/>
                  </a:cubicBezTo>
                  <a:cubicBezTo>
                    <a:pt x="6" y="21"/>
                    <a:pt x="6" y="21"/>
                    <a:pt x="6" y="21"/>
                  </a:cubicBezTo>
                  <a:cubicBezTo>
                    <a:pt x="6" y="21"/>
                    <a:pt x="7" y="21"/>
                    <a:pt x="7" y="21"/>
                  </a:cubicBezTo>
                  <a:cubicBezTo>
                    <a:pt x="7" y="21"/>
                    <a:pt x="8" y="21"/>
                    <a:pt x="8" y="20"/>
                  </a:cubicBezTo>
                  <a:cubicBezTo>
                    <a:pt x="9" y="20"/>
                    <a:pt x="9" y="19"/>
                    <a:pt x="10" y="19"/>
                  </a:cubicBezTo>
                  <a:cubicBezTo>
                    <a:pt x="10" y="18"/>
                    <a:pt x="10" y="17"/>
                    <a:pt x="10" y="16"/>
                  </a:cubicBezTo>
                  <a:cubicBezTo>
                    <a:pt x="10" y="16"/>
                    <a:pt x="10" y="15"/>
                    <a:pt x="10" y="14"/>
                  </a:cubicBezTo>
                  <a:cubicBezTo>
                    <a:pt x="9" y="14"/>
                    <a:pt x="9" y="13"/>
                    <a:pt x="8" y="13"/>
                  </a:cubicBezTo>
                  <a:cubicBezTo>
                    <a:pt x="8" y="13"/>
                    <a:pt x="8" y="12"/>
                    <a:pt x="7" y="12"/>
                  </a:cubicBezTo>
                  <a:cubicBezTo>
                    <a:pt x="6" y="12"/>
                    <a:pt x="6" y="12"/>
                    <a:pt x="6" y="12"/>
                  </a:cubicBezTo>
                  <a:cubicBezTo>
                    <a:pt x="5" y="11"/>
                    <a:pt x="5" y="11"/>
                    <a:pt x="4" y="11"/>
                  </a:cubicBezTo>
                  <a:cubicBezTo>
                    <a:pt x="4" y="11"/>
                    <a:pt x="4" y="11"/>
                    <a:pt x="4" y="11"/>
                  </a:cubicBezTo>
                  <a:cubicBezTo>
                    <a:pt x="3" y="11"/>
                    <a:pt x="3" y="10"/>
                    <a:pt x="3" y="10"/>
                  </a:cubicBezTo>
                  <a:cubicBezTo>
                    <a:pt x="3" y="10"/>
                    <a:pt x="3" y="10"/>
                    <a:pt x="3" y="9"/>
                  </a:cubicBezTo>
                  <a:cubicBezTo>
                    <a:pt x="3" y="9"/>
                    <a:pt x="3" y="9"/>
                    <a:pt x="3" y="8"/>
                  </a:cubicBezTo>
                  <a:cubicBezTo>
                    <a:pt x="3" y="8"/>
                    <a:pt x="3" y="8"/>
                    <a:pt x="4" y="8"/>
                  </a:cubicBezTo>
                  <a:cubicBezTo>
                    <a:pt x="4" y="8"/>
                    <a:pt x="4" y="7"/>
                    <a:pt x="4" y="7"/>
                  </a:cubicBezTo>
                  <a:cubicBezTo>
                    <a:pt x="5" y="7"/>
                    <a:pt x="6" y="7"/>
                    <a:pt x="7" y="8"/>
                  </a:cubicBezTo>
                  <a:cubicBezTo>
                    <a:pt x="7" y="8"/>
                    <a:pt x="7" y="8"/>
                    <a:pt x="8" y="8"/>
                  </a:cubicBezTo>
                  <a:cubicBezTo>
                    <a:pt x="8" y="9"/>
                    <a:pt x="8" y="9"/>
                    <a:pt x="8" y="9"/>
                  </a:cubicBezTo>
                  <a:cubicBezTo>
                    <a:pt x="10" y="7"/>
                    <a:pt x="10" y="7"/>
                    <a:pt x="10" y="7"/>
                  </a:cubicBezTo>
                  <a:cubicBezTo>
                    <a:pt x="10" y="7"/>
                    <a:pt x="10" y="7"/>
                    <a:pt x="10" y="7"/>
                  </a:cubicBezTo>
                  <a:cubicBezTo>
                    <a:pt x="9" y="6"/>
                    <a:pt x="9" y="6"/>
                    <a:pt x="8" y="5"/>
                  </a:cubicBezTo>
                  <a:cubicBezTo>
                    <a:pt x="8" y="5"/>
                    <a:pt x="7" y="5"/>
                    <a:pt x="6" y="5"/>
                  </a:cubicBezTo>
                  <a:cubicBezTo>
                    <a:pt x="6" y="1"/>
                    <a:pt x="6" y="1"/>
                    <a:pt x="6" y="1"/>
                  </a:cubicBezTo>
                  <a:cubicBezTo>
                    <a:pt x="6" y="1"/>
                    <a:pt x="6" y="0"/>
                    <a:pt x="5" y="0"/>
                  </a:cubicBezTo>
                  <a:cubicBezTo>
                    <a:pt x="4" y="0"/>
                    <a:pt x="4" y="1"/>
                    <a:pt x="4" y="1"/>
                  </a:cubicBezTo>
                  <a:cubicBezTo>
                    <a:pt x="4" y="5"/>
                    <a:pt x="4" y="5"/>
                    <a:pt x="4" y="5"/>
                  </a:cubicBezTo>
                  <a:cubicBezTo>
                    <a:pt x="4" y="5"/>
                    <a:pt x="4" y="5"/>
                    <a:pt x="4" y="5"/>
                  </a:cubicBezTo>
                  <a:cubicBezTo>
                    <a:pt x="3" y="5"/>
                    <a:pt x="2" y="5"/>
                    <a:pt x="2" y="6"/>
                  </a:cubicBezTo>
                  <a:cubicBezTo>
                    <a:pt x="1" y="6"/>
                    <a:pt x="1" y="7"/>
                    <a:pt x="1" y="7"/>
                  </a:cubicBezTo>
                  <a:cubicBezTo>
                    <a:pt x="0" y="8"/>
                    <a:pt x="0" y="9"/>
                    <a:pt x="0" y="9"/>
                  </a:cubicBezTo>
                  <a:cubicBezTo>
                    <a:pt x="0" y="10"/>
                    <a:pt x="0" y="11"/>
                    <a:pt x="1" y="11"/>
                  </a:cubicBezTo>
                  <a:cubicBezTo>
                    <a:pt x="1" y="12"/>
                    <a:pt x="1" y="12"/>
                    <a:pt x="2" y="13"/>
                  </a:cubicBezTo>
                  <a:cubicBezTo>
                    <a:pt x="2" y="13"/>
                    <a:pt x="2" y="13"/>
                    <a:pt x="3" y="14"/>
                  </a:cubicBezTo>
                  <a:cubicBezTo>
                    <a:pt x="3" y="14"/>
                    <a:pt x="4" y="14"/>
                    <a:pt x="4" y="14"/>
                  </a:cubicBezTo>
                  <a:cubicBezTo>
                    <a:pt x="5" y="14"/>
                    <a:pt x="5" y="14"/>
                    <a:pt x="6" y="15"/>
                  </a:cubicBezTo>
                  <a:cubicBezTo>
                    <a:pt x="6" y="15"/>
                    <a:pt x="6" y="15"/>
                    <a:pt x="7" y="15"/>
                  </a:cubicBezTo>
                  <a:cubicBezTo>
                    <a:pt x="7" y="15"/>
                    <a:pt x="7" y="15"/>
                    <a:pt x="7" y="16"/>
                  </a:cubicBezTo>
                  <a:cubicBezTo>
                    <a:pt x="7" y="16"/>
                    <a:pt x="7" y="16"/>
                    <a:pt x="7" y="17"/>
                  </a:cubicBezTo>
                  <a:cubicBezTo>
                    <a:pt x="7" y="17"/>
                    <a:pt x="7" y="17"/>
                    <a:pt x="7" y="17"/>
                  </a:cubicBezTo>
                  <a:cubicBezTo>
                    <a:pt x="7" y="18"/>
                    <a:pt x="7" y="18"/>
                    <a:pt x="7" y="18"/>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07">
              <a:extLst>
                <a:ext uri="{FF2B5EF4-FFF2-40B4-BE49-F238E27FC236}">
                  <a16:creationId xmlns:a16="http://schemas.microsoft.com/office/drawing/2014/main" id="{E9E344FC-F4E0-E9D9-9BD0-BCFE235C5FF9}"/>
                </a:ext>
              </a:extLst>
            </p:cNvPr>
            <p:cNvSpPr>
              <a:spLocks/>
            </p:cNvSpPr>
            <p:nvPr/>
          </p:nvSpPr>
          <p:spPr bwMode="auto">
            <a:xfrm>
              <a:off x="3150" y="2296"/>
              <a:ext cx="23" cy="22"/>
            </a:xfrm>
            <a:custGeom>
              <a:avLst/>
              <a:gdLst>
                <a:gd name="T0" fmla="*/ 6 w 12"/>
                <a:gd name="T1" fmla="*/ 0 h 11"/>
                <a:gd name="T2" fmla="*/ 6 w 12"/>
                <a:gd name="T3" fmla="*/ 0 h 11"/>
                <a:gd name="T4" fmla="*/ 1 w 12"/>
                <a:gd name="T5" fmla="*/ 6 h 11"/>
                <a:gd name="T6" fmla="*/ 2 w 12"/>
                <a:gd name="T7" fmla="*/ 10 h 11"/>
                <a:gd name="T8" fmla="*/ 6 w 12"/>
                <a:gd name="T9" fmla="*/ 11 h 11"/>
                <a:gd name="T10" fmla="*/ 6 w 12"/>
                <a:gd name="T11" fmla="*/ 11 h 11"/>
                <a:gd name="T12" fmla="*/ 11 w 12"/>
                <a:gd name="T13" fmla="*/ 5 h 11"/>
                <a:gd name="T14" fmla="*/ 6 w 12"/>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6" y="0"/>
                  </a:moveTo>
                  <a:cubicBezTo>
                    <a:pt x="6" y="0"/>
                    <a:pt x="6" y="0"/>
                    <a:pt x="6" y="0"/>
                  </a:cubicBezTo>
                  <a:cubicBezTo>
                    <a:pt x="3" y="0"/>
                    <a:pt x="0" y="3"/>
                    <a:pt x="1" y="6"/>
                  </a:cubicBezTo>
                  <a:cubicBezTo>
                    <a:pt x="1" y="7"/>
                    <a:pt x="1" y="9"/>
                    <a:pt x="2" y="10"/>
                  </a:cubicBezTo>
                  <a:cubicBezTo>
                    <a:pt x="3" y="10"/>
                    <a:pt x="5" y="11"/>
                    <a:pt x="6" y="11"/>
                  </a:cubicBezTo>
                  <a:cubicBezTo>
                    <a:pt x="6" y="11"/>
                    <a:pt x="6" y="11"/>
                    <a:pt x="6" y="11"/>
                  </a:cubicBezTo>
                  <a:cubicBezTo>
                    <a:pt x="9" y="11"/>
                    <a:pt x="12" y="8"/>
                    <a:pt x="11" y="5"/>
                  </a:cubicBezTo>
                  <a:cubicBezTo>
                    <a:pt x="11" y="2"/>
                    <a:pt x="9" y="0"/>
                    <a:pt x="6"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08">
              <a:extLst>
                <a:ext uri="{FF2B5EF4-FFF2-40B4-BE49-F238E27FC236}">
                  <a16:creationId xmlns:a16="http://schemas.microsoft.com/office/drawing/2014/main" id="{7B474434-B48A-CD75-9E17-52CA3D968BC8}"/>
                </a:ext>
              </a:extLst>
            </p:cNvPr>
            <p:cNvSpPr>
              <a:spLocks/>
            </p:cNvSpPr>
            <p:nvPr/>
          </p:nvSpPr>
          <p:spPr bwMode="auto">
            <a:xfrm>
              <a:off x="3055" y="2216"/>
              <a:ext cx="24" cy="22"/>
            </a:xfrm>
            <a:custGeom>
              <a:avLst/>
              <a:gdLst>
                <a:gd name="T0" fmla="*/ 6 w 12"/>
                <a:gd name="T1" fmla="*/ 0 h 11"/>
                <a:gd name="T2" fmla="*/ 2 w 12"/>
                <a:gd name="T3" fmla="*/ 2 h 11"/>
                <a:gd name="T4" fmla="*/ 1 w 12"/>
                <a:gd name="T5" fmla="*/ 6 h 11"/>
                <a:gd name="T6" fmla="*/ 6 w 12"/>
                <a:gd name="T7" fmla="*/ 11 h 11"/>
                <a:gd name="T8" fmla="*/ 6 w 12"/>
                <a:gd name="T9" fmla="*/ 11 h 11"/>
                <a:gd name="T10" fmla="*/ 10 w 12"/>
                <a:gd name="T11" fmla="*/ 9 h 11"/>
                <a:gd name="T12" fmla="*/ 11 w 12"/>
                <a:gd name="T13" fmla="*/ 5 h 11"/>
                <a:gd name="T14" fmla="*/ 6 w 12"/>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6" y="0"/>
                  </a:moveTo>
                  <a:cubicBezTo>
                    <a:pt x="4" y="0"/>
                    <a:pt x="3" y="1"/>
                    <a:pt x="2" y="2"/>
                  </a:cubicBezTo>
                  <a:cubicBezTo>
                    <a:pt x="1" y="3"/>
                    <a:pt x="0" y="4"/>
                    <a:pt x="1" y="6"/>
                  </a:cubicBezTo>
                  <a:cubicBezTo>
                    <a:pt x="1" y="9"/>
                    <a:pt x="3" y="11"/>
                    <a:pt x="6" y="11"/>
                  </a:cubicBezTo>
                  <a:cubicBezTo>
                    <a:pt x="6" y="11"/>
                    <a:pt x="6" y="11"/>
                    <a:pt x="6" y="11"/>
                  </a:cubicBezTo>
                  <a:cubicBezTo>
                    <a:pt x="8" y="11"/>
                    <a:pt x="9" y="10"/>
                    <a:pt x="10" y="9"/>
                  </a:cubicBezTo>
                  <a:cubicBezTo>
                    <a:pt x="11" y="8"/>
                    <a:pt x="12" y="7"/>
                    <a:pt x="11" y="5"/>
                  </a:cubicBezTo>
                  <a:cubicBezTo>
                    <a:pt x="11" y="2"/>
                    <a:pt x="9" y="0"/>
                    <a:pt x="6"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09">
              <a:extLst>
                <a:ext uri="{FF2B5EF4-FFF2-40B4-BE49-F238E27FC236}">
                  <a16:creationId xmlns:a16="http://schemas.microsoft.com/office/drawing/2014/main" id="{1D46F38B-481D-2A06-AB4C-69F93C882858}"/>
                </a:ext>
              </a:extLst>
            </p:cNvPr>
            <p:cNvSpPr>
              <a:spLocks/>
            </p:cNvSpPr>
            <p:nvPr/>
          </p:nvSpPr>
          <p:spPr bwMode="auto">
            <a:xfrm>
              <a:off x="3233" y="2245"/>
              <a:ext cx="21" cy="22"/>
            </a:xfrm>
            <a:custGeom>
              <a:avLst/>
              <a:gdLst>
                <a:gd name="T0" fmla="*/ 9 w 11"/>
                <a:gd name="T1" fmla="*/ 1 h 11"/>
                <a:gd name="T2" fmla="*/ 5 w 11"/>
                <a:gd name="T3" fmla="*/ 0 h 11"/>
                <a:gd name="T4" fmla="*/ 2 w 11"/>
                <a:gd name="T5" fmla="*/ 2 h 11"/>
                <a:gd name="T6" fmla="*/ 0 w 11"/>
                <a:gd name="T7" fmla="*/ 6 h 11"/>
                <a:gd name="T8" fmla="*/ 2 w 11"/>
                <a:gd name="T9" fmla="*/ 9 h 11"/>
                <a:gd name="T10" fmla="*/ 6 w 11"/>
                <a:gd name="T11" fmla="*/ 11 h 11"/>
                <a:gd name="T12" fmla="*/ 6 w 11"/>
                <a:gd name="T13" fmla="*/ 11 h 11"/>
                <a:gd name="T14" fmla="*/ 10 w 11"/>
                <a:gd name="T15" fmla="*/ 9 h 11"/>
                <a:gd name="T16" fmla="*/ 11 w 11"/>
                <a:gd name="T17" fmla="*/ 5 h 11"/>
                <a:gd name="T18" fmla="*/ 9 w 11"/>
                <a:gd name="T19"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9" y="1"/>
                  </a:moveTo>
                  <a:cubicBezTo>
                    <a:pt x="8" y="0"/>
                    <a:pt x="7" y="0"/>
                    <a:pt x="5" y="0"/>
                  </a:cubicBezTo>
                  <a:cubicBezTo>
                    <a:pt x="4" y="0"/>
                    <a:pt x="3" y="1"/>
                    <a:pt x="2" y="2"/>
                  </a:cubicBezTo>
                  <a:cubicBezTo>
                    <a:pt x="1" y="3"/>
                    <a:pt x="0" y="4"/>
                    <a:pt x="0" y="6"/>
                  </a:cubicBezTo>
                  <a:cubicBezTo>
                    <a:pt x="0" y="7"/>
                    <a:pt x="1" y="8"/>
                    <a:pt x="2" y="9"/>
                  </a:cubicBezTo>
                  <a:cubicBezTo>
                    <a:pt x="3" y="10"/>
                    <a:pt x="4" y="11"/>
                    <a:pt x="6" y="11"/>
                  </a:cubicBezTo>
                  <a:cubicBezTo>
                    <a:pt x="6" y="11"/>
                    <a:pt x="6" y="11"/>
                    <a:pt x="6" y="11"/>
                  </a:cubicBezTo>
                  <a:cubicBezTo>
                    <a:pt x="8" y="11"/>
                    <a:pt x="9" y="10"/>
                    <a:pt x="10" y="9"/>
                  </a:cubicBezTo>
                  <a:cubicBezTo>
                    <a:pt x="11" y="8"/>
                    <a:pt x="11" y="6"/>
                    <a:pt x="11" y="5"/>
                  </a:cubicBezTo>
                  <a:cubicBezTo>
                    <a:pt x="11" y="4"/>
                    <a:pt x="10" y="2"/>
                    <a:pt x="9" y="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10">
              <a:extLst>
                <a:ext uri="{FF2B5EF4-FFF2-40B4-BE49-F238E27FC236}">
                  <a16:creationId xmlns:a16="http://schemas.microsoft.com/office/drawing/2014/main" id="{CF60B6AE-CDAD-1AA1-B3D9-688C74D52B9E}"/>
                </a:ext>
              </a:extLst>
            </p:cNvPr>
            <p:cNvSpPr>
              <a:spLocks/>
            </p:cNvSpPr>
            <p:nvPr/>
          </p:nvSpPr>
          <p:spPr bwMode="auto">
            <a:xfrm>
              <a:off x="3252" y="2286"/>
              <a:ext cx="22" cy="22"/>
            </a:xfrm>
            <a:custGeom>
              <a:avLst/>
              <a:gdLst>
                <a:gd name="T0" fmla="*/ 5 w 11"/>
                <a:gd name="T1" fmla="*/ 0 h 11"/>
                <a:gd name="T2" fmla="*/ 0 w 11"/>
                <a:gd name="T3" fmla="*/ 6 h 11"/>
                <a:gd name="T4" fmla="*/ 6 w 11"/>
                <a:gd name="T5" fmla="*/ 11 h 11"/>
                <a:gd name="T6" fmla="*/ 6 w 11"/>
                <a:gd name="T7" fmla="*/ 11 h 11"/>
                <a:gd name="T8" fmla="*/ 10 w 11"/>
                <a:gd name="T9" fmla="*/ 9 h 11"/>
                <a:gd name="T10" fmla="*/ 11 w 11"/>
                <a:gd name="T11" fmla="*/ 5 h 11"/>
                <a:gd name="T12" fmla="*/ 9 w 11"/>
                <a:gd name="T13" fmla="*/ 2 h 11"/>
                <a:gd name="T14" fmla="*/ 5 w 11"/>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5" y="0"/>
                  </a:moveTo>
                  <a:cubicBezTo>
                    <a:pt x="2" y="0"/>
                    <a:pt x="0" y="3"/>
                    <a:pt x="0" y="6"/>
                  </a:cubicBezTo>
                  <a:cubicBezTo>
                    <a:pt x="0" y="9"/>
                    <a:pt x="3" y="11"/>
                    <a:pt x="6" y="11"/>
                  </a:cubicBezTo>
                  <a:cubicBezTo>
                    <a:pt x="6" y="11"/>
                    <a:pt x="6" y="11"/>
                    <a:pt x="6" y="11"/>
                  </a:cubicBezTo>
                  <a:cubicBezTo>
                    <a:pt x="7" y="11"/>
                    <a:pt x="9" y="10"/>
                    <a:pt x="10" y="9"/>
                  </a:cubicBezTo>
                  <a:cubicBezTo>
                    <a:pt x="11" y="8"/>
                    <a:pt x="11" y="7"/>
                    <a:pt x="11" y="5"/>
                  </a:cubicBezTo>
                  <a:cubicBezTo>
                    <a:pt x="11" y="4"/>
                    <a:pt x="10" y="3"/>
                    <a:pt x="9" y="2"/>
                  </a:cubicBezTo>
                  <a:cubicBezTo>
                    <a:pt x="8" y="1"/>
                    <a:pt x="7" y="0"/>
                    <a:pt x="5"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11">
              <a:extLst>
                <a:ext uri="{FF2B5EF4-FFF2-40B4-BE49-F238E27FC236}">
                  <a16:creationId xmlns:a16="http://schemas.microsoft.com/office/drawing/2014/main" id="{0B83F252-62A0-CA8D-3942-EE9DF8D4AB65}"/>
                </a:ext>
              </a:extLst>
            </p:cNvPr>
            <p:cNvSpPr>
              <a:spLocks/>
            </p:cNvSpPr>
            <p:nvPr/>
          </p:nvSpPr>
          <p:spPr bwMode="auto">
            <a:xfrm>
              <a:off x="3293" y="2296"/>
              <a:ext cx="21" cy="22"/>
            </a:xfrm>
            <a:custGeom>
              <a:avLst/>
              <a:gdLst>
                <a:gd name="T0" fmla="*/ 5 w 11"/>
                <a:gd name="T1" fmla="*/ 0 h 11"/>
                <a:gd name="T2" fmla="*/ 5 w 11"/>
                <a:gd name="T3" fmla="*/ 0 h 11"/>
                <a:gd name="T4" fmla="*/ 0 w 11"/>
                <a:gd name="T5" fmla="*/ 6 h 11"/>
                <a:gd name="T6" fmla="*/ 6 w 11"/>
                <a:gd name="T7" fmla="*/ 11 h 11"/>
                <a:gd name="T8" fmla="*/ 6 w 11"/>
                <a:gd name="T9" fmla="*/ 11 h 11"/>
                <a:gd name="T10" fmla="*/ 11 w 11"/>
                <a:gd name="T11" fmla="*/ 5 h 11"/>
                <a:gd name="T12" fmla="*/ 5 w 11"/>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5" y="0"/>
                  </a:moveTo>
                  <a:cubicBezTo>
                    <a:pt x="5" y="0"/>
                    <a:pt x="5" y="0"/>
                    <a:pt x="5" y="0"/>
                  </a:cubicBezTo>
                  <a:cubicBezTo>
                    <a:pt x="2" y="0"/>
                    <a:pt x="0" y="3"/>
                    <a:pt x="0" y="6"/>
                  </a:cubicBezTo>
                  <a:cubicBezTo>
                    <a:pt x="0" y="9"/>
                    <a:pt x="3" y="11"/>
                    <a:pt x="6" y="11"/>
                  </a:cubicBezTo>
                  <a:cubicBezTo>
                    <a:pt x="6" y="11"/>
                    <a:pt x="6" y="11"/>
                    <a:pt x="6" y="11"/>
                  </a:cubicBezTo>
                  <a:cubicBezTo>
                    <a:pt x="9" y="11"/>
                    <a:pt x="11" y="8"/>
                    <a:pt x="11" y="5"/>
                  </a:cubicBezTo>
                  <a:cubicBezTo>
                    <a:pt x="11" y="2"/>
                    <a:pt x="8" y="0"/>
                    <a:pt x="5"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12">
              <a:extLst>
                <a:ext uri="{FF2B5EF4-FFF2-40B4-BE49-F238E27FC236}">
                  <a16:creationId xmlns:a16="http://schemas.microsoft.com/office/drawing/2014/main" id="{40017981-C07E-8D05-A828-FBB9BAA0CBDB}"/>
                </a:ext>
              </a:extLst>
            </p:cNvPr>
            <p:cNvSpPr>
              <a:spLocks/>
            </p:cNvSpPr>
            <p:nvPr/>
          </p:nvSpPr>
          <p:spPr bwMode="auto">
            <a:xfrm>
              <a:off x="3339" y="2226"/>
              <a:ext cx="24" cy="21"/>
            </a:xfrm>
            <a:custGeom>
              <a:avLst/>
              <a:gdLst>
                <a:gd name="T0" fmla="*/ 9 w 12"/>
                <a:gd name="T1" fmla="*/ 1 h 11"/>
                <a:gd name="T2" fmla="*/ 5 w 12"/>
                <a:gd name="T3" fmla="*/ 0 h 11"/>
                <a:gd name="T4" fmla="*/ 1 w 12"/>
                <a:gd name="T5" fmla="*/ 3 h 11"/>
                <a:gd name="T6" fmla="*/ 1 w 12"/>
                <a:gd name="T7" fmla="*/ 7 h 11"/>
                <a:gd name="T8" fmla="*/ 3 w 12"/>
                <a:gd name="T9" fmla="*/ 10 h 11"/>
                <a:gd name="T10" fmla="*/ 6 w 12"/>
                <a:gd name="T11" fmla="*/ 11 h 11"/>
                <a:gd name="T12" fmla="*/ 7 w 12"/>
                <a:gd name="T13" fmla="*/ 11 h 11"/>
                <a:gd name="T14" fmla="*/ 11 w 12"/>
                <a:gd name="T15" fmla="*/ 8 h 11"/>
                <a:gd name="T16" fmla="*/ 9 w 12"/>
                <a:gd name="T1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1">
                  <a:moveTo>
                    <a:pt x="9" y="1"/>
                  </a:moveTo>
                  <a:cubicBezTo>
                    <a:pt x="7" y="0"/>
                    <a:pt x="6" y="0"/>
                    <a:pt x="5" y="0"/>
                  </a:cubicBezTo>
                  <a:cubicBezTo>
                    <a:pt x="3" y="1"/>
                    <a:pt x="2" y="2"/>
                    <a:pt x="1" y="3"/>
                  </a:cubicBezTo>
                  <a:cubicBezTo>
                    <a:pt x="1" y="4"/>
                    <a:pt x="0" y="6"/>
                    <a:pt x="1" y="7"/>
                  </a:cubicBezTo>
                  <a:cubicBezTo>
                    <a:pt x="1" y="8"/>
                    <a:pt x="2" y="10"/>
                    <a:pt x="3" y="10"/>
                  </a:cubicBezTo>
                  <a:cubicBezTo>
                    <a:pt x="4" y="11"/>
                    <a:pt x="5" y="11"/>
                    <a:pt x="6" y="11"/>
                  </a:cubicBezTo>
                  <a:cubicBezTo>
                    <a:pt x="6" y="11"/>
                    <a:pt x="7" y="11"/>
                    <a:pt x="7" y="11"/>
                  </a:cubicBezTo>
                  <a:cubicBezTo>
                    <a:pt x="9" y="10"/>
                    <a:pt x="10" y="10"/>
                    <a:pt x="11" y="8"/>
                  </a:cubicBezTo>
                  <a:cubicBezTo>
                    <a:pt x="12" y="6"/>
                    <a:pt x="11" y="2"/>
                    <a:pt x="9" y="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Box 28">
            <a:extLst>
              <a:ext uri="{FF2B5EF4-FFF2-40B4-BE49-F238E27FC236}">
                <a16:creationId xmlns:a16="http://schemas.microsoft.com/office/drawing/2014/main" id="{17F8B3E6-BFEE-6872-1996-0D77AFB06660}"/>
              </a:ext>
            </a:extLst>
          </p:cNvPr>
          <p:cNvSpPr txBox="1"/>
          <p:nvPr/>
        </p:nvSpPr>
        <p:spPr>
          <a:xfrm>
            <a:off x="6054922" y="3480856"/>
            <a:ext cx="2135794" cy="276999"/>
          </a:xfrm>
          <a:prstGeom prst="rect">
            <a:avLst/>
          </a:prstGeom>
          <a:noFill/>
        </p:spPr>
        <p:txBody>
          <a:bodyPr wrap="square" rtlCol="0">
            <a:spAutoFit/>
          </a:bodyPr>
          <a:lstStyle/>
          <a:p>
            <a:r>
              <a:rPr lang="en-US" altLang="ko-KR" sz="1200" b="1" dirty="0">
                <a:solidFill>
                  <a:srgbClr val="F47920"/>
                </a:solidFill>
              </a:rPr>
              <a:t>Federal</a:t>
            </a:r>
            <a:r>
              <a:rPr lang="ko-KR" altLang="en-US" sz="1200" b="1" dirty="0">
                <a:solidFill>
                  <a:srgbClr val="F47920"/>
                </a:solidFill>
              </a:rPr>
              <a:t> </a:t>
            </a:r>
            <a:r>
              <a:rPr lang="en-US" altLang="ko-KR" sz="1200" b="1" dirty="0">
                <a:solidFill>
                  <a:srgbClr val="F47920"/>
                </a:solidFill>
              </a:rPr>
              <a:t>1</a:t>
            </a:r>
            <a:endParaRPr lang="en-US" sz="1200" b="1" dirty="0">
              <a:solidFill>
                <a:srgbClr val="F47920"/>
              </a:solidFill>
            </a:endParaRPr>
          </a:p>
        </p:txBody>
      </p:sp>
      <p:sp>
        <p:nvSpPr>
          <p:cNvPr id="30" name="TextBox 29">
            <a:extLst>
              <a:ext uri="{FF2B5EF4-FFF2-40B4-BE49-F238E27FC236}">
                <a16:creationId xmlns:a16="http://schemas.microsoft.com/office/drawing/2014/main" id="{8B35817E-2489-08D7-123E-8FC0E5B3C416}"/>
              </a:ext>
            </a:extLst>
          </p:cNvPr>
          <p:cNvSpPr txBox="1"/>
          <p:nvPr/>
        </p:nvSpPr>
        <p:spPr>
          <a:xfrm>
            <a:off x="6779800" y="3485230"/>
            <a:ext cx="2135794" cy="307777"/>
          </a:xfrm>
          <a:prstGeom prst="rect">
            <a:avLst/>
          </a:prstGeom>
          <a:noFill/>
        </p:spPr>
        <p:txBody>
          <a:bodyPr wrap="square" rtlCol="0">
            <a:spAutoFit/>
          </a:bodyPr>
          <a:lstStyle/>
          <a:p>
            <a:r>
              <a:rPr lang="ko-KR" altLang="en-US" sz="1400" b="1" dirty="0">
                <a:solidFill>
                  <a:srgbClr val="F47920"/>
                </a:solidFill>
                <a:latin typeface="Malgun Gothic" panose="020B0503020000020004" pitchFamily="34" charset="-127"/>
                <a:ea typeface="Malgun Gothic" panose="020B0503020000020004" pitchFamily="34" charset="-127"/>
              </a:rPr>
              <a:t>연방세법 </a:t>
            </a:r>
            <a:r>
              <a:rPr lang="en-US" altLang="ko-KR" sz="1400" b="1" dirty="0">
                <a:solidFill>
                  <a:srgbClr val="F47920"/>
                </a:solidFill>
                <a:latin typeface="Malgun Gothic" panose="020B0503020000020004" pitchFamily="34" charset="-127"/>
                <a:ea typeface="Malgun Gothic" panose="020B0503020000020004" pitchFamily="34" charset="-127"/>
              </a:rPr>
              <a:t>1</a:t>
            </a:r>
            <a:endParaRPr lang="en-US" sz="1400" b="1" dirty="0">
              <a:solidFill>
                <a:srgbClr val="F47920"/>
              </a:solidFill>
              <a:latin typeface="Malgun Gothic" panose="020B0503020000020004" pitchFamily="34" charset="-127"/>
              <a:ea typeface="Malgun Gothic" panose="020B0503020000020004" pitchFamily="34" charset="-127"/>
            </a:endParaRPr>
          </a:p>
        </p:txBody>
      </p:sp>
      <p:sp>
        <p:nvSpPr>
          <p:cNvPr id="31" name="TextBox 30">
            <a:extLst>
              <a:ext uri="{FF2B5EF4-FFF2-40B4-BE49-F238E27FC236}">
                <a16:creationId xmlns:a16="http://schemas.microsoft.com/office/drawing/2014/main" id="{A96249F1-1611-E3F2-2DCB-F9E2D5D0F822}"/>
              </a:ext>
            </a:extLst>
          </p:cNvPr>
          <p:cNvSpPr txBox="1"/>
          <p:nvPr/>
        </p:nvSpPr>
        <p:spPr>
          <a:xfrm>
            <a:off x="6536809" y="3757855"/>
            <a:ext cx="485981" cy="769441"/>
          </a:xfrm>
          <a:prstGeom prst="rect">
            <a:avLst/>
          </a:prstGeom>
          <a:noFill/>
        </p:spPr>
        <p:txBody>
          <a:bodyPr wrap="square" rtlCol="0">
            <a:spAutoFit/>
          </a:bodyPr>
          <a:lstStyle/>
          <a:p>
            <a:r>
              <a:rPr lang="en-US" sz="4400" b="1" dirty="0">
                <a:solidFill>
                  <a:srgbClr val="F47920"/>
                </a:solidFill>
              </a:rPr>
              <a:t>+</a:t>
            </a:r>
          </a:p>
        </p:txBody>
      </p:sp>
      <p:grpSp>
        <p:nvGrpSpPr>
          <p:cNvPr id="32" name="Group 31">
            <a:extLst>
              <a:ext uri="{FF2B5EF4-FFF2-40B4-BE49-F238E27FC236}">
                <a16:creationId xmlns:a16="http://schemas.microsoft.com/office/drawing/2014/main" id="{C71AFD0F-93C0-9C06-FA1F-6554802D58C4}"/>
              </a:ext>
            </a:extLst>
          </p:cNvPr>
          <p:cNvGrpSpPr/>
          <p:nvPr/>
        </p:nvGrpSpPr>
        <p:grpSpPr>
          <a:xfrm>
            <a:off x="6430329" y="5026414"/>
            <a:ext cx="215550" cy="268866"/>
            <a:chOff x="2831926" y="6174583"/>
            <a:chExt cx="449263" cy="560388"/>
          </a:xfrm>
        </p:grpSpPr>
        <p:sp>
          <p:nvSpPr>
            <p:cNvPr id="33" name="Freeform 226">
              <a:extLst>
                <a:ext uri="{FF2B5EF4-FFF2-40B4-BE49-F238E27FC236}">
                  <a16:creationId xmlns:a16="http://schemas.microsoft.com/office/drawing/2014/main" id="{ADC8324A-E247-A0FF-AAF2-356594D40CD5}"/>
                </a:ext>
              </a:extLst>
            </p:cNvPr>
            <p:cNvSpPr>
              <a:spLocks/>
            </p:cNvSpPr>
            <p:nvPr/>
          </p:nvSpPr>
          <p:spPr bwMode="auto">
            <a:xfrm>
              <a:off x="3157364" y="6603208"/>
              <a:ext cx="79375" cy="92075"/>
            </a:xfrm>
            <a:custGeom>
              <a:avLst/>
              <a:gdLst>
                <a:gd name="T0" fmla="*/ 22 w 26"/>
                <a:gd name="T1" fmla="*/ 16 h 30"/>
                <a:gd name="T2" fmla="*/ 15 w 26"/>
                <a:gd name="T3" fmla="*/ 23 h 30"/>
                <a:gd name="T4" fmla="*/ 15 w 26"/>
                <a:gd name="T5" fmla="*/ 2 h 30"/>
                <a:gd name="T6" fmla="*/ 13 w 26"/>
                <a:gd name="T7" fmla="*/ 0 h 30"/>
                <a:gd name="T8" fmla="*/ 11 w 26"/>
                <a:gd name="T9" fmla="*/ 2 h 30"/>
                <a:gd name="T10" fmla="*/ 11 w 26"/>
                <a:gd name="T11" fmla="*/ 23 h 30"/>
                <a:gd name="T12" fmla="*/ 3 w 26"/>
                <a:gd name="T13" fmla="*/ 16 h 30"/>
                <a:gd name="T14" fmla="*/ 0 w 26"/>
                <a:gd name="T15" fmla="*/ 16 h 30"/>
                <a:gd name="T16" fmla="*/ 0 w 26"/>
                <a:gd name="T17" fmla="*/ 19 h 30"/>
                <a:gd name="T18" fmla="*/ 11 w 26"/>
                <a:gd name="T19" fmla="*/ 30 h 30"/>
                <a:gd name="T20" fmla="*/ 12 w 26"/>
                <a:gd name="T21" fmla="*/ 30 h 30"/>
                <a:gd name="T22" fmla="*/ 13 w 26"/>
                <a:gd name="T23" fmla="*/ 30 h 30"/>
                <a:gd name="T24" fmla="*/ 14 w 26"/>
                <a:gd name="T25" fmla="*/ 30 h 30"/>
                <a:gd name="T26" fmla="*/ 14 w 26"/>
                <a:gd name="T27" fmla="*/ 30 h 30"/>
                <a:gd name="T28" fmla="*/ 25 w 26"/>
                <a:gd name="T29" fmla="*/ 19 h 30"/>
                <a:gd name="T30" fmla="*/ 25 w 26"/>
                <a:gd name="T31" fmla="*/ 16 h 30"/>
                <a:gd name="T32" fmla="*/ 22 w 26"/>
                <a:gd name="T33"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30">
                  <a:moveTo>
                    <a:pt x="22" y="16"/>
                  </a:moveTo>
                  <a:cubicBezTo>
                    <a:pt x="15" y="23"/>
                    <a:pt x="15" y="23"/>
                    <a:pt x="15" y="23"/>
                  </a:cubicBezTo>
                  <a:cubicBezTo>
                    <a:pt x="15" y="2"/>
                    <a:pt x="15" y="2"/>
                    <a:pt x="15" y="2"/>
                  </a:cubicBezTo>
                  <a:cubicBezTo>
                    <a:pt x="15" y="1"/>
                    <a:pt x="14" y="0"/>
                    <a:pt x="13" y="0"/>
                  </a:cubicBezTo>
                  <a:cubicBezTo>
                    <a:pt x="12" y="0"/>
                    <a:pt x="11" y="1"/>
                    <a:pt x="11" y="2"/>
                  </a:cubicBezTo>
                  <a:cubicBezTo>
                    <a:pt x="11" y="23"/>
                    <a:pt x="11" y="23"/>
                    <a:pt x="11" y="23"/>
                  </a:cubicBezTo>
                  <a:cubicBezTo>
                    <a:pt x="3" y="16"/>
                    <a:pt x="3" y="16"/>
                    <a:pt x="3" y="16"/>
                  </a:cubicBezTo>
                  <a:cubicBezTo>
                    <a:pt x="2" y="15"/>
                    <a:pt x="1" y="15"/>
                    <a:pt x="0" y="16"/>
                  </a:cubicBezTo>
                  <a:cubicBezTo>
                    <a:pt x="0" y="17"/>
                    <a:pt x="0" y="18"/>
                    <a:pt x="0" y="19"/>
                  </a:cubicBezTo>
                  <a:cubicBezTo>
                    <a:pt x="11" y="30"/>
                    <a:pt x="11" y="30"/>
                    <a:pt x="11" y="30"/>
                  </a:cubicBezTo>
                  <a:cubicBezTo>
                    <a:pt x="12" y="30"/>
                    <a:pt x="12" y="30"/>
                    <a:pt x="12" y="30"/>
                  </a:cubicBezTo>
                  <a:cubicBezTo>
                    <a:pt x="12" y="30"/>
                    <a:pt x="13" y="30"/>
                    <a:pt x="13" y="30"/>
                  </a:cubicBezTo>
                  <a:cubicBezTo>
                    <a:pt x="13" y="30"/>
                    <a:pt x="13" y="30"/>
                    <a:pt x="14" y="30"/>
                  </a:cubicBezTo>
                  <a:cubicBezTo>
                    <a:pt x="14" y="30"/>
                    <a:pt x="14" y="30"/>
                    <a:pt x="14" y="30"/>
                  </a:cubicBezTo>
                  <a:cubicBezTo>
                    <a:pt x="25" y="19"/>
                    <a:pt x="25" y="19"/>
                    <a:pt x="25" y="19"/>
                  </a:cubicBezTo>
                  <a:cubicBezTo>
                    <a:pt x="26" y="18"/>
                    <a:pt x="26" y="17"/>
                    <a:pt x="25" y="16"/>
                  </a:cubicBezTo>
                  <a:cubicBezTo>
                    <a:pt x="24" y="15"/>
                    <a:pt x="23" y="15"/>
                    <a:pt x="22" y="16"/>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27">
              <a:extLst>
                <a:ext uri="{FF2B5EF4-FFF2-40B4-BE49-F238E27FC236}">
                  <a16:creationId xmlns:a16="http://schemas.microsoft.com/office/drawing/2014/main" id="{688740ED-8E03-3EC1-C779-9A8C66FBA677}"/>
                </a:ext>
              </a:extLst>
            </p:cNvPr>
            <p:cNvSpPr>
              <a:spLocks noEditPoints="1"/>
            </p:cNvSpPr>
            <p:nvPr/>
          </p:nvSpPr>
          <p:spPr bwMode="auto">
            <a:xfrm>
              <a:off x="2831926" y="6174583"/>
              <a:ext cx="449263" cy="560388"/>
            </a:xfrm>
            <a:custGeom>
              <a:avLst/>
              <a:gdLst>
                <a:gd name="T0" fmla="*/ 122 w 148"/>
                <a:gd name="T1" fmla="*/ 126 h 182"/>
                <a:gd name="T2" fmla="*/ 122 w 148"/>
                <a:gd name="T3" fmla="*/ 32 h 182"/>
                <a:gd name="T4" fmla="*/ 122 w 148"/>
                <a:gd name="T5" fmla="*/ 32 h 182"/>
                <a:gd name="T6" fmla="*/ 122 w 148"/>
                <a:gd name="T7" fmla="*/ 32 h 182"/>
                <a:gd name="T8" fmla="*/ 122 w 148"/>
                <a:gd name="T9" fmla="*/ 32 h 182"/>
                <a:gd name="T10" fmla="*/ 122 w 148"/>
                <a:gd name="T11" fmla="*/ 32 h 182"/>
                <a:gd name="T12" fmla="*/ 122 w 148"/>
                <a:gd name="T13" fmla="*/ 32 h 182"/>
                <a:gd name="T14" fmla="*/ 122 w 148"/>
                <a:gd name="T15" fmla="*/ 31 h 182"/>
                <a:gd name="T16" fmla="*/ 121 w 148"/>
                <a:gd name="T17" fmla="*/ 30 h 182"/>
                <a:gd name="T18" fmla="*/ 92 w 148"/>
                <a:gd name="T19" fmla="*/ 1 h 182"/>
                <a:gd name="T20" fmla="*/ 91 w 148"/>
                <a:gd name="T21" fmla="*/ 0 h 182"/>
                <a:gd name="T22" fmla="*/ 91 w 148"/>
                <a:gd name="T23" fmla="*/ 0 h 182"/>
                <a:gd name="T24" fmla="*/ 90 w 148"/>
                <a:gd name="T25" fmla="*/ 0 h 182"/>
                <a:gd name="T26" fmla="*/ 2 w 148"/>
                <a:gd name="T27" fmla="*/ 0 h 182"/>
                <a:gd name="T28" fmla="*/ 0 w 148"/>
                <a:gd name="T29" fmla="*/ 2 h 182"/>
                <a:gd name="T30" fmla="*/ 0 w 148"/>
                <a:gd name="T31" fmla="*/ 160 h 182"/>
                <a:gd name="T32" fmla="*/ 2 w 148"/>
                <a:gd name="T33" fmla="*/ 162 h 182"/>
                <a:gd name="T34" fmla="*/ 92 w 148"/>
                <a:gd name="T35" fmla="*/ 162 h 182"/>
                <a:gd name="T36" fmla="*/ 120 w 148"/>
                <a:gd name="T37" fmla="*/ 182 h 182"/>
                <a:gd name="T38" fmla="*/ 148 w 148"/>
                <a:gd name="T39" fmla="*/ 154 h 182"/>
                <a:gd name="T40" fmla="*/ 122 w 148"/>
                <a:gd name="T41" fmla="*/ 126 h 182"/>
                <a:gd name="T42" fmla="*/ 92 w 148"/>
                <a:gd name="T43" fmla="*/ 7 h 182"/>
                <a:gd name="T44" fmla="*/ 115 w 148"/>
                <a:gd name="T45" fmla="*/ 30 h 182"/>
                <a:gd name="T46" fmla="*/ 92 w 148"/>
                <a:gd name="T47" fmla="*/ 30 h 182"/>
                <a:gd name="T48" fmla="*/ 92 w 148"/>
                <a:gd name="T49" fmla="*/ 7 h 182"/>
                <a:gd name="T50" fmla="*/ 4 w 148"/>
                <a:gd name="T51" fmla="*/ 158 h 182"/>
                <a:gd name="T52" fmla="*/ 4 w 148"/>
                <a:gd name="T53" fmla="*/ 4 h 182"/>
                <a:gd name="T54" fmla="*/ 88 w 148"/>
                <a:gd name="T55" fmla="*/ 4 h 182"/>
                <a:gd name="T56" fmla="*/ 88 w 148"/>
                <a:gd name="T57" fmla="*/ 32 h 182"/>
                <a:gd name="T58" fmla="*/ 90 w 148"/>
                <a:gd name="T59" fmla="*/ 34 h 182"/>
                <a:gd name="T60" fmla="*/ 118 w 148"/>
                <a:gd name="T61" fmla="*/ 34 h 182"/>
                <a:gd name="T62" fmla="*/ 118 w 148"/>
                <a:gd name="T63" fmla="*/ 126 h 182"/>
                <a:gd name="T64" fmla="*/ 91 w 148"/>
                <a:gd name="T65" fmla="*/ 154 h 182"/>
                <a:gd name="T66" fmla="*/ 92 w 148"/>
                <a:gd name="T67" fmla="*/ 158 h 182"/>
                <a:gd name="T68" fmla="*/ 4 w 148"/>
                <a:gd name="T69" fmla="*/ 158 h 182"/>
                <a:gd name="T70" fmla="*/ 120 w 148"/>
                <a:gd name="T71" fmla="*/ 178 h 182"/>
                <a:gd name="T72" fmla="*/ 95 w 148"/>
                <a:gd name="T73" fmla="*/ 154 h 182"/>
                <a:gd name="T74" fmla="*/ 120 w 148"/>
                <a:gd name="T75" fmla="*/ 130 h 182"/>
                <a:gd name="T76" fmla="*/ 144 w 148"/>
                <a:gd name="T77" fmla="*/ 154 h 182"/>
                <a:gd name="T78" fmla="*/ 120 w 148"/>
                <a:gd name="T79" fmla="*/ 17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8" h="182">
                  <a:moveTo>
                    <a:pt x="122" y="126"/>
                  </a:moveTo>
                  <a:cubicBezTo>
                    <a:pt x="122" y="32"/>
                    <a:pt x="122" y="32"/>
                    <a:pt x="122" y="32"/>
                  </a:cubicBezTo>
                  <a:cubicBezTo>
                    <a:pt x="122" y="32"/>
                    <a:pt x="122" y="32"/>
                    <a:pt x="122" y="32"/>
                  </a:cubicBezTo>
                  <a:cubicBezTo>
                    <a:pt x="122" y="32"/>
                    <a:pt x="122" y="32"/>
                    <a:pt x="122" y="32"/>
                  </a:cubicBezTo>
                  <a:cubicBezTo>
                    <a:pt x="122" y="32"/>
                    <a:pt x="122" y="32"/>
                    <a:pt x="122" y="32"/>
                  </a:cubicBezTo>
                  <a:cubicBezTo>
                    <a:pt x="122" y="32"/>
                    <a:pt x="122" y="32"/>
                    <a:pt x="122" y="32"/>
                  </a:cubicBezTo>
                  <a:cubicBezTo>
                    <a:pt x="122" y="32"/>
                    <a:pt x="122" y="32"/>
                    <a:pt x="122" y="32"/>
                  </a:cubicBezTo>
                  <a:cubicBezTo>
                    <a:pt x="122" y="31"/>
                    <a:pt x="122" y="31"/>
                    <a:pt x="122" y="31"/>
                  </a:cubicBezTo>
                  <a:cubicBezTo>
                    <a:pt x="122" y="31"/>
                    <a:pt x="121" y="31"/>
                    <a:pt x="121" y="30"/>
                  </a:cubicBezTo>
                  <a:cubicBezTo>
                    <a:pt x="92" y="1"/>
                    <a:pt x="92" y="1"/>
                    <a:pt x="92" y="1"/>
                  </a:cubicBezTo>
                  <a:cubicBezTo>
                    <a:pt x="91" y="1"/>
                    <a:pt x="91" y="0"/>
                    <a:pt x="91" y="0"/>
                  </a:cubicBezTo>
                  <a:cubicBezTo>
                    <a:pt x="91" y="0"/>
                    <a:pt x="91" y="0"/>
                    <a:pt x="91" y="0"/>
                  </a:cubicBezTo>
                  <a:cubicBezTo>
                    <a:pt x="90" y="0"/>
                    <a:pt x="90" y="0"/>
                    <a:pt x="90" y="0"/>
                  </a:cubicBezTo>
                  <a:cubicBezTo>
                    <a:pt x="2" y="0"/>
                    <a:pt x="2" y="0"/>
                    <a:pt x="2" y="0"/>
                  </a:cubicBezTo>
                  <a:cubicBezTo>
                    <a:pt x="1" y="0"/>
                    <a:pt x="0" y="1"/>
                    <a:pt x="0" y="2"/>
                  </a:cubicBezTo>
                  <a:cubicBezTo>
                    <a:pt x="0" y="160"/>
                    <a:pt x="0" y="160"/>
                    <a:pt x="0" y="160"/>
                  </a:cubicBezTo>
                  <a:cubicBezTo>
                    <a:pt x="0" y="161"/>
                    <a:pt x="1" y="162"/>
                    <a:pt x="2" y="162"/>
                  </a:cubicBezTo>
                  <a:cubicBezTo>
                    <a:pt x="92" y="162"/>
                    <a:pt x="92" y="162"/>
                    <a:pt x="92" y="162"/>
                  </a:cubicBezTo>
                  <a:cubicBezTo>
                    <a:pt x="96" y="174"/>
                    <a:pt x="107" y="182"/>
                    <a:pt x="120" y="182"/>
                  </a:cubicBezTo>
                  <a:cubicBezTo>
                    <a:pt x="135" y="182"/>
                    <a:pt x="148" y="170"/>
                    <a:pt x="148" y="154"/>
                  </a:cubicBezTo>
                  <a:cubicBezTo>
                    <a:pt x="148" y="139"/>
                    <a:pt x="136" y="127"/>
                    <a:pt x="122" y="126"/>
                  </a:cubicBezTo>
                  <a:close/>
                  <a:moveTo>
                    <a:pt x="92" y="7"/>
                  </a:moveTo>
                  <a:cubicBezTo>
                    <a:pt x="115" y="30"/>
                    <a:pt x="115" y="30"/>
                    <a:pt x="115" y="30"/>
                  </a:cubicBezTo>
                  <a:cubicBezTo>
                    <a:pt x="92" y="30"/>
                    <a:pt x="92" y="30"/>
                    <a:pt x="92" y="30"/>
                  </a:cubicBezTo>
                  <a:lnTo>
                    <a:pt x="92" y="7"/>
                  </a:lnTo>
                  <a:close/>
                  <a:moveTo>
                    <a:pt x="4" y="158"/>
                  </a:moveTo>
                  <a:cubicBezTo>
                    <a:pt x="4" y="4"/>
                    <a:pt x="4" y="4"/>
                    <a:pt x="4" y="4"/>
                  </a:cubicBezTo>
                  <a:cubicBezTo>
                    <a:pt x="88" y="4"/>
                    <a:pt x="88" y="4"/>
                    <a:pt x="88" y="4"/>
                  </a:cubicBezTo>
                  <a:cubicBezTo>
                    <a:pt x="88" y="32"/>
                    <a:pt x="88" y="32"/>
                    <a:pt x="88" y="32"/>
                  </a:cubicBezTo>
                  <a:cubicBezTo>
                    <a:pt x="88" y="33"/>
                    <a:pt x="89" y="34"/>
                    <a:pt x="90" y="34"/>
                  </a:cubicBezTo>
                  <a:cubicBezTo>
                    <a:pt x="118" y="34"/>
                    <a:pt x="118" y="34"/>
                    <a:pt x="118" y="34"/>
                  </a:cubicBezTo>
                  <a:cubicBezTo>
                    <a:pt x="118" y="126"/>
                    <a:pt x="118" y="126"/>
                    <a:pt x="118" y="126"/>
                  </a:cubicBezTo>
                  <a:cubicBezTo>
                    <a:pt x="103" y="127"/>
                    <a:pt x="91" y="139"/>
                    <a:pt x="91" y="154"/>
                  </a:cubicBezTo>
                  <a:cubicBezTo>
                    <a:pt x="91" y="155"/>
                    <a:pt x="91" y="156"/>
                    <a:pt x="92" y="158"/>
                  </a:cubicBezTo>
                  <a:lnTo>
                    <a:pt x="4" y="158"/>
                  </a:lnTo>
                  <a:close/>
                  <a:moveTo>
                    <a:pt x="120" y="178"/>
                  </a:moveTo>
                  <a:cubicBezTo>
                    <a:pt x="106" y="178"/>
                    <a:pt x="95" y="168"/>
                    <a:pt x="95" y="154"/>
                  </a:cubicBezTo>
                  <a:cubicBezTo>
                    <a:pt x="95" y="141"/>
                    <a:pt x="106" y="130"/>
                    <a:pt x="120" y="130"/>
                  </a:cubicBezTo>
                  <a:cubicBezTo>
                    <a:pt x="133" y="130"/>
                    <a:pt x="144" y="141"/>
                    <a:pt x="144" y="154"/>
                  </a:cubicBezTo>
                  <a:cubicBezTo>
                    <a:pt x="144" y="168"/>
                    <a:pt x="133" y="178"/>
                    <a:pt x="120" y="178"/>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28">
              <a:extLst>
                <a:ext uri="{FF2B5EF4-FFF2-40B4-BE49-F238E27FC236}">
                  <a16:creationId xmlns:a16="http://schemas.microsoft.com/office/drawing/2014/main" id="{14E3E720-65BA-288B-FA3C-A7FA5FA29967}"/>
                </a:ext>
              </a:extLst>
            </p:cNvPr>
            <p:cNvSpPr>
              <a:spLocks/>
            </p:cNvSpPr>
            <p:nvPr/>
          </p:nvSpPr>
          <p:spPr bwMode="auto">
            <a:xfrm>
              <a:off x="2877964" y="6263483"/>
              <a:ext cx="153988" cy="12700"/>
            </a:xfrm>
            <a:custGeom>
              <a:avLst/>
              <a:gdLst>
                <a:gd name="T0" fmla="*/ 2 w 51"/>
                <a:gd name="T1" fmla="*/ 4 h 4"/>
                <a:gd name="T2" fmla="*/ 49 w 51"/>
                <a:gd name="T3" fmla="*/ 4 h 4"/>
                <a:gd name="T4" fmla="*/ 51 w 51"/>
                <a:gd name="T5" fmla="*/ 2 h 4"/>
                <a:gd name="T6" fmla="*/ 49 w 51"/>
                <a:gd name="T7" fmla="*/ 0 h 4"/>
                <a:gd name="T8" fmla="*/ 2 w 51"/>
                <a:gd name="T9" fmla="*/ 0 h 4"/>
                <a:gd name="T10" fmla="*/ 0 w 51"/>
                <a:gd name="T11" fmla="*/ 2 h 4"/>
                <a:gd name="T12" fmla="*/ 2 w 5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1" h="4">
                  <a:moveTo>
                    <a:pt x="2" y="4"/>
                  </a:moveTo>
                  <a:cubicBezTo>
                    <a:pt x="49" y="4"/>
                    <a:pt x="49" y="4"/>
                    <a:pt x="49" y="4"/>
                  </a:cubicBezTo>
                  <a:cubicBezTo>
                    <a:pt x="50" y="4"/>
                    <a:pt x="51" y="3"/>
                    <a:pt x="51" y="2"/>
                  </a:cubicBezTo>
                  <a:cubicBezTo>
                    <a:pt x="51" y="1"/>
                    <a:pt x="50" y="0"/>
                    <a:pt x="49" y="0"/>
                  </a:cubicBezTo>
                  <a:cubicBezTo>
                    <a:pt x="2" y="0"/>
                    <a:pt x="2" y="0"/>
                    <a:pt x="2" y="0"/>
                  </a:cubicBezTo>
                  <a:cubicBezTo>
                    <a:pt x="1" y="0"/>
                    <a:pt x="0" y="1"/>
                    <a:pt x="0" y="2"/>
                  </a:cubicBezTo>
                  <a:cubicBezTo>
                    <a:pt x="0" y="3"/>
                    <a:pt x="1" y="4"/>
                    <a:pt x="2" y="4"/>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29">
              <a:extLst>
                <a:ext uri="{FF2B5EF4-FFF2-40B4-BE49-F238E27FC236}">
                  <a16:creationId xmlns:a16="http://schemas.microsoft.com/office/drawing/2014/main" id="{8622B14F-4472-1FAC-E6D7-C39AD014D751}"/>
                </a:ext>
              </a:extLst>
            </p:cNvPr>
            <p:cNvSpPr>
              <a:spLocks/>
            </p:cNvSpPr>
            <p:nvPr/>
          </p:nvSpPr>
          <p:spPr bwMode="auto">
            <a:xfrm>
              <a:off x="2877964" y="6322220"/>
              <a:ext cx="153988" cy="12700"/>
            </a:xfrm>
            <a:custGeom>
              <a:avLst/>
              <a:gdLst>
                <a:gd name="T0" fmla="*/ 49 w 51"/>
                <a:gd name="T1" fmla="*/ 4 h 4"/>
                <a:gd name="T2" fmla="*/ 51 w 51"/>
                <a:gd name="T3" fmla="*/ 2 h 4"/>
                <a:gd name="T4" fmla="*/ 49 w 51"/>
                <a:gd name="T5" fmla="*/ 0 h 4"/>
                <a:gd name="T6" fmla="*/ 2 w 51"/>
                <a:gd name="T7" fmla="*/ 0 h 4"/>
                <a:gd name="T8" fmla="*/ 0 w 51"/>
                <a:gd name="T9" fmla="*/ 2 h 4"/>
                <a:gd name="T10" fmla="*/ 2 w 51"/>
                <a:gd name="T11" fmla="*/ 4 h 4"/>
                <a:gd name="T12" fmla="*/ 49 w 5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1" h="4">
                  <a:moveTo>
                    <a:pt x="49" y="4"/>
                  </a:moveTo>
                  <a:cubicBezTo>
                    <a:pt x="50" y="4"/>
                    <a:pt x="51" y="3"/>
                    <a:pt x="51" y="2"/>
                  </a:cubicBezTo>
                  <a:cubicBezTo>
                    <a:pt x="51" y="1"/>
                    <a:pt x="50" y="0"/>
                    <a:pt x="49" y="0"/>
                  </a:cubicBezTo>
                  <a:cubicBezTo>
                    <a:pt x="2" y="0"/>
                    <a:pt x="2" y="0"/>
                    <a:pt x="2" y="0"/>
                  </a:cubicBezTo>
                  <a:cubicBezTo>
                    <a:pt x="1" y="0"/>
                    <a:pt x="0" y="1"/>
                    <a:pt x="0" y="2"/>
                  </a:cubicBezTo>
                  <a:cubicBezTo>
                    <a:pt x="0" y="3"/>
                    <a:pt x="1" y="4"/>
                    <a:pt x="2" y="4"/>
                  </a:cubicBezTo>
                  <a:lnTo>
                    <a:pt x="49"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30">
              <a:extLst>
                <a:ext uri="{FF2B5EF4-FFF2-40B4-BE49-F238E27FC236}">
                  <a16:creationId xmlns:a16="http://schemas.microsoft.com/office/drawing/2014/main" id="{C4DC88DE-F6A5-85EB-14C0-B19A6A2C23D5}"/>
                </a:ext>
              </a:extLst>
            </p:cNvPr>
            <p:cNvSpPr>
              <a:spLocks/>
            </p:cNvSpPr>
            <p:nvPr/>
          </p:nvSpPr>
          <p:spPr bwMode="auto">
            <a:xfrm>
              <a:off x="2881139" y="6377783"/>
              <a:ext cx="227013" cy="12700"/>
            </a:xfrm>
            <a:custGeom>
              <a:avLst/>
              <a:gdLst>
                <a:gd name="T0" fmla="*/ 73 w 75"/>
                <a:gd name="T1" fmla="*/ 0 h 4"/>
                <a:gd name="T2" fmla="*/ 2 w 75"/>
                <a:gd name="T3" fmla="*/ 0 h 4"/>
                <a:gd name="T4" fmla="*/ 0 w 75"/>
                <a:gd name="T5" fmla="*/ 2 h 4"/>
                <a:gd name="T6" fmla="*/ 2 w 75"/>
                <a:gd name="T7" fmla="*/ 4 h 4"/>
                <a:gd name="T8" fmla="*/ 73 w 75"/>
                <a:gd name="T9" fmla="*/ 4 h 4"/>
                <a:gd name="T10" fmla="*/ 75 w 75"/>
                <a:gd name="T11" fmla="*/ 2 h 4"/>
                <a:gd name="T12" fmla="*/ 73 w 7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5" h="4">
                  <a:moveTo>
                    <a:pt x="73" y="0"/>
                  </a:moveTo>
                  <a:cubicBezTo>
                    <a:pt x="2" y="0"/>
                    <a:pt x="2" y="0"/>
                    <a:pt x="2" y="0"/>
                  </a:cubicBezTo>
                  <a:cubicBezTo>
                    <a:pt x="1" y="0"/>
                    <a:pt x="0" y="1"/>
                    <a:pt x="0" y="2"/>
                  </a:cubicBezTo>
                  <a:cubicBezTo>
                    <a:pt x="0" y="3"/>
                    <a:pt x="1" y="4"/>
                    <a:pt x="2" y="4"/>
                  </a:cubicBezTo>
                  <a:cubicBezTo>
                    <a:pt x="73" y="4"/>
                    <a:pt x="73" y="4"/>
                    <a:pt x="73" y="4"/>
                  </a:cubicBezTo>
                  <a:cubicBezTo>
                    <a:pt x="74" y="4"/>
                    <a:pt x="75" y="3"/>
                    <a:pt x="75" y="2"/>
                  </a:cubicBezTo>
                  <a:cubicBezTo>
                    <a:pt x="75" y="1"/>
                    <a:pt x="74" y="0"/>
                    <a:pt x="7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31">
              <a:extLst>
                <a:ext uri="{FF2B5EF4-FFF2-40B4-BE49-F238E27FC236}">
                  <a16:creationId xmlns:a16="http://schemas.microsoft.com/office/drawing/2014/main" id="{1C008589-84AD-905A-BEE7-CAC65BE24398}"/>
                </a:ext>
              </a:extLst>
            </p:cNvPr>
            <p:cNvSpPr>
              <a:spLocks/>
            </p:cNvSpPr>
            <p:nvPr/>
          </p:nvSpPr>
          <p:spPr bwMode="auto">
            <a:xfrm>
              <a:off x="2881139" y="6433345"/>
              <a:ext cx="227013" cy="12700"/>
            </a:xfrm>
            <a:custGeom>
              <a:avLst/>
              <a:gdLst>
                <a:gd name="T0" fmla="*/ 73 w 75"/>
                <a:gd name="T1" fmla="*/ 0 h 4"/>
                <a:gd name="T2" fmla="*/ 2 w 75"/>
                <a:gd name="T3" fmla="*/ 0 h 4"/>
                <a:gd name="T4" fmla="*/ 0 w 75"/>
                <a:gd name="T5" fmla="*/ 2 h 4"/>
                <a:gd name="T6" fmla="*/ 2 w 75"/>
                <a:gd name="T7" fmla="*/ 4 h 4"/>
                <a:gd name="T8" fmla="*/ 73 w 75"/>
                <a:gd name="T9" fmla="*/ 4 h 4"/>
                <a:gd name="T10" fmla="*/ 75 w 75"/>
                <a:gd name="T11" fmla="*/ 2 h 4"/>
                <a:gd name="T12" fmla="*/ 73 w 7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5" h="4">
                  <a:moveTo>
                    <a:pt x="73" y="0"/>
                  </a:moveTo>
                  <a:cubicBezTo>
                    <a:pt x="2" y="0"/>
                    <a:pt x="2" y="0"/>
                    <a:pt x="2" y="0"/>
                  </a:cubicBezTo>
                  <a:cubicBezTo>
                    <a:pt x="1" y="0"/>
                    <a:pt x="0" y="1"/>
                    <a:pt x="0" y="2"/>
                  </a:cubicBezTo>
                  <a:cubicBezTo>
                    <a:pt x="0" y="4"/>
                    <a:pt x="1" y="4"/>
                    <a:pt x="2" y="4"/>
                  </a:cubicBezTo>
                  <a:cubicBezTo>
                    <a:pt x="73" y="4"/>
                    <a:pt x="73" y="4"/>
                    <a:pt x="73" y="4"/>
                  </a:cubicBezTo>
                  <a:cubicBezTo>
                    <a:pt x="74" y="4"/>
                    <a:pt x="75" y="4"/>
                    <a:pt x="75" y="2"/>
                  </a:cubicBezTo>
                  <a:cubicBezTo>
                    <a:pt x="75" y="1"/>
                    <a:pt x="74" y="0"/>
                    <a:pt x="7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32">
              <a:extLst>
                <a:ext uri="{FF2B5EF4-FFF2-40B4-BE49-F238E27FC236}">
                  <a16:creationId xmlns:a16="http://schemas.microsoft.com/office/drawing/2014/main" id="{33F48618-B6AA-9DE0-98E4-108270AB88A4}"/>
                </a:ext>
              </a:extLst>
            </p:cNvPr>
            <p:cNvSpPr>
              <a:spLocks/>
            </p:cNvSpPr>
            <p:nvPr/>
          </p:nvSpPr>
          <p:spPr bwMode="auto">
            <a:xfrm>
              <a:off x="2881139" y="6492083"/>
              <a:ext cx="227013" cy="12700"/>
            </a:xfrm>
            <a:custGeom>
              <a:avLst/>
              <a:gdLst>
                <a:gd name="T0" fmla="*/ 73 w 75"/>
                <a:gd name="T1" fmla="*/ 0 h 4"/>
                <a:gd name="T2" fmla="*/ 2 w 75"/>
                <a:gd name="T3" fmla="*/ 0 h 4"/>
                <a:gd name="T4" fmla="*/ 0 w 75"/>
                <a:gd name="T5" fmla="*/ 2 h 4"/>
                <a:gd name="T6" fmla="*/ 2 w 75"/>
                <a:gd name="T7" fmla="*/ 4 h 4"/>
                <a:gd name="T8" fmla="*/ 73 w 75"/>
                <a:gd name="T9" fmla="*/ 4 h 4"/>
                <a:gd name="T10" fmla="*/ 75 w 75"/>
                <a:gd name="T11" fmla="*/ 2 h 4"/>
                <a:gd name="T12" fmla="*/ 73 w 7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5" h="4">
                  <a:moveTo>
                    <a:pt x="73" y="0"/>
                  </a:moveTo>
                  <a:cubicBezTo>
                    <a:pt x="2" y="0"/>
                    <a:pt x="2" y="0"/>
                    <a:pt x="2" y="0"/>
                  </a:cubicBezTo>
                  <a:cubicBezTo>
                    <a:pt x="1" y="0"/>
                    <a:pt x="0" y="1"/>
                    <a:pt x="0" y="2"/>
                  </a:cubicBezTo>
                  <a:cubicBezTo>
                    <a:pt x="0" y="3"/>
                    <a:pt x="1" y="4"/>
                    <a:pt x="2" y="4"/>
                  </a:cubicBezTo>
                  <a:cubicBezTo>
                    <a:pt x="73" y="4"/>
                    <a:pt x="73" y="4"/>
                    <a:pt x="73" y="4"/>
                  </a:cubicBezTo>
                  <a:cubicBezTo>
                    <a:pt x="74" y="4"/>
                    <a:pt x="75" y="3"/>
                    <a:pt x="75" y="2"/>
                  </a:cubicBezTo>
                  <a:cubicBezTo>
                    <a:pt x="75" y="1"/>
                    <a:pt x="74" y="0"/>
                    <a:pt x="7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33">
              <a:extLst>
                <a:ext uri="{FF2B5EF4-FFF2-40B4-BE49-F238E27FC236}">
                  <a16:creationId xmlns:a16="http://schemas.microsoft.com/office/drawing/2014/main" id="{861FAF47-F8F9-FFEA-9851-740933C6E4C3}"/>
                </a:ext>
              </a:extLst>
            </p:cNvPr>
            <p:cNvSpPr>
              <a:spLocks/>
            </p:cNvSpPr>
            <p:nvPr/>
          </p:nvSpPr>
          <p:spPr bwMode="auto">
            <a:xfrm>
              <a:off x="2881139" y="6547645"/>
              <a:ext cx="227013" cy="11113"/>
            </a:xfrm>
            <a:custGeom>
              <a:avLst/>
              <a:gdLst>
                <a:gd name="T0" fmla="*/ 73 w 75"/>
                <a:gd name="T1" fmla="*/ 0 h 4"/>
                <a:gd name="T2" fmla="*/ 2 w 75"/>
                <a:gd name="T3" fmla="*/ 0 h 4"/>
                <a:gd name="T4" fmla="*/ 0 w 75"/>
                <a:gd name="T5" fmla="*/ 2 h 4"/>
                <a:gd name="T6" fmla="*/ 2 w 75"/>
                <a:gd name="T7" fmla="*/ 4 h 4"/>
                <a:gd name="T8" fmla="*/ 73 w 75"/>
                <a:gd name="T9" fmla="*/ 4 h 4"/>
                <a:gd name="T10" fmla="*/ 75 w 75"/>
                <a:gd name="T11" fmla="*/ 2 h 4"/>
                <a:gd name="T12" fmla="*/ 73 w 7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5" h="4">
                  <a:moveTo>
                    <a:pt x="73" y="0"/>
                  </a:moveTo>
                  <a:cubicBezTo>
                    <a:pt x="2" y="0"/>
                    <a:pt x="2" y="0"/>
                    <a:pt x="2" y="0"/>
                  </a:cubicBezTo>
                  <a:cubicBezTo>
                    <a:pt x="1" y="0"/>
                    <a:pt x="0" y="1"/>
                    <a:pt x="0" y="2"/>
                  </a:cubicBezTo>
                  <a:cubicBezTo>
                    <a:pt x="0" y="3"/>
                    <a:pt x="1" y="4"/>
                    <a:pt x="2" y="4"/>
                  </a:cubicBezTo>
                  <a:cubicBezTo>
                    <a:pt x="73" y="4"/>
                    <a:pt x="73" y="4"/>
                    <a:pt x="73" y="4"/>
                  </a:cubicBezTo>
                  <a:cubicBezTo>
                    <a:pt x="74" y="4"/>
                    <a:pt x="75" y="3"/>
                    <a:pt x="75" y="2"/>
                  </a:cubicBezTo>
                  <a:cubicBezTo>
                    <a:pt x="75" y="1"/>
                    <a:pt x="74" y="0"/>
                    <a:pt x="7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1" name="Group 40">
            <a:extLst>
              <a:ext uri="{FF2B5EF4-FFF2-40B4-BE49-F238E27FC236}">
                <a16:creationId xmlns:a16="http://schemas.microsoft.com/office/drawing/2014/main" id="{AE4A2446-00C0-57D8-FDF4-F68D9D13CB62}"/>
              </a:ext>
            </a:extLst>
          </p:cNvPr>
          <p:cNvGrpSpPr/>
          <p:nvPr/>
        </p:nvGrpSpPr>
        <p:grpSpPr>
          <a:xfrm>
            <a:off x="6742610" y="5018314"/>
            <a:ext cx="215550" cy="268866"/>
            <a:chOff x="2831926" y="6174583"/>
            <a:chExt cx="449263" cy="560388"/>
          </a:xfrm>
        </p:grpSpPr>
        <p:sp>
          <p:nvSpPr>
            <p:cNvPr id="42" name="Freeform 226">
              <a:extLst>
                <a:ext uri="{FF2B5EF4-FFF2-40B4-BE49-F238E27FC236}">
                  <a16:creationId xmlns:a16="http://schemas.microsoft.com/office/drawing/2014/main" id="{D48597F0-E939-AE19-90C0-EA77D5E8D335}"/>
                </a:ext>
              </a:extLst>
            </p:cNvPr>
            <p:cNvSpPr>
              <a:spLocks/>
            </p:cNvSpPr>
            <p:nvPr/>
          </p:nvSpPr>
          <p:spPr bwMode="auto">
            <a:xfrm>
              <a:off x="3157364" y="6603208"/>
              <a:ext cx="79375" cy="92075"/>
            </a:xfrm>
            <a:custGeom>
              <a:avLst/>
              <a:gdLst>
                <a:gd name="T0" fmla="*/ 22 w 26"/>
                <a:gd name="T1" fmla="*/ 16 h 30"/>
                <a:gd name="T2" fmla="*/ 15 w 26"/>
                <a:gd name="T3" fmla="*/ 23 h 30"/>
                <a:gd name="T4" fmla="*/ 15 w 26"/>
                <a:gd name="T5" fmla="*/ 2 h 30"/>
                <a:gd name="T6" fmla="*/ 13 w 26"/>
                <a:gd name="T7" fmla="*/ 0 h 30"/>
                <a:gd name="T8" fmla="*/ 11 w 26"/>
                <a:gd name="T9" fmla="*/ 2 h 30"/>
                <a:gd name="T10" fmla="*/ 11 w 26"/>
                <a:gd name="T11" fmla="*/ 23 h 30"/>
                <a:gd name="T12" fmla="*/ 3 w 26"/>
                <a:gd name="T13" fmla="*/ 16 h 30"/>
                <a:gd name="T14" fmla="*/ 0 w 26"/>
                <a:gd name="T15" fmla="*/ 16 h 30"/>
                <a:gd name="T16" fmla="*/ 0 w 26"/>
                <a:gd name="T17" fmla="*/ 19 h 30"/>
                <a:gd name="T18" fmla="*/ 11 w 26"/>
                <a:gd name="T19" fmla="*/ 30 h 30"/>
                <a:gd name="T20" fmla="*/ 12 w 26"/>
                <a:gd name="T21" fmla="*/ 30 h 30"/>
                <a:gd name="T22" fmla="*/ 13 w 26"/>
                <a:gd name="T23" fmla="*/ 30 h 30"/>
                <a:gd name="T24" fmla="*/ 14 w 26"/>
                <a:gd name="T25" fmla="*/ 30 h 30"/>
                <a:gd name="T26" fmla="*/ 14 w 26"/>
                <a:gd name="T27" fmla="*/ 30 h 30"/>
                <a:gd name="T28" fmla="*/ 25 w 26"/>
                <a:gd name="T29" fmla="*/ 19 h 30"/>
                <a:gd name="T30" fmla="*/ 25 w 26"/>
                <a:gd name="T31" fmla="*/ 16 h 30"/>
                <a:gd name="T32" fmla="*/ 22 w 26"/>
                <a:gd name="T33"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30">
                  <a:moveTo>
                    <a:pt x="22" y="16"/>
                  </a:moveTo>
                  <a:cubicBezTo>
                    <a:pt x="15" y="23"/>
                    <a:pt x="15" y="23"/>
                    <a:pt x="15" y="23"/>
                  </a:cubicBezTo>
                  <a:cubicBezTo>
                    <a:pt x="15" y="2"/>
                    <a:pt x="15" y="2"/>
                    <a:pt x="15" y="2"/>
                  </a:cubicBezTo>
                  <a:cubicBezTo>
                    <a:pt x="15" y="1"/>
                    <a:pt x="14" y="0"/>
                    <a:pt x="13" y="0"/>
                  </a:cubicBezTo>
                  <a:cubicBezTo>
                    <a:pt x="12" y="0"/>
                    <a:pt x="11" y="1"/>
                    <a:pt x="11" y="2"/>
                  </a:cubicBezTo>
                  <a:cubicBezTo>
                    <a:pt x="11" y="23"/>
                    <a:pt x="11" y="23"/>
                    <a:pt x="11" y="23"/>
                  </a:cubicBezTo>
                  <a:cubicBezTo>
                    <a:pt x="3" y="16"/>
                    <a:pt x="3" y="16"/>
                    <a:pt x="3" y="16"/>
                  </a:cubicBezTo>
                  <a:cubicBezTo>
                    <a:pt x="2" y="15"/>
                    <a:pt x="1" y="15"/>
                    <a:pt x="0" y="16"/>
                  </a:cubicBezTo>
                  <a:cubicBezTo>
                    <a:pt x="0" y="17"/>
                    <a:pt x="0" y="18"/>
                    <a:pt x="0" y="19"/>
                  </a:cubicBezTo>
                  <a:cubicBezTo>
                    <a:pt x="11" y="30"/>
                    <a:pt x="11" y="30"/>
                    <a:pt x="11" y="30"/>
                  </a:cubicBezTo>
                  <a:cubicBezTo>
                    <a:pt x="12" y="30"/>
                    <a:pt x="12" y="30"/>
                    <a:pt x="12" y="30"/>
                  </a:cubicBezTo>
                  <a:cubicBezTo>
                    <a:pt x="12" y="30"/>
                    <a:pt x="13" y="30"/>
                    <a:pt x="13" y="30"/>
                  </a:cubicBezTo>
                  <a:cubicBezTo>
                    <a:pt x="13" y="30"/>
                    <a:pt x="13" y="30"/>
                    <a:pt x="14" y="30"/>
                  </a:cubicBezTo>
                  <a:cubicBezTo>
                    <a:pt x="14" y="30"/>
                    <a:pt x="14" y="30"/>
                    <a:pt x="14" y="30"/>
                  </a:cubicBezTo>
                  <a:cubicBezTo>
                    <a:pt x="25" y="19"/>
                    <a:pt x="25" y="19"/>
                    <a:pt x="25" y="19"/>
                  </a:cubicBezTo>
                  <a:cubicBezTo>
                    <a:pt x="26" y="18"/>
                    <a:pt x="26" y="17"/>
                    <a:pt x="25" y="16"/>
                  </a:cubicBezTo>
                  <a:cubicBezTo>
                    <a:pt x="24" y="15"/>
                    <a:pt x="23" y="15"/>
                    <a:pt x="22" y="16"/>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227">
              <a:extLst>
                <a:ext uri="{FF2B5EF4-FFF2-40B4-BE49-F238E27FC236}">
                  <a16:creationId xmlns:a16="http://schemas.microsoft.com/office/drawing/2014/main" id="{CB262225-4807-210E-6D78-91C2CB0009D2}"/>
                </a:ext>
              </a:extLst>
            </p:cNvPr>
            <p:cNvSpPr>
              <a:spLocks noEditPoints="1"/>
            </p:cNvSpPr>
            <p:nvPr/>
          </p:nvSpPr>
          <p:spPr bwMode="auto">
            <a:xfrm>
              <a:off x="2831926" y="6174583"/>
              <a:ext cx="449263" cy="560388"/>
            </a:xfrm>
            <a:custGeom>
              <a:avLst/>
              <a:gdLst>
                <a:gd name="T0" fmla="*/ 122 w 148"/>
                <a:gd name="T1" fmla="*/ 126 h 182"/>
                <a:gd name="T2" fmla="*/ 122 w 148"/>
                <a:gd name="T3" fmla="*/ 32 h 182"/>
                <a:gd name="T4" fmla="*/ 122 w 148"/>
                <a:gd name="T5" fmla="*/ 32 h 182"/>
                <a:gd name="T6" fmla="*/ 122 w 148"/>
                <a:gd name="T7" fmla="*/ 32 h 182"/>
                <a:gd name="T8" fmla="*/ 122 w 148"/>
                <a:gd name="T9" fmla="*/ 32 h 182"/>
                <a:gd name="T10" fmla="*/ 122 w 148"/>
                <a:gd name="T11" fmla="*/ 32 h 182"/>
                <a:gd name="T12" fmla="*/ 122 w 148"/>
                <a:gd name="T13" fmla="*/ 32 h 182"/>
                <a:gd name="T14" fmla="*/ 122 w 148"/>
                <a:gd name="T15" fmla="*/ 31 h 182"/>
                <a:gd name="T16" fmla="*/ 121 w 148"/>
                <a:gd name="T17" fmla="*/ 30 h 182"/>
                <a:gd name="T18" fmla="*/ 92 w 148"/>
                <a:gd name="T19" fmla="*/ 1 h 182"/>
                <a:gd name="T20" fmla="*/ 91 w 148"/>
                <a:gd name="T21" fmla="*/ 0 h 182"/>
                <a:gd name="T22" fmla="*/ 91 w 148"/>
                <a:gd name="T23" fmla="*/ 0 h 182"/>
                <a:gd name="T24" fmla="*/ 90 w 148"/>
                <a:gd name="T25" fmla="*/ 0 h 182"/>
                <a:gd name="T26" fmla="*/ 2 w 148"/>
                <a:gd name="T27" fmla="*/ 0 h 182"/>
                <a:gd name="T28" fmla="*/ 0 w 148"/>
                <a:gd name="T29" fmla="*/ 2 h 182"/>
                <a:gd name="T30" fmla="*/ 0 w 148"/>
                <a:gd name="T31" fmla="*/ 160 h 182"/>
                <a:gd name="T32" fmla="*/ 2 w 148"/>
                <a:gd name="T33" fmla="*/ 162 h 182"/>
                <a:gd name="T34" fmla="*/ 92 w 148"/>
                <a:gd name="T35" fmla="*/ 162 h 182"/>
                <a:gd name="T36" fmla="*/ 120 w 148"/>
                <a:gd name="T37" fmla="*/ 182 h 182"/>
                <a:gd name="T38" fmla="*/ 148 w 148"/>
                <a:gd name="T39" fmla="*/ 154 h 182"/>
                <a:gd name="T40" fmla="*/ 122 w 148"/>
                <a:gd name="T41" fmla="*/ 126 h 182"/>
                <a:gd name="T42" fmla="*/ 92 w 148"/>
                <a:gd name="T43" fmla="*/ 7 h 182"/>
                <a:gd name="T44" fmla="*/ 115 w 148"/>
                <a:gd name="T45" fmla="*/ 30 h 182"/>
                <a:gd name="T46" fmla="*/ 92 w 148"/>
                <a:gd name="T47" fmla="*/ 30 h 182"/>
                <a:gd name="T48" fmla="*/ 92 w 148"/>
                <a:gd name="T49" fmla="*/ 7 h 182"/>
                <a:gd name="T50" fmla="*/ 4 w 148"/>
                <a:gd name="T51" fmla="*/ 158 h 182"/>
                <a:gd name="T52" fmla="*/ 4 w 148"/>
                <a:gd name="T53" fmla="*/ 4 h 182"/>
                <a:gd name="T54" fmla="*/ 88 w 148"/>
                <a:gd name="T55" fmla="*/ 4 h 182"/>
                <a:gd name="T56" fmla="*/ 88 w 148"/>
                <a:gd name="T57" fmla="*/ 32 h 182"/>
                <a:gd name="T58" fmla="*/ 90 w 148"/>
                <a:gd name="T59" fmla="*/ 34 h 182"/>
                <a:gd name="T60" fmla="*/ 118 w 148"/>
                <a:gd name="T61" fmla="*/ 34 h 182"/>
                <a:gd name="T62" fmla="*/ 118 w 148"/>
                <a:gd name="T63" fmla="*/ 126 h 182"/>
                <a:gd name="T64" fmla="*/ 91 w 148"/>
                <a:gd name="T65" fmla="*/ 154 h 182"/>
                <a:gd name="T66" fmla="*/ 92 w 148"/>
                <a:gd name="T67" fmla="*/ 158 h 182"/>
                <a:gd name="T68" fmla="*/ 4 w 148"/>
                <a:gd name="T69" fmla="*/ 158 h 182"/>
                <a:gd name="T70" fmla="*/ 120 w 148"/>
                <a:gd name="T71" fmla="*/ 178 h 182"/>
                <a:gd name="T72" fmla="*/ 95 w 148"/>
                <a:gd name="T73" fmla="*/ 154 h 182"/>
                <a:gd name="T74" fmla="*/ 120 w 148"/>
                <a:gd name="T75" fmla="*/ 130 h 182"/>
                <a:gd name="T76" fmla="*/ 144 w 148"/>
                <a:gd name="T77" fmla="*/ 154 h 182"/>
                <a:gd name="T78" fmla="*/ 120 w 148"/>
                <a:gd name="T79" fmla="*/ 17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8" h="182">
                  <a:moveTo>
                    <a:pt x="122" y="126"/>
                  </a:moveTo>
                  <a:cubicBezTo>
                    <a:pt x="122" y="32"/>
                    <a:pt x="122" y="32"/>
                    <a:pt x="122" y="32"/>
                  </a:cubicBezTo>
                  <a:cubicBezTo>
                    <a:pt x="122" y="32"/>
                    <a:pt x="122" y="32"/>
                    <a:pt x="122" y="32"/>
                  </a:cubicBezTo>
                  <a:cubicBezTo>
                    <a:pt x="122" y="32"/>
                    <a:pt x="122" y="32"/>
                    <a:pt x="122" y="32"/>
                  </a:cubicBezTo>
                  <a:cubicBezTo>
                    <a:pt x="122" y="32"/>
                    <a:pt x="122" y="32"/>
                    <a:pt x="122" y="32"/>
                  </a:cubicBezTo>
                  <a:cubicBezTo>
                    <a:pt x="122" y="32"/>
                    <a:pt x="122" y="32"/>
                    <a:pt x="122" y="32"/>
                  </a:cubicBezTo>
                  <a:cubicBezTo>
                    <a:pt x="122" y="32"/>
                    <a:pt x="122" y="32"/>
                    <a:pt x="122" y="32"/>
                  </a:cubicBezTo>
                  <a:cubicBezTo>
                    <a:pt x="122" y="31"/>
                    <a:pt x="122" y="31"/>
                    <a:pt x="122" y="31"/>
                  </a:cubicBezTo>
                  <a:cubicBezTo>
                    <a:pt x="122" y="31"/>
                    <a:pt x="121" y="31"/>
                    <a:pt x="121" y="30"/>
                  </a:cubicBezTo>
                  <a:cubicBezTo>
                    <a:pt x="92" y="1"/>
                    <a:pt x="92" y="1"/>
                    <a:pt x="92" y="1"/>
                  </a:cubicBezTo>
                  <a:cubicBezTo>
                    <a:pt x="91" y="1"/>
                    <a:pt x="91" y="0"/>
                    <a:pt x="91" y="0"/>
                  </a:cubicBezTo>
                  <a:cubicBezTo>
                    <a:pt x="91" y="0"/>
                    <a:pt x="91" y="0"/>
                    <a:pt x="91" y="0"/>
                  </a:cubicBezTo>
                  <a:cubicBezTo>
                    <a:pt x="90" y="0"/>
                    <a:pt x="90" y="0"/>
                    <a:pt x="90" y="0"/>
                  </a:cubicBezTo>
                  <a:cubicBezTo>
                    <a:pt x="2" y="0"/>
                    <a:pt x="2" y="0"/>
                    <a:pt x="2" y="0"/>
                  </a:cubicBezTo>
                  <a:cubicBezTo>
                    <a:pt x="1" y="0"/>
                    <a:pt x="0" y="1"/>
                    <a:pt x="0" y="2"/>
                  </a:cubicBezTo>
                  <a:cubicBezTo>
                    <a:pt x="0" y="160"/>
                    <a:pt x="0" y="160"/>
                    <a:pt x="0" y="160"/>
                  </a:cubicBezTo>
                  <a:cubicBezTo>
                    <a:pt x="0" y="161"/>
                    <a:pt x="1" y="162"/>
                    <a:pt x="2" y="162"/>
                  </a:cubicBezTo>
                  <a:cubicBezTo>
                    <a:pt x="92" y="162"/>
                    <a:pt x="92" y="162"/>
                    <a:pt x="92" y="162"/>
                  </a:cubicBezTo>
                  <a:cubicBezTo>
                    <a:pt x="96" y="174"/>
                    <a:pt x="107" y="182"/>
                    <a:pt x="120" y="182"/>
                  </a:cubicBezTo>
                  <a:cubicBezTo>
                    <a:pt x="135" y="182"/>
                    <a:pt x="148" y="170"/>
                    <a:pt x="148" y="154"/>
                  </a:cubicBezTo>
                  <a:cubicBezTo>
                    <a:pt x="148" y="139"/>
                    <a:pt x="136" y="127"/>
                    <a:pt x="122" y="126"/>
                  </a:cubicBezTo>
                  <a:close/>
                  <a:moveTo>
                    <a:pt x="92" y="7"/>
                  </a:moveTo>
                  <a:cubicBezTo>
                    <a:pt x="115" y="30"/>
                    <a:pt x="115" y="30"/>
                    <a:pt x="115" y="30"/>
                  </a:cubicBezTo>
                  <a:cubicBezTo>
                    <a:pt x="92" y="30"/>
                    <a:pt x="92" y="30"/>
                    <a:pt x="92" y="30"/>
                  </a:cubicBezTo>
                  <a:lnTo>
                    <a:pt x="92" y="7"/>
                  </a:lnTo>
                  <a:close/>
                  <a:moveTo>
                    <a:pt x="4" y="158"/>
                  </a:moveTo>
                  <a:cubicBezTo>
                    <a:pt x="4" y="4"/>
                    <a:pt x="4" y="4"/>
                    <a:pt x="4" y="4"/>
                  </a:cubicBezTo>
                  <a:cubicBezTo>
                    <a:pt x="88" y="4"/>
                    <a:pt x="88" y="4"/>
                    <a:pt x="88" y="4"/>
                  </a:cubicBezTo>
                  <a:cubicBezTo>
                    <a:pt x="88" y="32"/>
                    <a:pt x="88" y="32"/>
                    <a:pt x="88" y="32"/>
                  </a:cubicBezTo>
                  <a:cubicBezTo>
                    <a:pt x="88" y="33"/>
                    <a:pt x="89" y="34"/>
                    <a:pt x="90" y="34"/>
                  </a:cubicBezTo>
                  <a:cubicBezTo>
                    <a:pt x="118" y="34"/>
                    <a:pt x="118" y="34"/>
                    <a:pt x="118" y="34"/>
                  </a:cubicBezTo>
                  <a:cubicBezTo>
                    <a:pt x="118" y="126"/>
                    <a:pt x="118" y="126"/>
                    <a:pt x="118" y="126"/>
                  </a:cubicBezTo>
                  <a:cubicBezTo>
                    <a:pt x="103" y="127"/>
                    <a:pt x="91" y="139"/>
                    <a:pt x="91" y="154"/>
                  </a:cubicBezTo>
                  <a:cubicBezTo>
                    <a:pt x="91" y="155"/>
                    <a:pt x="91" y="156"/>
                    <a:pt x="92" y="158"/>
                  </a:cubicBezTo>
                  <a:lnTo>
                    <a:pt x="4" y="158"/>
                  </a:lnTo>
                  <a:close/>
                  <a:moveTo>
                    <a:pt x="120" y="178"/>
                  </a:moveTo>
                  <a:cubicBezTo>
                    <a:pt x="106" y="178"/>
                    <a:pt x="95" y="168"/>
                    <a:pt x="95" y="154"/>
                  </a:cubicBezTo>
                  <a:cubicBezTo>
                    <a:pt x="95" y="141"/>
                    <a:pt x="106" y="130"/>
                    <a:pt x="120" y="130"/>
                  </a:cubicBezTo>
                  <a:cubicBezTo>
                    <a:pt x="133" y="130"/>
                    <a:pt x="144" y="141"/>
                    <a:pt x="144" y="154"/>
                  </a:cubicBezTo>
                  <a:cubicBezTo>
                    <a:pt x="144" y="168"/>
                    <a:pt x="133" y="178"/>
                    <a:pt x="120" y="178"/>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228">
              <a:extLst>
                <a:ext uri="{FF2B5EF4-FFF2-40B4-BE49-F238E27FC236}">
                  <a16:creationId xmlns:a16="http://schemas.microsoft.com/office/drawing/2014/main" id="{4E9CAC5E-4944-2DE4-4D0F-0159CE8A80AD}"/>
                </a:ext>
              </a:extLst>
            </p:cNvPr>
            <p:cNvSpPr>
              <a:spLocks/>
            </p:cNvSpPr>
            <p:nvPr/>
          </p:nvSpPr>
          <p:spPr bwMode="auto">
            <a:xfrm>
              <a:off x="2877964" y="6263483"/>
              <a:ext cx="153988" cy="12700"/>
            </a:xfrm>
            <a:custGeom>
              <a:avLst/>
              <a:gdLst>
                <a:gd name="T0" fmla="*/ 2 w 51"/>
                <a:gd name="T1" fmla="*/ 4 h 4"/>
                <a:gd name="T2" fmla="*/ 49 w 51"/>
                <a:gd name="T3" fmla="*/ 4 h 4"/>
                <a:gd name="T4" fmla="*/ 51 w 51"/>
                <a:gd name="T5" fmla="*/ 2 h 4"/>
                <a:gd name="T6" fmla="*/ 49 w 51"/>
                <a:gd name="T7" fmla="*/ 0 h 4"/>
                <a:gd name="T8" fmla="*/ 2 w 51"/>
                <a:gd name="T9" fmla="*/ 0 h 4"/>
                <a:gd name="T10" fmla="*/ 0 w 51"/>
                <a:gd name="T11" fmla="*/ 2 h 4"/>
                <a:gd name="T12" fmla="*/ 2 w 5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1" h="4">
                  <a:moveTo>
                    <a:pt x="2" y="4"/>
                  </a:moveTo>
                  <a:cubicBezTo>
                    <a:pt x="49" y="4"/>
                    <a:pt x="49" y="4"/>
                    <a:pt x="49" y="4"/>
                  </a:cubicBezTo>
                  <a:cubicBezTo>
                    <a:pt x="50" y="4"/>
                    <a:pt x="51" y="3"/>
                    <a:pt x="51" y="2"/>
                  </a:cubicBezTo>
                  <a:cubicBezTo>
                    <a:pt x="51" y="1"/>
                    <a:pt x="50" y="0"/>
                    <a:pt x="49" y="0"/>
                  </a:cubicBezTo>
                  <a:cubicBezTo>
                    <a:pt x="2" y="0"/>
                    <a:pt x="2" y="0"/>
                    <a:pt x="2" y="0"/>
                  </a:cubicBezTo>
                  <a:cubicBezTo>
                    <a:pt x="1" y="0"/>
                    <a:pt x="0" y="1"/>
                    <a:pt x="0" y="2"/>
                  </a:cubicBezTo>
                  <a:cubicBezTo>
                    <a:pt x="0" y="3"/>
                    <a:pt x="1" y="4"/>
                    <a:pt x="2" y="4"/>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229">
              <a:extLst>
                <a:ext uri="{FF2B5EF4-FFF2-40B4-BE49-F238E27FC236}">
                  <a16:creationId xmlns:a16="http://schemas.microsoft.com/office/drawing/2014/main" id="{393A0840-CDF0-512A-AA8E-EDAF77DE0DB2}"/>
                </a:ext>
              </a:extLst>
            </p:cNvPr>
            <p:cNvSpPr>
              <a:spLocks/>
            </p:cNvSpPr>
            <p:nvPr/>
          </p:nvSpPr>
          <p:spPr bwMode="auto">
            <a:xfrm>
              <a:off x="2877964" y="6322220"/>
              <a:ext cx="153988" cy="12700"/>
            </a:xfrm>
            <a:custGeom>
              <a:avLst/>
              <a:gdLst>
                <a:gd name="T0" fmla="*/ 49 w 51"/>
                <a:gd name="T1" fmla="*/ 4 h 4"/>
                <a:gd name="T2" fmla="*/ 51 w 51"/>
                <a:gd name="T3" fmla="*/ 2 h 4"/>
                <a:gd name="T4" fmla="*/ 49 w 51"/>
                <a:gd name="T5" fmla="*/ 0 h 4"/>
                <a:gd name="T6" fmla="*/ 2 w 51"/>
                <a:gd name="T7" fmla="*/ 0 h 4"/>
                <a:gd name="T8" fmla="*/ 0 w 51"/>
                <a:gd name="T9" fmla="*/ 2 h 4"/>
                <a:gd name="T10" fmla="*/ 2 w 51"/>
                <a:gd name="T11" fmla="*/ 4 h 4"/>
                <a:gd name="T12" fmla="*/ 49 w 5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1" h="4">
                  <a:moveTo>
                    <a:pt x="49" y="4"/>
                  </a:moveTo>
                  <a:cubicBezTo>
                    <a:pt x="50" y="4"/>
                    <a:pt x="51" y="3"/>
                    <a:pt x="51" y="2"/>
                  </a:cubicBezTo>
                  <a:cubicBezTo>
                    <a:pt x="51" y="1"/>
                    <a:pt x="50" y="0"/>
                    <a:pt x="49" y="0"/>
                  </a:cubicBezTo>
                  <a:cubicBezTo>
                    <a:pt x="2" y="0"/>
                    <a:pt x="2" y="0"/>
                    <a:pt x="2" y="0"/>
                  </a:cubicBezTo>
                  <a:cubicBezTo>
                    <a:pt x="1" y="0"/>
                    <a:pt x="0" y="1"/>
                    <a:pt x="0" y="2"/>
                  </a:cubicBezTo>
                  <a:cubicBezTo>
                    <a:pt x="0" y="3"/>
                    <a:pt x="1" y="4"/>
                    <a:pt x="2" y="4"/>
                  </a:cubicBezTo>
                  <a:lnTo>
                    <a:pt x="49"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230">
              <a:extLst>
                <a:ext uri="{FF2B5EF4-FFF2-40B4-BE49-F238E27FC236}">
                  <a16:creationId xmlns:a16="http://schemas.microsoft.com/office/drawing/2014/main" id="{F88CE9F1-4A90-3E88-806D-68E771DA8FE8}"/>
                </a:ext>
              </a:extLst>
            </p:cNvPr>
            <p:cNvSpPr>
              <a:spLocks/>
            </p:cNvSpPr>
            <p:nvPr/>
          </p:nvSpPr>
          <p:spPr bwMode="auto">
            <a:xfrm>
              <a:off x="2881139" y="6377783"/>
              <a:ext cx="227013" cy="12700"/>
            </a:xfrm>
            <a:custGeom>
              <a:avLst/>
              <a:gdLst>
                <a:gd name="T0" fmla="*/ 73 w 75"/>
                <a:gd name="T1" fmla="*/ 0 h 4"/>
                <a:gd name="T2" fmla="*/ 2 w 75"/>
                <a:gd name="T3" fmla="*/ 0 h 4"/>
                <a:gd name="T4" fmla="*/ 0 w 75"/>
                <a:gd name="T5" fmla="*/ 2 h 4"/>
                <a:gd name="T6" fmla="*/ 2 w 75"/>
                <a:gd name="T7" fmla="*/ 4 h 4"/>
                <a:gd name="T8" fmla="*/ 73 w 75"/>
                <a:gd name="T9" fmla="*/ 4 h 4"/>
                <a:gd name="T10" fmla="*/ 75 w 75"/>
                <a:gd name="T11" fmla="*/ 2 h 4"/>
                <a:gd name="T12" fmla="*/ 73 w 7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5" h="4">
                  <a:moveTo>
                    <a:pt x="73" y="0"/>
                  </a:moveTo>
                  <a:cubicBezTo>
                    <a:pt x="2" y="0"/>
                    <a:pt x="2" y="0"/>
                    <a:pt x="2" y="0"/>
                  </a:cubicBezTo>
                  <a:cubicBezTo>
                    <a:pt x="1" y="0"/>
                    <a:pt x="0" y="1"/>
                    <a:pt x="0" y="2"/>
                  </a:cubicBezTo>
                  <a:cubicBezTo>
                    <a:pt x="0" y="3"/>
                    <a:pt x="1" y="4"/>
                    <a:pt x="2" y="4"/>
                  </a:cubicBezTo>
                  <a:cubicBezTo>
                    <a:pt x="73" y="4"/>
                    <a:pt x="73" y="4"/>
                    <a:pt x="73" y="4"/>
                  </a:cubicBezTo>
                  <a:cubicBezTo>
                    <a:pt x="74" y="4"/>
                    <a:pt x="75" y="3"/>
                    <a:pt x="75" y="2"/>
                  </a:cubicBezTo>
                  <a:cubicBezTo>
                    <a:pt x="75" y="1"/>
                    <a:pt x="74" y="0"/>
                    <a:pt x="7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231">
              <a:extLst>
                <a:ext uri="{FF2B5EF4-FFF2-40B4-BE49-F238E27FC236}">
                  <a16:creationId xmlns:a16="http://schemas.microsoft.com/office/drawing/2014/main" id="{9104157C-F821-AE43-2732-B7117A8AFA75}"/>
                </a:ext>
              </a:extLst>
            </p:cNvPr>
            <p:cNvSpPr>
              <a:spLocks/>
            </p:cNvSpPr>
            <p:nvPr/>
          </p:nvSpPr>
          <p:spPr bwMode="auto">
            <a:xfrm>
              <a:off x="2881139" y="6433345"/>
              <a:ext cx="227013" cy="12700"/>
            </a:xfrm>
            <a:custGeom>
              <a:avLst/>
              <a:gdLst>
                <a:gd name="T0" fmla="*/ 73 w 75"/>
                <a:gd name="T1" fmla="*/ 0 h 4"/>
                <a:gd name="T2" fmla="*/ 2 w 75"/>
                <a:gd name="T3" fmla="*/ 0 h 4"/>
                <a:gd name="T4" fmla="*/ 0 w 75"/>
                <a:gd name="T5" fmla="*/ 2 h 4"/>
                <a:gd name="T6" fmla="*/ 2 w 75"/>
                <a:gd name="T7" fmla="*/ 4 h 4"/>
                <a:gd name="T8" fmla="*/ 73 w 75"/>
                <a:gd name="T9" fmla="*/ 4 h 4"/>
                <a:gd name="T10" fmla="*/ 75 w 75"/>
                <a:gd name="T11" fmla="*/ 2 h 4"/>
                <a:gd name="T12" fmla="*/ 73 w 7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5" h="4">
                  <a:moveTo>
                    <a:pt x="73" y="0"/>
                  </a:moveTo>
                  <a:cubicBezTo>
                    <a:pt x="2" y="0"/>
                    <a:pt x="2" y="0"/>
                    <a:pt x="2" y="0"/>
                  </a:cubicBezTo>
                  <a:cubicBezTo>
                    <a:pt x="1" y="0"/>
                    <a:pt x="0" y="1"/>
                    <a:pt x="0" y="2"/>
                  </a:cubicBezTo>
                  <a:cubicBezTo>
                    <a:pt x="0" y="4"/>
                    <a:pt x="1" y="4"/>
                    <a:pt x="2" y="4"/>
                  </a:cubicBezTo>
                  <a:cubicBezTo>
                    <a:pt x="73" y="4"/>
                    <a:pt x="73" y="4"/>
                    <a:pt x="73" y="4"/>
                  </a:cubicBezTo>
                  <a:cubicBezTo>
                    <a:pt x="74" y="4"/>
                    <a:pt x="75" y="4"/>
                    <a:pt x="75" y="2"/>
                  </a:cubicBezTo>
                  <a:cubicBezTo>
                    <a:pt x="75" y="1"/>
                    <a:pt x="74" y="0"/>
                    <a:pt x="7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232">
              <a:extLst>
                <a:ext uri="{FF2B5EF4-FFF2-40B4-BE49-F238E27FC236}">
                  <a16:creationId xmlns:a16="http://schemas.microsoft.com/office/drawing/2014/main" id="{15E64622-91A4-806C-B372-E392DFBF0ACB}"/>
                </a:ext>
              </a:extLst>
            </p:cNvPr>
            <p:cNvSpPr>
              <a:spLocks/>
            </p:cNvSpPr>
            <p:nvPr/>
          </p:nvSpPr>
          <p:spPr bwMode="auto">
            <a:xfrm>
              <a:off x="2881139" y="6492083"/>
              <a:ext cx="227013" cy="12700"/>
            </a:xfrm>
            <a:custGeom>
              <a:avLst/>
              <a:gdLst>
                <a:gd name="T0" fmla="*/ 73 w 75"/>
                <a:gd name="T1" fmla="*/ 0 h 4"/>
                <a:gd name="T2" fmla="*/ 2 w 75"/>
                <a:gd name="T3" fmla="*/ 0 h 4"/>
                <a:gd name="T4" fmla="*/ 0 w 75"/>
                <a:gd name="T5" fmla="*/ 2 h 4"/>
                <a:gd name="T6" fmla="*/ 2 w 75"/>
                <a:gd name="T7" fmla="*/ 4 h 4"/>
                <a:gd name="T8" fmla="*/ 73 w 75"/>
                <a:gd name="T9" fmla="*/ 4 h 4"/>
                <a:gd name="T10" fmla="*/ 75 w 75"/>
                <a:gd name="T11" fmla="*/ 2 h 4"/>
                <a:gd name="T12" fmla="*/ 73 w 7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5" h="4">
                  <a:moveTo>
                    <a:pt x="73" y="0"/>
                  </a:moveTo>
                  <a:cubicBezTo>
                    <a:pt x="2" y="0"/>
                    <a:pt x="2" y="0"/>
                    <a:pt x="2" y="0"/>
                  </a:cubicBezTo>
                  <a:cubicBezTo>
                    <a:pt x="1" y="0"/>
                    <a:pt x="0" y="1"/>
                    <a:pt x="0" y="2"/>
                  </a:cubicBezTo>
                  <a:cubicBezTo>
                    <a:pt x="0" y="3"/>
                    <a:pt x="1" y="4"/>
                    <a:pt x="2" y="4"/>
                  </a:cubicBezTo>
                  <a:cubicBezTo>
                    <a:pt x="73" y="4"/>
                    <a:pt x="73" y="4"/>
                    <a:pt x="73" y="4"/>
                  </a:cubicBezTo>
                  <a:cubicBezTo>
                    <a:pt x="74" y="4"/>
                    <a:pt x="75" y="3"/>
                    <a:pt x="75" y="2"/>
                  </a:cubicBezTo>
                  <a:cubicBezTo>
                    <a:pt x="75" y="1"/>
                    <a:pt x="74" y="0"/>
                    <a:pt x="7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233">
              <a:extLst>
                <a:ext uri="{FF2B5EF4-FFF2-40B4-BE49-F238E27FC236}">
                  <a16:creationId xmlns:a16="http://schemas.microsoft.com/office/drawing/2014/main" id="{D730FE5D-6413-8181-7A30-28FB4693100F}"/>
                </a:ext>
              </a:extLst>
            </p:cNvPr>
            <p:cNvSpPr>
              <a:spLocks/>
            </p:cNvSpPr>
            <p:nvPr/>
          </p:nvSpPr>
          <p:spPr bwMode="auto">
            <a:xfrm>
              <a:off x="2881139" y="6547645"/>
              <a:ext cx="227013" cy="11113"/>
            </a:xfrm>
            <a:custGeom>
              <a:avLst/>
              <a:gdLst>
                <a:gd name="T0" fmla="*/ 73 w 75"/>
                <a:gd name="T1" fmla="*/ 0 h 4"/>
                <a:gd name="T2" fmla="*/ 2 w 75"/>
                <a:gd name="T3" fmla="*/ 0 h 4"/>
                <a:gd name="T4" fmla="*/ 0 w 75"/>
                <a:gd name="T5" fmla="*/ 2 h 4"/>
                <a:gd name="T6" fmla="*/ 2 w 75"/>
                <a:gd name="T7" fmla="*/ 4 h 4"/>
                <a:gd name="T8" fmla="*/ 73 w 75"/>
                <a:gd name="T9" fmla="*/ 4 h 4"/>
                <a:gd name="T10" fmla="*/ 75 w 75"/>
                <a:gd name="T11" fmla="*/ 2 h 4"/>
                <a:gd name="T12" fmla="*/ 73 w 7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5" h="4">
                  <a:moveTo>
                    <a:pt x="73" y="0"/>
                  </a:moveTo>
                  <a:cubicBezTo>
                    <a:pt x="2" y="0"/>
                    <a:pt x="2" y="0"/>
                    <a:pt x="2" y="0"/>
                  </a:cubicBezTo>
                  <a:cubicBezTo>
                    <a:pt x="1" y="0"/>
                    <a:pt x="0" y="1"/>
                    <a:pt x="0" y="2"/>
                  </a:cubicBezTo>
                  <a:cubicBezTo>
                    <a:pt x="0" y="3"/>
                    <a:pt x="1" y="4"/>
                    <a:pt x="2" y="4"/>
                  </a:cubicBezTo>
                  <a:cubicBezTo>
                    <a:pt x="73" y="4"/>
                    <a:pt x="73" y="4"/>
                    <a:pt x="73" y="4"/>
                  </a:cubicBezTo>
                  <a:cubicBezTo>
                    <a:pt x="74" y="4"/>
                    <a:pt x="75" y="3"/>
                    <a:pt x="75" y="2"/>
                  </a:cubicBezTo>
                  <a:cubicBezTo>
                    <a:pt x="75" y="1"/>
                    <a:pt x="74" y="0"/>
                    <a:pt x="7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0" name="Group 49">
            <a:extLst>
              <a:ext uri="{FF2B5EF4-FFF2-40B4-BE49-F238E27FC236}">
                <a16:creationId xmlns:a16="http://schemas.microsoft.com/office/drawing/2014/main" id="{16A49864-B6E4-2CC6-9569-82B54A4E9EE1}"/>
              </a:ext>
            </a:extLst>
          </p:cNvPr>
          <p:cNvGrpSpPr/>
          <p:nvPr/>
        </p:nvGrpSpPr>
        <p:grpSpPr>
          <a:xfrm>
            <a:off x="7061941" y="5014855"/>
            <a:ext cx="215550" cy="268866"/>
            <a:chOff x="2831926" y="6174583"/>
            <a:chExt cx="449263" cy="560388"/>
          </a:xfrm>
        </p:grpSpPr>
        <p:sp>
          <p:nvSpPr>
            <p:cNvPr id="51" name="Freeform 226">
              <a:extLst>
                <a:ext uri="{FF2B5EF4-FFF2-40B4-BE49-F238E27FC236}">
                  <a16:creationId xmlns:a16="http://schemas.microsoft.com/office/drawing/2014/main" id="{0FD7C92A-835C-7141-432C-68F2472F8D45}"/>
                </a:ext>
              </a:extLst>
            </p:cNvPr>
            <p:cNvSpPr>
              <a:spLocks/>
            </p:cNvSpPr>
            <p:nvPr/>
          </p:nvSpPr>
          <p:spPr bwMode="auto">
            <a:xfrm>
              <a:off x="3157364" y="6603208"/>
              <a:ext cx="79375" cy="92075"/>
            </a:xfrm>
            <a:custGeom>
              <a:avLst/>
              <a:gdLst>
                <a:gd name="T0" fmla="*/ 22 w 26"/>
                <a:gd name="T1" fmla="*/ 16 h 30"/>
                <a:gd name="T2" fmla="*/ 15 w 26"/>
                <a:gd name="T3" fmla="*/ 23 h 30"/>
                <a:gd name="T4" fmla="*/ 15 w 26"/>
                <a:gd name="T5" fmla="*/ 2 h 30"/>
                <a:gd name="T6" fmla="*/ 13 w 26"/>
                <a:gd name="T7" fmla="*/ 0 h 30"/>
                <a:gd name="T8" fmla="*/ 11 w 26"/>
                <a:gd name="T9" fmla="*/ 2 h 30"/>
                <a:gd name="T10" fmla="*/ 11 w 26"/>
                <a:gd name="T11" fmla="*/ 23 h 30"/>
                <a:gd name="T12" fmla="*/ 3 w 26"/>
                <a:gd name="T13" fmla="*/ 16 h 30"/>
                <a:gd name="T14" fmla="*/ 0 w 26"/>
                <a:gd name="T15" fmla="*/ 16 h 30"/>
                <a:gd name="T16" fmla="*/ 0 w 26"/>
                <a:gd name="T17" fmla="*/ 19 h 30"/>
                <a:gd name="T18" fmla="*/ 11 w 26"/>
                <a:gd name="T19" fmla="*/ 30 h 30"/>
                <a:gd name="T20" fmla="*/ 12 w 26"/>
                <a:gd name="T21" fmla="*/ 30 h 30"/>
                <a:gd name="T22" fmla="*/ 13 w 26"/>
                <a:gd name="T23" fmla="*/ 30 h 30"/>
                <a:gd name="T24" fmla="*/ 14 w 26"/>
                <a:gd name="T25" fmla="*/ 30 h 30"/>
                <a:gd name="T26" fmla="*/ 14 w 26"/>
                <a:gd name="T27" fmla="*/ 30 h 30"/>
                <a:gd name="T28" fmla="*/ 25 w 26"/>
                <a:gd name="T29" fmla="*/ 19 h 30"/>
                <a:gd name="T30" fmla="*/ 25 w 26"/>
                <a:gd name="T31" fmla="*/ 16 h 30"/>
                <a:gd name="T32" fmla="*/ 22 w 26"/>
                <a:gd name="T33"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30">
                  <a:moveTo>
                    <a:pt x="22" y="16"/>
                  </a:moveTo>
                  <a:cubicBezTo>
                    <a:pt x="15" y="23"/>
                    <a:pt x="15" y="23"/>
                    <a:pt x="15" y="23"/>
                  </a:cubicBezTo>
                  <a:cubicBezTo>
                    <a:pt x="15" y="2"/>
                    <a:pt x="15" y="2"/>
                    <a:pt x="15" y="2"/>
                  </a:cubicBezTo>
                  <a:cubicBezTo>
                    <a:pt x="15" y="1"/>
                    <a:pt x="14" y="0"/>
                    <a:pt x="13" y="0"/>
                  </a:cubicBezTo>
                  <a:cubicBezTo>
                    <a:pt x="12" y="0"/>
                    <a:pt x="11" y="1"/>
                    <a:pt x="11" y="2"/>
                  </a:cubicBezTo>
                  <a:cubicBezTo>
                    <a:pt x="11" y="23"/>
                    <a:pt x="11" y="23"/>
                    <a:pt x="11" y="23"/>
                  </a:cubicBezTo>
                  <a:cubicBezTo>
                    <a:pt x="3" y="16"/>
                    <a:pt x="3" y="16"/>
                    <a:pt x="3" y="16"/>
                  </a:cubicBezTo>
                  <a:cubicBezTo>
                    <a:pt x="2" y="15"/>
                    <a:pt x="1" y="15"/>
                    <a:pt x="0" y="16"/>
                  </a:cubicBezTo>
                  <a:cubicBezTo>
                    <a:pt x="0" y="17"/>
                    <a:pt x="0" y="18"/>
                    <a:pt x="0" y="19"/>
                  </a:cubicBezTo>
                  <a:cubicBezTo>
                    <a:pt x="11" y="30"/>
                    <a:pt x="11" y="30"/>
                    <a:pt x="11" y="30"/>
                  </a:cubicBezTo>
                  <a:cubicBezTo>
                    <a:pt x="12" y="30"/>
                    <a:pt x="12" y="30"/>
                    <a:pt x="12" y="30"/>
                  </a:cubicBezTo>
                  <a:cubicBezTo>
                    <a:pt x="12" y="30"/>
                    <a:pt x="13" y="30"/>
                    <a:pt x="13" y="30"/>
                  </a:cubicBezTo>
                  <a:cubicBezTo>
                    <a:pt x="13" y="30"/>
                    <a:pt x="13" y="30"/>
                    <a:pt x="14" y="30"/>
                  </a:cubicBezTo>
                  <a:cubicBezTo>
                    <a:pt x="14" y="30"/>
                    <a:pt x="14" y="30"/>
                    <a:pt x="14" y="30"/>
                  </a:cubicBezTo>
                  <a:cubicBezTo>
                    <a:pt x="25" y="19"/>
                    <a:pt x="25" y="19"/>
                    <a:pt x="25" y="19"/>
                  </a:cubicBezTo>
                  <a:cubicBezTo>
                    <a:pt x="26" y="18"/>
                    <a:pt x="26" y="17"/>
                    <a:pt x="25" y="16"/>
                  </a:cubicBezTo>
                  <a:cubicBezTo>
                    <a:pt x="24" y="15"/>
                    <a:pt x="23" y="15"/>
                    <a:pt x="22" y="16"/>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227">
              <a:extLst>
                <a:ext uri="{FF2B5EF4-FFF2-40B4-BE49-F238E27FC236}">
                  <a16:creationId xmlns:a16="http://schemas.microsoft.com/office/drawing/2014/main" id="{A07A28E3-4DE1-29F9-5B84-BED021FAA197}"/>
                </a:ext>
              </a:extLst>
            </p:cNvPr>
            <p:cNvSpPr>
              <a:spLocks noEditPoints="1"/>
            </p:cNvSpPr>
            <p:nvPr/>
          </p:nvSpPr>
          <p:spPr bwMode="auto">
            <a:xfrm>
              <a:off x="2831926" y="6174583"/>
              <a:ext cx="449263" cy="560388"/>
            </a:xfrm>
            <a:custGeom>
              <a:avLst/>
              <a:gdLst>
                <a:gd name="T0" fmla="*/ 122 w 148"/>
                <a:gd name="T1" fmla="*/ 126 h 182"/>
                <a:gd name="T2" fmla="*/ 122 w 148"/>
                <a:gd name="T3" fmla="*/ 32 h 182"/>
                <a:gd name="T4" fmla="*/ 122 w 148"/>
                <a:gd name="T5" fmla="*/ 32 h 182"/>
                <a:gd name="T6" fmla="*/ 122 w 148"/>
                <a:gd name="T7" fmla="*/ 32 h 182"/>
                <a:gd name="T8" fmla="*/ 122 w 148"/>
                <a:gd name="T9" fmla="*/ 32 h 182"/>
                <a:gd name="T10" fmla="*/ 122 w 148"/>
                <a:gd name="T11" fmla="*/ 32 h 182"/>
                <a:gd name="T12" fmla="*/ 122 w 148"/>
                <a:gd name="T13" fmla="*/ 32 h 182"/>
                <a:gd name="T14" fmla="*/ 122 w 148"/>
                <a:gd name="T15" fmla="*/ 31 h 182"/>
                <a:gd name="T16" fmla="*/ 121 w 148"/>
                <a:gd name="T17" fmla="*/ 30 h 182"/>
                <a:gd name="T18" fmla="*/ 92 w 148"/>
                <a:gd name="T19" fmla="*/ 1 h 182"/>
                <a:gd name="T20" fmla="*/ 91 w 148"/>
                <a:gd name="T21" fmla="*/ 0 h 182"/>
                <a:gd name="T22" fmla="*/ 91 w 148"/>
                <a:gd name="T23" fmla="*/ 0 h 182"/>
                <a:gd name="T24" fmla="*/ 90 w 148"/>
                <a:gd name="T25" fmla="*/ 0 h 182"/>
                <a:gd name="T26" fmla="*/ 2 w 148"/>
                <a:gd name="T27" fmla="*/ 0 h 182"/>
                <a:gd name="T28" fmla="*/ 0 w 148"/>
                <a:gd name="T29" fmla="*/ 2 h 182"/>
                <a:gd name="T30" fmla="*/ 0 w 148"/>
                <a:gd name="T31" fmla="*/ 160 h 182"/>
                <a:gd name="T32" fmla="*/ 2 w 148"/>
                <a:gd name="T33" fmla="*/ 162 h 182"/>
                <a:gd name="T34" fmla="*/ 92 w 148"/>
                <a:gd name="T35" fmla="*/ 162 h 182"/>
                <a:gd name="T36" fmla="*/ 120 w 148"/>
                <a:gd name="T37" fmla="*/ 182 h 182"/>
                <a:gd name="T38" fmla="*/ 148 w 148"/>
                <a:gd name="T39" fmla="*/ 154 h 182"/>
                <a:gd name="T40" fmla="*/ 122 w 148"/>
                <a:gd name="T41" fmla="*/ 126 h 182"/>
                <a:gd name="T42" fmla="*/ 92 w 148"/>
                <a:gd name="T43" fmla="*/ 7 h 182"/>
                <a:gd name="T44" fmla="*/ 115 w 148"/>
                <a:gd name="T45" fmla="*/ 30 h 182"/>
                <a:gd name="T46" fmla="*/ 92 w 148"/>
                <a:gd name="T47" fmla="*/ 30 h 182"/>
                <a:gd name="T48" fmla="*/ 92 w 148"/>
                <a:gd name="T49" fmla="*/ 7 h 182"/>
                <a:gd name="T50" fmla="*/ 4 w 148"/>
                <a:gd name="T51" fmla="*/ 158 h 182"/>
                <a:gd name="T52" fmla="*/ 4 w 148"/>
                <a:gd name="T53" fmla="*/ 4 h 182"/>
                <a:gd name="T54" fmla="*/ 88 w 148"/>
                <a:gd name="T55" fmla="*/ 4 h 182"/>
                <a:gd name="T56" fmla="*/ 88 w 148"/>
                <a:gd name="T57" fmla="*/ 32 h 182"/>
                <a:gd name="T58" fmla="*/ 90 w 148"/>
                <a:gd name="T59" fmla="*/ 34 h 182"/>
                <a:gd name="T60" fmla="*/ 118 w 148"/>
                <a:gd name="T61" fmla="*/ 34 h 182"/>
                <a:gd name="T62" fmla="*/ 118 w 148"/>
                <a:gd name="T63" fmla="*/ 126 h 182"/>
                <a:gd name="T64" fmla="*/ 91 w 148"/>
                <a:gd name="T65" fmla="*/ 154 h 182"/>
                <a:gd name="T66" fmla="*/ 92 w 148"/>
                <a:gd name="T67" fmla="*/ 158 h 182"/>
                <a:gd name="T68" fmla="*/ 4 w 148"/>
                <a:gd name="T69" fmla="*/ 158 h 182"/>
                <a:gd name="T70" fmla="*/ 120 w 148"/>
                <a:gd name="T71" fmla="*/ 178 h 182"/>
                <a:gd name="T72" fmla="*/ 95 w 148"/>
                <a:gd name="T73" fmla="*/ 154 h 182"/>
                <a:gd name="T74" fmla="*/ 120 w 148"/>
                <a:gd name="T75" fmla="*/ 130 h 182"/>
                <a:gd name="T76" fmla="*/ 144 w 148"/>
                <a:gd name="T77" fmla="*/ 154 h 182"/>
                <a:gd name="T78" fmla="*/ 120 w 148"/>
                <a:gd name="T79" fmla="*/ 17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8" h="182">
                  <a:moveTo>
                    <a:pt x="122" y="126"/>
                  </a:moveTo>
                  <a:cubicBezTo>
                    <a:pt x="122" y="32"/>
                    <a:pt x="122" y="32"/>
                    <a:pt x="122" y="32"/>
                  </a:cubicBezTo>
                  <a:cubicBezTo>
                    <a:pt x="122" y="32"/>
                    <a:pt x="122" y="32"/>
                    <a:pt x="122" y="32"/>
                  </a:cubicBezTo>
                  <a:cubicBezTo>
                    <a:pt x="122" y="32"/>
                    <a:pt x="122" y="32"/>
                    <a:pt x="122" y="32"/>
                  </a:cubicBezTo>
                  <a:cubicBezTo>
                    <a:pt x="122" y="32"/>
                    <a:pt x="122" y="32"/>
                    <a:pt x="122" y="32"/>
                  </a:cubicBezTo>
                  <a:cubicBezTo>
                    <a:pt x="122" y="32"/>
                    <a:pt x="122" y="32"/>
                    <a:pt x="122" y="32"/>
                  </a:cubicBezTo>
                  <a:cubicBezTo>
                    <a:pt x="122" y="32"/>
                    <a:pt x="122" y="32"/>
                    <a:pt x="122" y="32"/>
                  </a:cubicBezTo>
                  <a:cubicBezTo>
                    <a:pt x="122" y="31"/>
                    <a:pt x="122" y="31"/>
                    <a:pt x="122" y="31"/>
                  </a:cubicBezTo>
                  <a:cubicBezTo>
                    <a:pt x="122" y="31"/>
                    <a:pt x="121" y="31"/>
                    <a:pt x="121" y="30"/>
                  </a:cubicBezTo>
                  <a:cubicBezTo>
                    <a:pt x="92" y="1"/>
                    <a:pt x="92" y="1"/>
                    <a:pt x="92" y="1"/>
                  </a:cubicBezTo>
                  <a:cubicBezTo>
                    <a:pt x="91" y="1"/>
                    <a:pt x="91" y="0"/>
                    <a:pt x="91" y="0"/>
                  </a:cubicBezTo>
                  <a:cubicBezTo>
                    <a:pt x="91" y="0"/>
                    <a:pt x="91" y="0"/>
                    <a:pt x="91" y="0"/>
                  </a:cubicBezTo>
                  <a:cubicBezTo>
                    <a:pt x="90" y="0"/>
                    <a:pt x="90" y="0"/>
                    <a:pt x="90" y="0"/>
                  </a:cubicBezTo>
                  <a:cubicBezTo>
                    <a:pt x="2" y="0"/>
                    <a:pt x="2" y="0"/>
                    <a:pt x="2" y="0"/>
                  </a:cubicBezTo>
                  <a:cubicBezTo>
                    <a:pt x="1" y="0"/>
                    <a:pt x="0" y="1"/>
                    <a:pt x="0" y="2"/>
                  </a:cubicBezTo>
                  <a:cubicBezTo>
                    <a:pt x="0" y="160"/>
                    <a:pt x="0" y="160"/>
                    <a:pt x="0" y="160"/>
                  </a:cubicBezTo>
                  <a:cubicBezTo>
                    <a:pt x="0" y="161"/>
                    <a:pt x="1" y="162"/>
                    <a:pt x="2" y="162"/>
                  </a:cubicBezTo>
                  <a:cubicBezTo>
                    <a:pt x="92" y="162"/>
                    <a:pt x="92" y="162"/>
                    <a:pt x="92" y="162"/>
                  </a:cubicBezTo>
                  <a:cubicBezTo>
                    <a:pt x="96" y="174"/>
                    <a:pt x="107" y="182"/>
                    <a:pt x="120" y="182"/>
                  </a:cubicBezTo>
                  <a:cubicBezTo>
                    <a:pt x="135" y="182"/>
                    <a:pt x="148" y="170"/>
                    <a:pt x="148" y="154"/>
                  </a:cubicBezTo>
                  <a:cubicBezTo>
                    <a:pt x="148" y="139"/>
                    <a:pt x="136" y="127"/>
                    <a:pt x="122" y="126"/>
                  </a:cubicBezTo>
                  <a:close/>
                  <a:moveTo>
                    <a:pt x="92" y="7"/>
                  </a:moveTo>
                  <a:cubicBezTo>
                    <a:pt x="115" y="30"/>
                    <a:pt x="115" y="30"/>
                    <a:pt x="115" y="30"/>
                  </a:cubicBezTo>
                  <a:cubicBezTo>
                    <a:pt x="92" y="30"/>
                    <a:pt x="92" y="30"/>
                    <a:pt x="92" y="30"/>
                  </a:cubicBezTo>
                  <a:lnTo>
                    <a:pt x="92" y="7"/>
                  </a:lnTo>
                  <a:close/>
                  <a:moveTo>
                    <a:pt x="4" y="158"/>
                  </a:moveTo>
                  <a:cubicBezTo>
                    <a:pt x="4" y="4"/>
                    <a:pt x="4" y="4"/>
                    <a:pt x="4" y="4"/>
                  </a:cubicBezTo>
                  <a:cubicBezTo>
                    <a:pt x="88" y="4"/>
                    <a:pt x="88" y="4"/>
                    <a:pt x="88" y="4"/>
                  </a:cubicBezTo>
                  <a:cubicBezTo>
                    <a:pt x="88" y="32"/>
                    <a:pt x="88" y="32"/>
                    <a:pt x="88" y="32"/>
                  </a:cubicBezTo>
                  <a:cubicBezTo>
                    <a:pt x="88" y="33"/>
                    <a:pt x="89" y="34"/>
                    <a:pt x="90" y="34"/>
                  </a:cubicBezTo>
                  <a:cubicBezTo>
                    <a:pt x="118" y="34"/>
                    <a:pt x="118" y="34"/>
                    <a:pt x="118" y="34"/>
                  </a:cubicBezTo>
                  <a:cubicBezTo>
                    <a:pt x="118" y="126"/>
                    <a:pt x="118" y="126"/>
                    <a:pt x="118" y="126"/>
                  </a:cubicBezTo>
                  <a:cubicBezTo>
                    <a:pt x="103" y="127"/>
                    <a:pt x="91" y="139"/>
                    <a:pt x="91" y="154"/>
                  </a:cubicBezTo>
                  <a:cubicBezTo>
                    <a:pt x="91" y="155"/>
                    <a:pt x="91" y="156"/>
                    <a:pt x="92" y="158"/>
                  </a:cubicBezTo>
                  <a:lnTo>
                    <a:pt x="4" y="158"/>
                  </a:lnTo>
                  <a:close/>
                  <a:moveTo>
                    <a:pt x="120" y="178"/>
                  </a:moveTo>
                  <a:cubicBezTo>
                    <a:pt x="106" y="178"/>
                    <a:pt x="95" y="168"/>
                    <a:pt x="95" y="154"/>
                  </a:cubicBezTo>
                  <a:cubicBezTo>
                    <a:pt x="95" y="141"/>
                    <a:pt x="106" y="130"/>
                    <a:pt x="120" y="130"/>
                  </a:cubicBezTo>
                  <a:cubicBezTo>
                    <a:pt x="133" y="130"/>
                    <a:pt x="144" y="141"/>
                    <a:pt x="144" y="154"/>
                  </a:cubicBezTo>
                  <a:cubicBezTo>
                    <a:pt x="144" y="168"/>
                    <a:pt x="133" y="178"/>
                    <a:pt x="120" y="178"/>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228">
              <a:extLst>
                <a:ext uri="{FF2B5EF4-FFF2-40B4-BE49-F238E27FC236}">
                  <a16:creationId xmlns:a16="http://schemas.microsoft.com/office/drawing/2014/main" id="{EBE8198E-D7C8-D47C-CC15-61CD029EA51F}"/>
                </a:ext>
              </a:extLst>
            </p:cNvPr>
            <p:cNvSpPr>
              <a:spLocks/>
            </p:cNvSpPr>
            <p:nvPr/>
          </p:nvSpPr>
          <p:spPr bwMode="auto">
            <a:xfrm>
              <a:off x="2877964" y="6263483"/>
              <a:ext cx="153988" cy="12700"/>
            </a:xfrm>
            <a:custGeom>
              <a:avLst/>
              <a:gdLst>
                <a:gd name="T0" fmla="*/ 2 w 51"/>
                <a:gd name="T1" fmla="*/ 4 h 4"/>
                <a:gd name="T2" fmla="*/ 49 w 51"/>
                <a:gd name="T3" fmla="*/ 4 h 4"/>
                <a:gd name="T4" fmla="*/ 51 w 51"/>
                <a:gd name="T5" fmla="*/ 2 h 4"/>
                <a:gd name="T6" fmla="*/ 49 w 51"/>
                <a:gd name="T7" fmla="*/ 0 h 4"/>
                <a:gd name="T8" fmla="*/ 2 w 51"/>
                <a:gd name="T9" fmla="*/ 0 h 4"/>
                <a:gd name="T10" fmla="*/ 0 w 51"/>
                <a:gd name="T11" fmla="*/ 2 h 4"/>
                <a:gd name="T12" fmla="*/ 2 w 5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1" h="4">
                  <a:moveTo>
                    <a:pt x="2" y="4"/>
                  </a:moveTo>
                  <a:cubicBezTo>
                    <a:pt x="49" y="4"/>
                    <a:pt x="49" y="4"/>
                    <a:pt x="49" y="4"/>
                  </a:cubicBezTo>
                  <a:cubicBezTo>
                    <a:pt x="50" y="4"/>
                    <a:pt x="51" y="3"/>
                    <a:pt x="51" y="2"/>
                  </a:cubicBezTo>
                  <a:cubicBezTo>
                    <a:pt x="51" y="1"/>
                    <a:pt x="50" y="0"/>
                    <a:pt x="49" y="0"/>
                  </a:cubicBezTo>
                  <a:cubicBezTo>
                    <a:pt x="2" y="0"/>
                    <a:pt x="2" y="0"/>
                    <a:pt x="2" y="0"/>
                  </a:cubicBezTo>
                  <a:cubicBezTo>
                    <a:pt x="1" y="0"/>
                    <a:pt x="0" y="1"/>
                    <a:pt x="0" y="2"/>
                  </a:cubicBezTo>
                  <a:cubicBezTo>
                    <a:pt x="0" y="3"/>
                    <a:pt x="1" y="4"/>
                    <a:pt x="2" y="4"/>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229">
              <a:extLst>
                <a:ext uri="{FF2B5EF4-FFF2-40B4-BE49-F238E27FC236}">
                  <a16:creationId xmlns:a16="http://schemas.microsoft.com/office/drawing/2014/main" id="{641EDDF8-EF64-84BF-8E32-9F3A161D32CD}"/>
                </a:ext>
              </a:extLst>
            </p:cNvPr>
            <p:cNvSpPr>
              <a:spLocks/>
            </p:cNvSpPr>
            <p:nvPr/>
          </p:nvSpPr>
          <p:spPr bwMode="auto">
            <a:xfrm>
              <a:off x="2877964" y="6322220"/>
              <a:ext cx="153988" cy="12700"/>
            </a:xfrm>
            <a:custGeom>
              <a:avLst/>
              <a:gdLst>
                <a:gd name="T0" fmla="*/ 49 w 51"/>
                <a:gd name="T1" fmla="*/ 4 h 4"/>
                <a:gd name="T2" fmla="*/ 51 w 51"/>
                <a:gd name="T3" fmla="*/ 2 h 4"/>
                <a:gd name="T4" fmla="*/ 49 w 51"/>
                <a:gd name="T5" fmla="*/ 0 h 4"/>
                <a:gd name="T6" fmla="*/ 2 w 51"/>
                <a:gd name="T7" fmla="*/ 0 h 4"/>
                <a:gd name="T8" fmla="*/ 0 w 51"/>
                <a:gd name="T9" fmla="*/ 2 h 4"/>
                <a:gd name="T10" fmla="*/ 2 w 51"/>
                <a:gd name="T11" fmla="*/ 4 h 4"/>
                <a:gd name="T12" fmla="*/ 49 w 5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1" h="4">
                  <a:moveTo>
                    <a:pt x="49" y="4"/>
                  </a:moveTo>
                  <a:cubicBezTo>
                    <a:pt x="50" y="4"/>
                    <a:pt x="51" y="3"/>
                    <a:pt x="51" y="2"/>
                  </a:cubicBezTo>
                  <a:cubicBezTo>
                    <a:pt x="51" y="1"/>
                    <a:pt x="50" y="0"/>
                    <a:pt x="49" y="0"/>
                  </a:cubicBezTo>
                  <a:cubicBezTo>
                    <a:pt x="2" y="0"/>
                    <a:pt x="2" y="0"/>
                    <a:pt x="2" y="0"/>
                  </a:cubicBezTo>
                  <a:cubicBezTo>
                    <a:pt x="1" y="0"/>
                    <a:pt x="0" y="1"/>
                    <a:pt x="0" y="2"/>
                  </a:cubicBezTo>
                  <a:cubicBezTo>
                    <a:pt x="0" y="3"/>
                    <a:pt x="1" y="4"/>
                    <a:pt x="2" y="4"/>
                  </a:cubicBezTo>
                  <a:lnTo>
                    <a:pt x="49"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230">
              <a:extLst>
                <a:ext uri="{FF2B5EF4-FFF2-40B4-BE49-F238E27FC236}">
                  <a16:creationId xmlns:a16="http://schemas.microsoft.com/office/drawing/2014/main" id="{7F593E99-0294-43EE-B618-644675094E5D}"/>
                </a:ext>
              </a:extLst>
            </p:cNvPr>
            <p:cNvSpPr>
              <a:spLocks/>
            </p:cNvSpPr>
            <p:nvPr/>
          </p:nvSpPr>
          <p:spPr bwMode="auto">
            <a:xfrm>
              <a:off x="2881139" y="6377783"/>
              <a:ext cx="227013" cy="12700"/>
            </a:xfrm>
            <a:custGeom>
              <a:avLst/>
              <a:gdLst>
                <a:gd name="T0" fmla="*/ 73 w 75"/>
                <a:gd name="T1" fmla="*/ 0 h 4"/>
                <a:gd name="T2" fmla="*/ 2 w 75"/>
                <a:gd name="T3" fmla="*/ 0 h 4"/>
                <a:gd name="T4" fmla="*/ 0 w 75"/>
                <a:gd name="T5" fmla="*/ 2 h 4"/>
                <a:gd name="T6" fmla="*/ 2 w 75"/>
                <a:gd name="T7" fmla="*/ 4 h 4"/>
                <a:gd name="T8" fmla="*/ 73 w 75"/>
                <a:gd name="T9" fmla="*/ 4 h 4"/>
                <a:gd name="T10" fmla="*/ 75 w 75"/>
                <a:gd name="T11" fmla="*/ 2 h 4"/>
                <a:gd name="T12" fmla="*/ 73 w 7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5" h="4">
                  <a:moveTo>
                    <a:pt x="73" y="0"/>
                  </a:moveTo>
                  <a:cubicBezTo>
                    <a:pt x="2" y="0"/>
                    <a:pt x="2" y="0"/>
                    <a:pt x="2" y="0"/>
                  </a:cubicBezTo>
                  <a:cubicBezTo>
                    <a:pt x="1" y="0"/>
                    <a:pt x="0" y="1"/>
                    <a:pt x="0" y="2"/>
                  </a:cubicBezTo>
                  <a:cubicBezTo>
                    <a:pt x="0" y="3"/>
                    <a:pt x="1" y="4"/>
                    <a:pt x="2" y="4"/>
                  </a:cubicBezTo>
                  <a:cubicBezTo>
                    <a:pt x="73" y="4"/>
                    <a:pt x="73" y="4"/>
                    <a:pt x="73" y="4"/>
                  </a:cubicBezTo>
                  <a:cubicBezTo>
                    <a:pt x="74" y="4"/>
                    <a:pt x="75" y="3"/>
                    <a:pt x="75" y="2"/>
                  </a:cubicBezTo>
                  <a:cubicBezTo>
                    <a:pt x="75" y="1"/>
                    <a:pt x="74" y="0"/>
                    <a:pt x="7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231">
              <a:extLst>
                <a:ext uri="{FF2B5EF4-FFF2-40B4-BE49-F238E27FC236}">
                  <a16:creationId xmlns:a16="http://schemas.microsoft.com/office/drawing/2014/main" id="{6CB5C009-6307-1ED2-6DE2-9CF9FE70AFBB}"/>
                </a:ext>
              </a:extLst>
            </p:cNvPr>
            <p:cNvSpPr>
              <a:spLocks/>
            </p:cNvSpPr>
            <p:nvPr/>
          </p:nvSpPr>
          <p:spPr bwMode="auto">
            <a:xfrm>
              <a:off x="2881139" y="6433345"/>
              <a:ext cx="227013" cy="12700"/>
            </a:xfrm>
            <a:custGeom>
              <a:avLst/>
              <a:gdLst>
                <a:gd name="T0" fmla="*/ 73 w 75"/>
                <a:gd name="T1" fmla="*/ 0 h 4"/>
                <a:gd name="T2" fmla="*/ 2 w 75"/>
                <a:gd name="T3" fmla="*/ 0 h 4"/>
                <a:gd name="T4" fmla="*/ 0 w 75"/>
                <a:gd name="T5" fmla="*/ 2 h 4"/>
                <a:gd name="T6" fmla="*/ 2 w 75"/>
                <a:gd name="T7" fmla="*/ 4 h 4"/>
                <a:gd name="T8" fmla="*/ 73 w 75"/>
                <a:gd name="T9" fmla="*/ 4 h 4"/>
                <a:gd name="T10" fmla="*/ 75 w 75"/>
                <a:gd name="T11" fmla="*/ 2 h 4"/>
                <a:gd name="T12" fmla="*/ 73 w 7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5" h="4">
                  <a:moveTo>
                    <a:pt x="73" y="0"/>
                  </a:moveTo>
                  <a:cubicBezTo>
                    <a:pt x="2" y="0"/>
                    <a:pt x="2" y="0"/>
                    <a:pt x="2" y="0"/>
                  </a:cubicBezTo>
                  <a:cubicBezTo>
                    <a:pt x="1" y="0"/>
                    <a:pt x="0" y="1"/>
                    <a:pt x="0" y="2"/>
                  </a:cubicBezTo>
                  <a:cubicBezTo>
                    <a:pt x="0" y="4"/>
                    <a:pt x="1" y="4"/>
                    <a:pt x="2" y="4"/>
                  </a:cubicBezTo>
                  <a:cubicBezTo>
                    <a:pt x="73" y="4"/>
                    <a:pt x="73" y="4"/>
                    <a:pt x="73" y="4"/>
                  </a:cubicBezTo>
                  <a:cubicBezTo>
                    <a:pt x="74" y="4"/>
                    <a:pt x="75" y="4"/>
                    <a:pt x="75" y="2"/>
                  </a:cubicBezTo>
                  <a:cubicBezTo>
                    <a:pt x="75" y="1"/>
                    <a:pt x="74" y="0"/>
                    <a:pt x="7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232">
              <a:extLst>
                <a:ext uri="{FF2B5EF4-FFF2-40B4-BE49-F238E27FC236}">
                  <a16:creationId xmlns:a16="http://schemas.microsoft.com/office/drawing/2014/main" id="{9A0316C4-BF99-63B9-278A-816CC95A5023}"/>
                </a:ext>
              </a:extLst>
            </p:cNvPr>
            <p:cNvSpPr>
              <a:spLocks/>
            </p:cNvSpPr>
            <p:nvPr/>
          </p:nvSpPr>
          <p:spPr bwMode="auto">
            <a:xfrm>
              <a:off x="2881139" y="6492083"/>
              <a:ext cx="227013" cy="12700"/>
            </a:xfrm>
            <a:custGeom>
              <a:avLst/>
              <a:gdLst>
                <a:gd name="T0" fmla="*/ 73 w 75"/>
                <a:gd name="T1" fmla="*/ 0 h 4"/>
                <a:gd name="T2" fmla="*/ 2 w 75"/>
                <a:gd name="T3" fmla="*/ 0 h 4"/>
                <a:gd name="T4" fmla="*/ 0 w 75"/>
                <a:gd name="T5" fmla="*/ 2 h 4"/>
                <a:gd name="T6" fmla="*/ 2 w 75"/>
                <a:gd name="T7" fmla="*/ 4 h 4"/>
                <a:gd name="T8" fmla="*/ 73 w 75"/>
                <a:gd name="T9" fmla="*/ 4 h 4"/>
                <a:gd name="T10" fmla="*/ 75 w 75"/>
                <a:gd name="T11" fmla="*/ 2 h 4"/>
                <a:gd name="T12" fmla="*/ 73 w 7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5" h="4">
                  <a:moveTo>
                    <a:pt x="73" y="0"/>
                  </a:moveTo>
                  <a:cubicBezTo>
                    <a:pt x="2" y="0"/>
                    <a:pt x="2" y="0"/>
                    <a:pt x="2" y="0"/>
                  </a:cubicBezTo>
                  <a:cubicBezTo>
                    <a:pt x="1" y="0"/>
                    <a:pt x="0" y="1"/>
                    <a:pt x="0" y="2"/>
                  </a:cubicBezTo>
                  <a:cubicBezTo>
                    <a:pt x="0" y="3"/>
                    <a:pt x="1" y="4"/>
                    <a:pt x="2" y="4"/>
                  </a:cubicBezTo>
                  <a:cubicBezTo>
                    <a:pt x="73" y="4"/>
                    <a:pt x="73" y="4"/>
                    <a:pt x="73" y="4"/>
                  </a:cubicBezTo>
                  <a:cubicBezTo>
                    <a:pt x="74" y="4"/>
                    <a:pt x="75" y="3"/>
                    <a:pt x="75" y="2"/>
                  </a:cubicBezTo>
                  <a:cubicBezTo>
                    <a:pt x="75" y="1"/>
                    <a:pt x="74" y="0"/>
                    <a:pt x="7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233">
              <a:extLst>
                <a:ext uri="{FF2B5EF4-FFF2-40B4-BE49-F238E27FC236}">
                  <a16:creationId xmlns:a16="http://schemas.microsoft.com/office/drawing/2014/main" id="{305F6507-3C97-EFE9-5756-48DF1DDE8980}"/>
                </a:ext>
              </a:extLst>
            </p:cNvPr>
            <p:cNvSpPr>
              <a:spLocks/>
            </p:cNvSpPr>
            <p:nvPr/>
          </p:nvSpPr>
          <p:spPr bwMode="auto">
            <a:xfrm>
              <a:off x="2881139" y="6547645"/>
              <a:ext cx="227013" cy="11113"/>
            </a:xfrm>
            <a:custGeom>
              <a:avLst/>
              <a:gdLst>
                <a:gd name="T0" fmla="*/ 73 w 75"/>
                <a:gd name="T1" fmla="*/ 0 h 4"/>
                <a:gd name="T2" fmla="*/ 2 w 75"/>
                <a:gd name="T3" fmla="*/ 0 h 4"/>
                <a:gd name="T4" fmla="*/ 0 w 75"/>
                <a:gd name="T5" fmla="*/ 2 h 4"/>
                <a:gd name="T6" fmla="*/ 2 w 75"/>
                <a:gd name="T7" fmla="*/ 4 h 4"/>
                <a:gd name="T8" fmla="*/ 73 w 75"/>
                <a:gd name="T9" fmla="*/ 4 h 4"/>
                <a:gd name="T10" fmla="*/ 75 w 75"/>
                <a:gd name="T11" fmla="*/ 2 h 4"/>
                <a:gd name="T12" fmla="*/ 73 w 7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5" h="4">
                  <a:moveTo>
                    <a:pt x="73" y="0"/>
                  </a:moveTo>
                  <a:cubicBezTo>
                    <a:pt x="2" y="0"/>
                    <a:pt x="2" y="0"/>
                    <a:pt x="2" y="0"/>
                  </a:cubicBezTo>
                  <a:cubicBezTo>
                    <a:pt x="1" y="0"/>
                    <a:pt x="0" y="1"/>
                    <a:pt x="0" y="2"/>
                  </a:cubicBezTo>
                  <a:cubicBezTo>
                    <a:pt x="0" y="3"/>
                    <a:pt x="1" y="4"/>
                    <a:pt x="2" y="4"/>
                  </a:cubicBezTo>
                  <a:cubicBezTo>
                    <a:pt x="73" y="4"/>
                    <a:pt x="73" y="4"/>
                    <a:pt x="73" y="4"/>
                  </a:cubicBezTo>
                  <a:cubicBezTo>
                    <a:pt x="74" y="4"/>
                    <a:pt x="75" y="3"/>
                    <a:pt x="75" y="2"/>
                  </a:cubicBezTo>
                  <a:cubicBezTo>
                    <a:pt x="75" y="1"/>
                    <a:pt x="74" y="0"/>
                    <a:pt x="7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9" name="Group 58">
            <a:extLst>
              <a:ext uri="{FF2B5EF4-FFF2-40B4-BE49-F238E27FC236}">
                <a16:creationId xmlns:a16="http://schemas.microsoft.com/office/drawing/2014/main" id="{FF2FEFCE-678E-5E32-DEA4-F0C071306462}"/>
              </a:ext>
            </a:extLst>
          </p:cNvPr>
          <p:cNvGrpSpPr/>
          <p:nvPr/>
        </p:nvGrpSpPr>
        <p:grpSpPr>
          <a:xfrm>
            <a:off x="6732714" y="4642231"/>
            <a:ext cx="215550" cy="268866"/>
            <a:chOff x="2831926" y="6174583"/>
            <a:chExt cx="449263" cy="560388"/>
          </a:xfrm>
        </p:grpSpPr>
        <p:sp>
          <p:nvSpPr>
            <p:cNvPr id="60" name="Freeform 226">
              <a:extLst>
                <a:ext uri="{FF2B5EF4-FFF2-40B4-BE49-F238E27FC236}">
                  <a16:creationId xmlns:a16="http://schemas.microsoft.com/office/drawing/2014/main" id="{7E916106-3358-7957-6FAC-A308014A8A86}"/>
                </a:ext>
              </a:extLst>
            </p:cNvPr>
            <p:cNvSpPr>
              <a:spLocks/>
            </p:cNvSpPr>
            <p:nvPr/>
          </p:nvSpPr>
          <p:spPr bwMode="auto">
            <a:xfrm>
              <a:off x="3157364" y="6603208"/>
              <a:ext cx="79375" cy="92075"/>
            </a:xfrm>
            <a:custGeom>
              <a:avLst/>
              <a:gdLst>
                <a:gd name="T0" fmla="*/ 22 w 26"/>
                <a:gd name="T1" fmla="*/ 16 h 30"/>
                <a:gd name="T2" fmla="*/ 15 w 26"/>
                <a:gd name="T3" fmla="*/ 23 h 30"/>
                <a:gd name="T4" fmla="*/ 15 w 26"/>
                <a:gd name="T5" fmla="*/ 2 h 30"/>
                <a:gd name="T6" fmla="*/ 13 w 26"/>
                <a:gd name="T7" fmla="*/ 0 h 30"/>
                <a:gd name="T8" fmla="*/ 11 w 26"/>
                <a:gd name="T9" fmla="*/ 2 h 30"/>
                <a:gd name="T10" fmla="*/ 11 w 26"/>
                <a:gd name="T11" fmla="*/ 23 h 30"/>
                <a:gd name="T12" fmla="*/ 3 w 26"/>
                <a:gd name="T13" fmla="*/ 16 h 30"/>
                <a:gd name="T14" fmla="*/ 0 w 26"/>
                <a:gd name="T15" fmla="*/ 16 h 30"/>
                <a:gd name="T16" fmla="*/ 0 w 26"/>
                <a:gd name="T17" fmla="*/ 19 h 30"/>
                <a:gd name="T18" fmla="*/ 11 w 26"/>
                <a:gd name="T19" fmla="*/ 30 h 30"/>
                <a:gd name="T20" fmla="*/ 12 w 26"/>
                <a:gd name="T21" fmla="*/ 30 h 30"/>
                <a:gd name="T22" fmla="*/ 13 w 26"/>
                <a:gd name="T23" fmla="*/ 30 h 30"/>
                <a:gd name="T24" fmla="*/ 14 w 26"/>
                <a:gd name="T25" fmla="*/ 30 h 30"/>
                <a:gd name="T26" fmla="*/ 14 w 26"/>
                <a:gd name="T27" fmla="*/ 30 h 30"/>
                <a:gd name="T28" fmla="*/ 25 w 26"/>
                <a:gd name="T29" fmla="*/ 19 h 30"/>
                <a:gd name="T30" fmla="*/ 25 w 26"/>
                <a:gd name="T31" fmla="*/ 16 h 30"/>
                <a:gd name="T32" fmla="*/ 22 w 26"/>
                <a:gd name="T33"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30">
                  <a:moveTo>
                    <a:pt x="22" y="16"/>
                  </a:moveTo>
                  <a:cubicBezTo>
                    <a:pt x="15" y="23"/>
                    <a:pt x="15" y="23"/>
                    <a:pt x="15" y="23"/>
                  </a:cubicBezTo>
                  <a:cubicBezTo>
                    <a:pt x="15" y="2"/>
                    <a:pt x="15" y="2"/>
                    <a:pt x="15" y="2"/>
                  </a:cubicBezTo>
                  <a:cubicBezTo>
                    <a:pt x="15" y="1"/>
                    <a:pt x="14" y="0"/>
                    <a:pt x="13" y="0"/>
                  </a:cubicBezTo>
                  <a:cubicBezTo>
                    <a:pt x="12" y="0"/>
                    <a:pt x="11" y="1"/>
                    <a:pt x="11" y="2"/>
                  </a:cubicBezTo>
                  <a:cubicBezTo>
                    <a:pt x="11" y="23"/>
                    <a:pt x="11" y="23"/>
                    <a:pt x="11" y="23"/>
                  </a:cubicBezTo>
                  <a:cubicBezTo>
                    <a:pt x="3" y="16"/>
                    <a:pt x="3" y="16"/>
                    <a:pt x="3" y="16"/>
                  </a:cubicBezTo>
                  <a:cubicBezTo>
                    <a:pt x="2" y="15"/>
                    <a:pt x="1" y="15"/>
                    <a:pt x="0" y="16"/>
                  </a:cubicBezTo>
                  <a:cubicBezTo>
                    <a:pt x="0" y="17"/>
                    <a:pt x="0" y="18"/>
                    <a:pt x="0" y="19"/>
                  </a:cubicBezTo>
                  <a:cubicBezTo>
                    <a:pt x="11" y="30"/>
                    <a:pt x="11" y="30"/>
                    <a:pt x="11" y="30"/>
                  </a:cubicBezTo>
                  <a:cubicBezTo>
                    <a:pt x="12" y="30"/>
                    <a:pt x="12" y="30"/>
                    <a:pt x="12" y="30"/>
                  </a:cubicBezTo>
                  <a:cubicBezTo>
                    <a:pt x="12" y="30"/>
                    <a:pt x="13" y="30"/>
                    <a:pt x="13" y="30"/>
                  </a:cubicBezTo>
                  <a:cubicBezTo>
                    <a:pt x="13" y="30"/>
                    <a:pt x="13" y="30"/>
                    <a:pt x="14" y="30"/>
                  </a:cubicBezTo>
                  <a:cubicBezTo>
                    <a:pt x="14" y="30"/>
                    <a:pt x="14" y="30"/>
                    <a:pt x="14" y="30"/>
                  </a:cubicBezTo>
                  <a:cubicBezTo>
                    <a:pt x="25" y="19"/>
                    <a:pt x="25" y="19"/>
                    <a:pt x="25" y="19"/>
                  </a:cubicBezTo>
                  <a:cubicBezTo>
                    <a:pt x="26" y="18"/>
                    <a:pt x="26" y="17"/>
                    <a:pt x="25" y="16"/>
                  </a:cubicBezTo>
                  <a:cubicBezTo>
                    <a:pt x="24" y="15"/>
                    <a:pt x="23" y="15"/>
                    <a:pt x="22" y="16"/>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227">
              <a:extLst>
                <a:ext uri="{FF2B5EF4-FFF2-40B4-BE49-F238E27FC236}">
                  <a16:creationId xmlns:a16="http://schemas.microsoft.com/office/drawing/2014/main" id="{62946846-FAED-9D24-4B21-DDC4DA0611AF}"/>
                </a:ext>
              </a:extLst>
            </p:cNvPr>
            <p:cNvSpPr>
              <a:spLocks noEditPoints="1"/>
            </p:cNvSpPr>
            <p:nvPr/>
          </p:nvSpPr>
          <p:spPr bwMode="auto">
            <a:xfrm>
              <a:off x="2831926" y="6174583"/>
              <a:ext cx="449263" cy="560388"/>
            </a:xfrm>
            <a:custGeom>
              <a:avLst/>
              <a:gdLst>
                <a:gd name="T0" fmla="*/ 122 w 148"/>
                <a:gd name="T1" fmla="*/ 126 h 182"/>
                <a:gd name="T2" fmla="*/ 122 w 148"/>
                <a:gd name="T3" fmla="*/ 32 h 182"/>
                <a:gd name="T4" fmla="*/ 122 w 148"/>
                <a:gd name="T5" fmla="*/ 32 h 182"/>
                <a:gd name="T6" fmla="*/ 122 w 148"/>
                <a:gd name="T7" fmla="*/ 32 h 182"/>
                <a:gd name="T8" fmla="*/ 122 w 148"/>
                <a:gd name="T9" fmla="*/ 32 h 182"/>
                <a:gd name="T10" fmla="*/ 122 w 148"/>
                <a:gd name="T11" fmla="*/ 32 h 182"/>
                <a:gd name="T12" fmla="*/ 122 w 148"/>
                <a:gd name="T13" fmla="*/ 32 h 182"/>
                <a:gd name="T14" fmla="*/ 122 w 148"/>
                <a:gd name="T15" fmla="*/ 31 h 182"/>
                <a:gd name="T16" fmla="*/ 121 w 148"/>
                <a:gd name="T17" fmla="*/ 30 h 182"/>
                <a:gd name="T18" fmla="*/ 92 w 148"/>
                <a:gd name="T19" fmla="*/ 1 h 182"/>
                <a:gd name="T20" fmla="*/ 91 w 148"/>
                <a:gd name="T21" fmla="*/ 0 h 182"/>
                <a:gd name="T22" fmla="*/ 91 w 148"/>
                <a:gd name="T23" fmla="*/ 0 h 182"/>
                <a:gd name="T24" fmla="*/ 90 w 148"/>
                <a:gd name="T25" fmla="*/ 0 h 182"/>
                <a:gd name="T26" fmla="*/ 2 w 148"/>
                <a:gd name="T27" fmla="*/ 0 h 182"/>
                <a:gd name="T28" fmla="*/ 0 w 148"/>
                <a:gd name="T29" fmla="*/ 2 h 182"/>
                <a:gd name="T30" fmla="*/ 0 w 148"/>
                <a:gd name="T31" fmla="*/ 160 h 182"/>
                <a:gd name="T32" fmla="*/ 2 w 148"/>
                <a:gd name="T33" fmla="*/ 162 h 182"/>
                <a:gd name="T34" fmla="*/ 92 w 148"/>
                <a:gd name="T35" fmla="*/ 162 h 182"/>
                <a:gd name="T36" fmla="*/ 120 w 148"/>
                <a:gd name="T37" fmla="*/ 182 h 182"/>
                <a:gd name="T38" fmla="*/ 148 w 148"/>
                <a:gd name="T39" fmla="*/ 154 h 182"/>
                <a:gd name="T40" fmla="*/ 122 w 148"/>
                <a:gd name="T41" fmla="*/ 126 h 182"/>
                <a:gd name="T42" fmla="*/ 92 w 148"/>
                <a:gd name="T43" fmla="*/ 7 h 182"/>
                <a:gd name="T44" fmla="*/ 115 w 148"/>
                <a:gd name="T45" fmla="*/ 30 h 182"/>
                <a:gd name="T46" fmla="*/ 92 w 148"/>
                <a:gd name="T47" fmla="*/ 30 h 182"/>
                <a:gd name="T48" fmla="*/ 92 w 148"/>
                <a:gd name="T49" fmla="*/ 7 h 182"/>
                <a:gd name="T50" fmla="*/ 4 w 148"/>
                <a:gd name="T51" fmla="*/ 158 h 182"/>
                <a:gd name="T52" fmla="*/ 4 w 148"/>
                <a:gd name="T53" fmla="*/ 4 h 182"/>
                <a:gd name="T54" fmla="*/ 88 w 148"/>
                <a:gd name="T55" fmla="*/ 4 h 182"/>
                <a:gd name="T56" fmla="*/ 88 w 148"/>
                <a:gd name="T57" fmla="*/ 32 h 182"/>
                <a:gd name="T58" fmla="*/ 90 w 148"/>
                <a:gd name="T59" fmla="*/ 34 h 182"/>
                <a:gd name="T60" fmla="*/ 118 w 148"/>
                <a:gd name="T61" fmla="*/ 34 h 182"/>
                <a:gd name="T62" fmla="*/ 118 w 148"/>
                <a:gd name="T63" fmla="*/ 126 h 182"/>
                <a:gd name="T64" fmla="*/ 91 w 148"/>
                <a:gd name="T65" fmla="*/ 154 h 182"/>
                <a:gd name="T66" fmla="*/ 92 w 148"/>
                <a:gd name="T67" fmla="*/ 158 h 182"/>
                <a:gd name="T68" fmla="*/ 4 w 148"/>
                <a:gd name="T69" fmla="*/ 158 h 182"/>
                <a:gd name="T70" fmla="*/ 120 w 148"/>
                <a:gd name="T71" fmla="*/ 178 h 182"/>
                <a:gd name="T72" fmla="*/ 95 w 148"/>
                <a:gd name="T73" fmla="*/ 154 h 182"/>
                <a:gd name="T74" fmla="*/ 120 w 148"/>
                <a:gd name="T75" fmla="*/ 130 h 182"/>
                <a:gd name="T76" fmla="*/ 144 w 148"/>
                <a:gd name="T77" fmla="*/ 154 h 182"/>
                <a:gd name="T78" fmla="*/ 120 w 148"/>
                <a:gd name="T79" fmla="*/ 17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8" h="182">
                  <a:moveTo>
                    <a:pt x="122" y="126"/>
                  </a:moveTo>
                  <a:cubicBezTo>
                    <a:pt x="122" y="32"/>
                    <a:pt x="122" y="32"/>
                    <a:pt x="122" y="32"/>
                  </a:cubicBezTo>
                  <a:cubicBezTo>
                    <a:pt x="122" y="32"/>
                    <a:pt x="122" y="32"/>
                    <a:pt x="122" y="32"/>
                  </a:cubicBezTo>
                  <a:cubicBezTo>
                    <a:pt x="122" y="32"/>
                    <a:pt x="122" y="32"/>
                    <a:pt x="122" y="32"/>
                  </a:cubicBezTo>
                  <a:cubicBezTo>
                    <a:pt x="122" y="32"/>
                    <a:pt x="122" y="32"/>
                    <a:pt x="122" y="32"/>
                  </a:cubicBezTo>
                  <a:cubicBezTo>
                    <a:pt x="122" y="32"/>
                    <a:pt x="122" y="32"/>
                    <a:pt x="122" y="32"/>
                  </a:cubicBezTo>
                  <a:cubicBezTo>
                    <a:pt x="122" y="32"/>
                    <a:pt x="122" y="32"/>
                    <a:pt x="122" y="32"/>
                  </a:cubicBezTo>
                  <a:cubicBezTo>
                    <a:pt x="122" y="31"/>
                    <a:pt x="122" y="31"/>
                    <a:pt x="122" y="31"/>
                  </a:cubicBezTo>
                  <a:cubicBezTo>
                    <a:pt x="122" y="31"/>
                    <a:pt x="121" y="31"/>
                    <a:pt x="121" y="30"/>
                  </a:cubicBezTo>
                  <a:cubicBezTo>
                    <a:pt x="92" y="1"/>
                    <a:pt x="92" y="1"/>
                    <a:pt x="92" y="1"/>
                  </a:cubicBezTo>
                  <a:cubicBezTo>
                    <a:pt x="91" y="1"/>
                    <a:pt x="91" y="0"/>
                    <a:pt x="91" y="0"/>
                  </a:cubicBezTo>
                  <a:cubicBezTo>
                    <a:pt x="91" y="0"/>
                    <a:pt x="91" y="0"/>
                    <a:pt x="91" y="0"/>
                  </a:cubicBezTo>
                  <a:cubicBezTo>
                    <a:pt x="90" y="0"/>
                    <a:pt x="90" y="0"/>
                    <a:pt x="90" y="0"/>
                  </a:cubicBezTo>
                  <a:cubicBezTo>
                    <a:pt x="2" y="0"/>
                    <a:pt x="2" y="0"/>
                    <a:pt x="2" y="0"/>
                  </a:cubicBezTo>
                  <a:cubicBezTo>
                    <a:pt x="1" y="0"/>
                    <a:pt x="0" y="1"/>
                    <a:pt x="0" y="2"/>
                  </a:cubicBezTo>
                  <a:cubicBezTo>
                    <a:pt x="0" y="160"/>
                    <a:pt x="0" y="160"/>
                    <a:pt x="0" y="160"/>
                  </a:cubicBezTo>
                  <a:cubicBezTo>
                    <a:pt x="0" y="161"/>
                    <a:pt x="1" y="162"/>
                    <a:pt x="2" y="162"/>
                  </a:cubicBezTo>
                  <a:cubicBezTo>
                    <a:pt x="92" y="162"/>
                    <a:pt x="92" y="162"/>
                    <a:pt x="92" y="162"/>
                  </a:cubicBezTo>
                  <a:cubicBezTo>
                    <a:pt x="96" y="174"/>
                    <a:pt x="107" y="182"/>
                    <a:pt x="120" y="182"/>
                  </a:cubicBezTo>
                  <a:cubicBezTo>
                    <a:pt x="135" y="182"/>
                    <a:pt x="148" y="170"/>
                    <a:pt x="148" y="154"/>
                  </a:cubicBezTo>
                  <a:cubicBezTo>
                    <a:pt x="148" y="139"/>
                    <a:pt x="136" y="127"/>
                    <a:pt x="122" y="126"/>
                  </a:cubicBezTo>
                  <a:close/>
                  <a:moveTo>
                    <a:pt x="92" y="7"/>
                  </a:moveTo>
                  <a:cubicBezTo>
                    <a:pt x="115" y="30"/>
                    <a:pt x="115" y="30"/>
                    <a:pt x="115" y="30"/>
                  </a:cubicBezTo>
                  <a:cubicBezTo>
                    <a:pt x="92" y="30"/>
                    <a:pt x="92" y="30"/>
                    <a:pt x="92" y="30"/>
                  </a:cubicBezTo>
                  <a:lnTo>
                    <a:pt x="92" y="7"/>
                  </a:lnTo>
                  <a:close/>
                  <a:moveTo>
                    <a:pt x="4" y="158"/>
                  </a:moveTo>
                  <a:cubicBezTo>
                    <a:pt x="4" y="4"/>
                    <a:pt x="4" y="4"/>
                    <a:pt x="4" y="4"/>
                  </a:cubicBezTo>
                  <a:cubicBezTo>
                    <a:pt x="88" y="4"/>
                    <a:pt x="88" y="4"/>
                    <a:pt x="88" y="4"/>
                  </a:cubicBezTo>
                  <a:cubicBezTo>
                    <a:pt x="88" y="32"/>
                    <a:pt x="88" y="32"/>
                    <a:pt x="88" y="32"/>
                  </a:cubicBezTo>
                  <a:cubicBezTo>
                    <a:pt x="88" y="33"/>
                    <a:pt x="89" y="34"/>
                    <a:pt x="90" y="34"/>
                  </a:cubicBezTo>
                  <a:cubicBezTo>
                    <a:pt x="118" y="34"/>
                    <a:pt x="118" y="34"/>
                    <a:pt x="118" y="34"/>
                  </a:cubicBezTo>
                  <a:cubicBezTo>
                    <a:pt x="118" y="126"/>
                    <a:pt x="118" y="126"/>
                    <a:pt x="118" y="126"/>
                  </a:cubicBezTo>
                  <a:cubicBezTo>
                    <a:pt x="103" y="127"/>
                    <a:pt x="91" y="139"/>
                    <a:pt x="91" y="154"/>
                  </a:cubicBezTo>
                  <a:cubicBezTo>
                    <a:pt x="91" y="155"/>
                    <a:pt x="91" y="156"/>
                    <a:pt x="92" y="158"/>
                  </a:cubicBezTo>
                  <a:lnTo>
                    <a:pt x="4" y="158"/>
                  </a:lnTo>
                  <a:close/>
                  <a:moveTo>
                    <a:pt x="120" y="178"/>
                  </a:moveTo>
                  <a:cubicBezTo>
                    <a:pt x="106" y="178"/>
                    <a:pt x="95" y="168"/>
                    <a:pt x="95" y="154"/>
                  </a:cubicBezTo>
                  <a:cubicBezTo>
                    <a:pt x="95" y="141"/>
                    <a:pt x="106" y="130"/>
                    <a:pt x="120" y="130"/>
                  </a:cubicBezTo>
                  <a:cubicBezTo>
                    <a:pt x="133" y="130"/>
                    <a:pt x="144" y="141"/>
                    <a:pt x="144" y="154"/>
                  </a:cubicBezTo>
                  <a:cubicBezTo>
                    <a:pt x="144" y="168"/>
                    <a:pt x="133" y="178"/>
                    <a:pt x="120" y="178"/>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228">
              <a:extLst>
                <a:ext uri="{FF2B5EF4-FFF2-40B4-BE49-F238E27FC236}">
                  <a16:creationId xmlns:a16="http://schemas.microsoft.com/office/drawing/2014/main" id="{97D999B8-E558-4447-9D84-336BD8454051}"/>
                </a:ext>
              </a:extLst>
            </p:cNvPr>
            <p:cNvSpPr>
              <a:spLocks/>
            </p:cNvSpPr>
            <p:nvPr/>
          </p:nvSpPr>
          <p:spPr bwMode="auto">
            <a:xfrm>
              <a:off x="2877964" y="6263483"/>
              <a:ext cx="153988" cy="12700"/>
            </a:xfrm>
            <a:custGeom>
              <a:avLst/>
              <a:gdLst>
                <a:gd name="T0" fmla="*/ 2 w 51"/>
                <a:gd name="T1" fmla="*/ 4 h 4"/>
                <a:gd name="T2" fmla="*/ 49 w 51"/>
                <a:gd name="T3" fmla="*/ 4 h 4"/>
                <a:gd name="T4" fmla="*/ 51 w 51"/>
                <a:gd name="T5" fmla="*/ 2 h 4"/>
                <a:gd name="T6" fmla="*/ 49 w 51"/>
                <a:gd name="T7" fmla="*/ 0 h 4"/>
                <a:gd name="T8" fmla="*/ 2 w 51"/>
                <a:gd name="T9" fmla="*/ 0 h 4"/>
                <a:gd name="T10" fmla="*/ 0 w 51"/>
                <a:gd name="T11" fmla="*/ 2 h 4"/>
                <a:gd name="T12" fmla="*/ 2 w 5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1" h="4">
                  <a:moveTo>
                    <a:pt x="2" y="4"/>
                  </a:moveTo>
                  <a:cubicBezTo>
                    <a:pt x="49" y="4"/>
                    <a:pt x="49" y="4"/>
                    <a:pt x="49" y="4"/>
                  </a:cubicBezTo>
                  <a:cubicBezTo>
                    <a:pt x="50" y="4"/>
                    <a:pt x="51" y="3"/>
                    <a:pt x="51" y="2"/>
                  </a:cubicBezTo>
                  <a:cubicBezTo>
                    <a:pt x="51" y="1"/>
                    <a:pt x="50" y="0"/>
                    <a:pt x="49" y="0"/>
                  </a:cubicBezTo>
                  <a:cubicBezTo>
                    <a:pt x="2" y="0"/>
                    <a:pt x="2" y="0"/>
                    <a:pt x="2" y="0"/>
                  </a:cubicBezTo>
                  <a:cubicBezTo>
                    <a:pt x="1" y="0"/>
                    <a:pt x="0" y="1"/>
                    <a:pt x="0" y="2"/>
                  </a:cubicBezTo>
                  <a:cubicBezTo>
                    <a:pt x="0" y="3"/>
                    <a:pt x="1" y="4"/>
                    <a:pt x="2" y="4"/>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229">
              <a:extLst>
                <a:ext uri="{FF2B5EF4-FFF2-40B4-BE49-F238E27FC236}">
                  <a16:creationId xmlns:a16="http://schemas.microsoft.com/office/drawing/2014/main" id="{C789A2B7-A39B-D8B8-A95D-0D76E1F5F7A2}"/>
                </a:ext>
              </a:extLst>
            </p:cNvPr>
            <p:cNvSpPr>
              <a:spLocks/>
            </p:cNvSpPr>
            <p:nvPr/>
          </p:nvSpPr>
          <p:spPr bwMode="auto">
            <a:xfrm>
              <a:off x="2877964" y="6322220"/>
              <a:ext cx="153988" cy="12700"/>
            </a:xfrm>
            <a:custGeom>
              <a:avLst/>
              <a:gdLst>
                <a:gd name="T0" fmla="*/ 49 w 51"/>
                <a:gd name="T1" fmla="*/ 4 h 4"/>
                <a:gd name="T2" fmla="*/ 51 w 51"/>
                <a:gd name="T3" fmla="*/ 2 h 4"/>
                <a:gd name="T4" fmla="*/ 49 w 51"/>
                <a:gd name="T5" fmla="*/ 0 h 4"/>
                <a:gd name="T6" fmla="*/ 2 w 51"/>
                <a:gd name="T7" fmla="*/ 0 h 4"/>
                <a:gd name="T8" fmla="*/ 0 w 51"/>
                <a:gd name="T9" fmla="*/ 2 h 4"/>
                <a:gd name="T10" fmla="*/ 2 w 51"/>
                <a:gd name="T11" fmla="*/ 4 h 4"/>
                <a:gd name="T12" fmla="*/ 49 w 5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1" h="4">
                  <a:moveTo>
                    <a:pt x="49" y="4"/>
                  </a:moveTo>
                  <a:cubicBezTo>
                    <a:pt x="50" y="4"/>
                    <a:pt x="51" y="3"/>
                    <a:pt x="51" y="2"/>
                  </a:cubicBezTo>
                  <a:cubicBezTo>
                    <a:pt x="51" y="1"/>
                    <a:pt x="50" y="0"/>
                    <a:pt x="49" y="0"/>
                  </a:cubicBezTo>
                  <a:cubicBezTo>
                    <a:pt x="2" y="0"/>
                    <a:pt x="2" y="0"/>
                    <a:pt x="2" y="0"/>
                  </a:cubicBezTo>
                  <a:cubicBezTo>
                    <a:pt x="1" y="0"/>
                    <a:pt x="0" y="1"/>
                    <a:pt x="0" y="2"/>
                  </a:cubicBezTo>
                  <a:cubicBezTo>
                    <a:pt x="0" y="3"/>
                    <a:pt x="1" y="4"/>
                    <a:pt x="2" y="4"/>
                  </a:cubicBezTo>
                  <a:lnTo>
                    <a:pt x="49"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8" name="Freeform 230">
              <a:extLst>
                <a:ext uri="{FF2B5EF4-FFF2-40B4-BE49-F238E27FC236}">
                  <a16:creationId xmlns:a16="http://schemas.microsoft.com/office/drawing/2014/main" id="{B37B63B9-F8B4-A270-EC8A-00ED5C3BF818}"/>
                </a:ext>
              </a:extLst>
            </p:cNvPr>
            <p:cNvSpPr>
              <a:spLocks/>
            </p:cNvSpPr>
            <p:nvPr/>
          </p:nvSpPr>
          <p:spPr bwMode="auto">
            <a:xfrm>
              <a:off x="2881139" y="6377783"/>
              <a:ext cx="227013" cy="12700"/>
            </a:xfrm>
            <a:custGeom>
              <a:avLst/>
              <a:gdLst>
                <a:gd name="T0" fmla="*/ 73 w 75"/>
                <a:gd name="T1" fmla="*/ 0 h 4"/>
                <a:gd name="T2" fmla="*/ 2 w 75"/>
                <a:gd name="T3" fmla="*/ 0 h 4"/>
                <a:gd name="T4" fmla="*/ 0 w 75"/>
                <a:gd name="T5" fmla="*/ 2 h 4"/>
                <a:gd name="T6" fmla="*/ 2 w 75"/>
                <a:gd name="T7" fmla="*/ 4 h 4"/>
                <a:gd name="T8" fmla="*/ 73 w 75"/>
                <a:gd name="T9" fmla="*/ 4 h 4"/>
                <a:gd name="T10" fmla="*/ 75 w 75"/>
                <a:gd name="T11" fmla="*/ 2 h 4"/>
                <a:gd name="T12" fmla="*/ 73 w 7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5" h="4">
                  <a:moveTo>
                    <a:pt x="73" y="0"/>
                  </a:moveTo>
                  <a:cubicBezTo>
                    <a:pt x="2" y="0"/>
                    <a:pt x="2" y="0"/>
                    <a:pt x="2" y="0"/>
                  </a:cubicBezTo>
                  <a:cubicBezTo>
                    <a:pt x="1" y="0"/>
                    <a:pt x="0" y="1"/>
                    <a:pt x="0" y="2"/>
                  </a:cubicBezTo>
                  <a:cubicBezTo>
                    <a:pt x="0" y="3"/>
                    <a:pt x="1" y="4"/>
                    <a:pt x="2" y="4"/>
                  </a:cubicBezTo>
                  <a:cubicBezTo>
                    <a:pt x="73" y="4"/>
                    <a:pt x="73" y="4"/>
                    <a:pt x="73" y="4"/>
                  </a:cubicBezTo>
                  <a:cubicBezTo>
                    <a:pt x="74" y="4"/>
                    <a:pt x="75" y="3"/>
                    <a:pt x="75" y="2"/>
                  </a:cubicBezTo>
                  <a:cubicBezTo>
                    <a:pt x="75" y="1"/>
                    <a:pt x="74" y="0"/>
                    <a:pt x="7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9" name="Freeform 231">
              <a:extLst>
                <a:ext uri="{FF2B5EF4-FFF2-40B4-BE49-F238E27FC236}">
                  <a16:creationId xmlns:a16="http://schemas.microsoft.com/office/drawing/2014/main" id="{17CF2702-23D1-5718-4F43-98BF3B6FCB95}"/>
                </a:ext>
              </a:extLst>
            </p:cNvPr>
            <p:cNvSpPr>
              <a:spLocks/>
            </p:cNvSpPr>
            <p:nvPr/>
          </p:nvSpPr>
          <p:spPr bwMode="auto">
            <a:xfrm>
              <a:off x="2881139" y="6433345"/>
              <a:ext cx="227013" cy="12700"/>
            </a:xfrm>
            <a:custGeom>
              <a:avLst/>
              <a:gdLst>
                <a:gd name="T0" fmla="*/ 73 w 75"/>
                <a:gd name="T1" fmla="*/ 0 h 4"/>
                <a:gd name="T2" fmla="*/ 2 w 75"/>
                <a:gd name="T3" fmla="*/ 0 h 4"/>
                <a:gd name="T4" fmla="*/ 0 w 75"/>
                <a:gd name="T5" fmla="*/ 2 h 4"/>
                <a:gd name="T6" fmla="*/ 2 w 75"/>
                <a:gd name="T7" fmla="*/ 4 h 4"/>
                <a:gd name="T8" fmla="*/ 73 w 75"/>
                <a:gd name="T9" fmla="*/ 4 h 4"/>
                <a:gd name="T10" fmla="*/ 75 w 75"/>
                <a:gd name="T11" fmla="*/ 2 h 4"/>
                <a:gd name="T12" fmla="*/ 73 w 7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5" h="4">
                  <a:moveTo>
                    <a:pt x="73" y="0"/>
                  </a:moveTo>
                  <a:cubicBezTo>
                    <a:pt x="2" y="0"/>
                    <a:pt x="2" y="0"/>
                    <a:pt x="2" y="0"/>
                  </a:cubicBezTo>
                  <a:cubicBezTo>
                    <a:pt x="1" y="0"/>
                    <a:pt x="0" y="1"/>
                    <a:pt x="0" y="2"/>
                  </a:cubicBezTo>
                  <a:cubicBezTo>
                    <a:pt x="0" y="4"/>
                    <a:pt x="1" y="4"/>
                    <a:pt x="2" y="4"/>
                  </a:cubicBezTo>
                  <a:cubicBezTo>
                    <a:pt x="73" y="4"/>
                    <a:pt x="73" y="4"/>
                    <a:pt x="73" y="4"/>
                  </a:cubicBezTo>
                  <a:cubicBezTo>
                    <a:pt x="74" y="4"/>
                    <a:pt x="75" y="4"/>
                    <a:pt x="75" y="2"/>
                  </a:cubicBezTo>
                  <a:cubicBezTo>
                    <a:pt x="75" y="1"/>
                    <a:pt x="74" y="0"/>
                    <a:pt x="7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0" name="Freeform 232">
              <a:extLst>
                <a:ext uri="{FF2B5EF4-FFF2-40B4-BE49-F238E27FC236}">
                  <a16:creationId xmlns:a16="http://schemas.microsoft.com/office/drawing/2014/main" id="{B5E50314-24EF-2887-E9E7-7F79783232A5}"/>
                </a:ext>
              </a:extLst>
            </p:cNvPr>
            <p:cNvSpPr>
              <a:spLocks/>
            </p:cNvSpPr>
            <p:nvPr/>
          </p:nvSpPr>
          <p:spPr bwMode="auto">
            <a:xfrm>
              <a:off x="2881139" y="6492083"/>
              <a:ext cx="227013" cy="12700"/>
            </a:xfrm>
            <a:custGeom>
              <a:avLst/>
              <a:gdLst>
                <a:gd name="T0" fmla="*/ 73 w 75"/>
                <a:gd name="T1" fmla="*/ 0 h 4"/>
                <a:gd name="T2" fmla="*/ 2 w 75"/>
                <a:gd name="T3" fmla="*/ 0 h 4"/>
                <a:gd name="T4" fmla="*/ 0 w 75"/>
                <a:gd name="T5" fmla="*/ 2 h 4"/>
                <a:gd name="T6" fmla="*/ 2 w 75"/>
                <a:gd name="T7" fmla="*/ 4 h 4"/>
                <a:gd name="T8" fmla="*/ 73 w 75"/>
                <a:gd name="T9" fmla="*/ 4 h 4"/>
                <a:gd name="T10" fmla="*/ 75 w 75"/>
                <a:gd name="T11" fmla="*/ 2 h 4"/>
                <a:gd name="T12" fmla="*/ 73 w 7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5" h="4">
                  <a:moveTo>
                    <a:pt x="73" y="0"/>
                  </a:moveTo>
                  <a:cubicBezTo>
                    <a:pt x="2" y="0"/>
                    <a:pt x="2" y="0"/>
                    <a:pt x="2" y="0"/>
                  </a:cubicBezTo>
                  <a:cubicBezTo>
                    <a:pt x="1" y="0"/>
                    <a:pt x="0" y="1"/>
                    <a:pt x="0" y="2"/>
                  </a:cubicBezTo>
                  <a:cubicBezTo>
                    <a:pt x="0" y="3"/>
                    <a:pt x="1" y="4"/>
                    <a:pt x="2" y="4"/>
                  </a:cubicBezTo>
                  <a:cubicBezTo>
                    <a:pt x="73" y="4"/>
                    <a:pt x="73" y="4"/>
                    <a:pt x="73" y="4"/>
                  </a:cubicBezTo>
                  <a:cubicBezTo>
                    <a:pt x="74" y="4"/>
                    <a:pt x="75" y="3"/>
                    <a:pt x="75" y="2"/>
                  </a:cubicBezTo>
                  <a:cubicBezTo>
                    <a:pt x="75" y="1"/>
                    <a:pt x="74" y="0"/>
                    <a:pt x="7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1" name="Freeform 233">
              <a:extLst>
                <a:ext uri="{FF2B5EF4-FFF2-40B4-BE49-F238E27FC236}">
                  <a16:creationId xmlns:a16="http://schemas.microsoft.com/office/drawing/2014/main" id="{8643F4CE-A9C4-0012-EA03-57087FA48B20}"/>
                </a:ext>
              </a:extLst>
            </p:cNvPr>
            <p:cNvSpPr>
              <a:spLocks/>
            </p:cNvSpPr>
            <p:nvPr/>
          </p:nvSpPr>
          <p:spPr bwMode="auto">
            <a:xfrm>
              <a:off x="2881139" y="6547645"/>
              <a:ext cx="227013" cy="11113"/>
            </a:xfrm>
            <a:custGeom>
              <a:avLst/>
              <a:gdLst>
                <a:gd name="T0" fmla="*/ 73 w 75"/>
                <a:gd name="T1" fmla="*/ 0 h 4"/>
                <a:gd name="T2" fmla="*/ 2 w 75"/>
                <a:gd name="T3" fmla="*/ 0 h 4"/>
                <a:gd name="T4" fmla="*/ 0 w 75"/>
                <a:gd name="T5" fmla="*/ 2 h 4"/>
                <a:gd name="T6" fmla="*/ 2 w 75"/>
                <a:gd name="T7" fmla="*/ 4 h 4"/>
                <a:gd name="T8" fmla="*/ 73 w 75"/>
                <a:gd name="T9" fmla="*/ 4 h 4"/>
                <a:gd name="T10" fmla="*/ 75 w 75"/>
                <a:gd name="T11" fmla="*/ 2 h 4"/>
                <a:gd name="T12" fmla="*/ 73 w 7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5" h="4">
                  <a:moveTo>
                    <a:pt x="73" y="0"/>
                  </a:moveTo>
                  <a:cubicBezTo>
                    <a:pt x="2" y="0"/>
                    <a:pt x="2" y="0"/>
                    <a:pt x="2" y="0"/>
                  </a:cubicBezTo>
                  <a:cubicBezTo>
                    <a:pt x="1" y="0"/>
                    <a:pt x="0" y="1"/>
                    <a:pt x="0" y="2"/>
                  </a:cubicBezTo>
                  <a:cubicBezTo>
                    <a:pt x="0" y="3"/>
                    <a:pt x="1" y="4"/>
                    <a:pt x="2" y="4"/>
                  </a:cubicBezTo>
                  <a:cubicBezTo>
                    <a:pt x="73" y="4"/>
                    <a:pt x="73" y="4"/>
                    <a:pt x="73" y="4"/>
                  </a:cubicBezTo>
                  <a:cubicBezTo>
                    <a:pt x="74" y="4"/>
                    <a:pt x="75" y="3"/>
                    <a:pt x="75" y="2"/>
                  </a:cubicBezTo>
                  <a:cubicBezTo>
                    <a:pt x="75" y="1"/>
                    <a:pt x="74" y="0"/>
                    <a:pt x="7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32" name="Group 131">
            <a:extLst>
              <a:ext uri="{FF2B5EF4-FFF2-40B4-BE49-F238E27FC236}">
                <a16:creationId xmlns:a16="http://schemas.microsoft.com/office/drawing/2014/main" id="{838CED68-5984-9591-219B-293AA6A2D292}"/>
              </a:ext>
            </a:extLst>
          </p:cNvPr>
          <p:cNvGrpSpPr/>
          <p:nvPr/>
        </p:nvGrpSpPr>
        <p:grpSpPr>
          <a:xfrm>
            <a:off x="7040615" y="4652966"/>
            <a:ext cx="215550" cy="268866"/>
            <a:chOff x="2831926" y="6174583"/>
            <a:chExt cx="449263" cy="560388"/>
          </a:xfrm>
        </p:grpSpPr>
        <p:sp>
          <p:nvSpPr>
            <p:cNvPr id="133" name="Freeform 226">
              <a:extLst>
                <a:ext uri="{FF2B5EF4-FFF2-40B4-BE49-F238E27FC236}">
                  <a16:creationId xmlns:a16="http://schemas.microsoft.com/office/drawing/2014/main" id="{D98F605C-79F9-BC2B-119D-FBBBD818A770}"/>
                </a:ext>
              </a:extLst>
            </p:cNvPr>
            <p:cNvSpPr>
              <a:spLocks/>
            </p:cNvSpPr>
            <p:nvPr/>
          </p:nvSpPr>
          <p:spPr bwMode="auto">
            <a:xfrm>
              <a:off x="3157364" y="6603208"/>
              <a:ext cx="79375" cy="92075"/>
            </a:xfrm>
            <a:custGeom>
              <a:avLst/>
              <a:gdLst>
                <a:gd name="T0" fmla="*/ 22 w 26"/>
                <a:gd name="T1" fmla="*/ 16 h 30"/>
                <a:gd name="T2" fmla="*/ 15 w 26"/>
                <a:gd name="T3" fmla="*/ 23 h 30"/>
                <a:gd name="T4" fmla="*/ 15 w 26"/>
                <a:gd name="T5" fmla="*/ 2 h 30"/>
                <a:gd name="T6" fmla="*/ 13 w 26"/>
                <a:gd name="T7" fmla="*/ 0 h 30"/>
                <a:gd name="T8" fmla="*/ 11 w 26"/>
                <a:gd name="T9" fmla="*/ 2 h 30"/>
                <a:gd name="T10" fmla="*/ 11 w 26"/>
                <a:gd name="T11" fmla="*/ 23 h 30"/>
                <a:gd name="T12" fmla="*/ 3 w 26"/>
                <a:gd name="T13" fmla="*/ 16 h 30"/>
                <a:gd name="T14" fmla="*/ 0 w 26"/>
                <a:gd name="T15" fmla="*/ 16 h 30"/>
                <a:gd name="T16" fmla="*/ 0 w 26"/>
                <a:gd name="T17" fmla="*/ 19 h 30"/>
                <a:gd name="T18" fmla="*/ 11 w 26"/>
                <a:gd name="T19" fmla="*/ 30 h 30"/>
                <a:gd name="T20" fmla="*/ 12 w 26"/>
                <a:gd name="T21" fmla="*/ 30 h 30"/>
                <a:gd name="T22" fmla="*/ 13 w 26"/>
                <a:gd name="T23" fmla="*/ 30 h 30"/>
                <a:gd name="T24" fmla="*/ 14 w 26"/>
                <a:gd name="T25" fmla="*/ 30 h 30"/>
                <a:gd name="T26" fmla="*/ 14 w 26"/>
                <a:gd name="T27" fmla="*/ 30 h 30"/>
                <a:gd name="T28" fmla="*/ 25 w 26"/>
                <a:gd name="T29" fmla="*/ 19 h 30"/>
                <a:gd name="T30" fmla="*/ 25 w 26"/>
                <a:gd name="T31" fmla="*/ 16 h 30"/>
                <a:gd name="T32" fmla="*/ 22 w 26"/>
                <a:gd name="T33"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30">
                  <a:moveTo>
                    <a:pt x="22" y="16"/>
                  </a:moveTo>
                  <a:cubicBezTo>
                    <a:pt x="15" y="23"/>
                    <a:pt x="15" y="23"/>
                    <a:pt x="15" y="23"/>
                  </a:cubicBezTo>
                  <a:cubicBezTo>
                    <a:pt x="15" y="2"/>
                    <a:pt x="15" y="2"/>
                    <a:pt x="15" y="2"/>
                  </a:cubicBezTo>
                  <a:cubicBezTo>
                    <a:pt x="15" y="1"/>
                    <a:pt x="14" y="0"/>
                    <a:pt x="13" y="0"/>
                  </a:cubicBezTo>
                  <a:cubicBezTo>
                    <a:pt x="12" y="0"/>
                    <a:pt x="11" y="1"/>
                    <a:pt x="11" y="2"/>
                  </a:cubicBezTo>
                  <a:cubicBezTo>
                    <a:pt x="11" y="23"/>
                    <a:pt x="11" y="23"/>
                    <a:pt x="11" y="23"/>
                  </a:cubicBezTo>
                  <a:cubicBezTo>
                    <a:pt x="3" y="16"/>
                    <a:pt x="3" y="16"/>
                    <a:pt x="3" y="16"/>
                  </a:cubicBezTo>
                  <a:cubicBezTo>
                    <a:pt x="2" y="15"/>
                    <a:pt x="1" y="15"/>
                    <a:pt x="0" y="16"/>
                  </a:cubicBezTo>
                  <a:cubicBezTo>
                    <a:pt x="0" y="17"/>
                    <a:pt x="0" y="18"/>
                    <a:pt x="0" y="19"/>
                  </a:cubicBezTo>
                  <a:cubicBezTo>
                    <a:pt x="11" y="30"/>
                    <a:pt x="11" y="30"/>
                    <a:pt x="11" y="30"/>
                  </a:cubicBezTo>
                  <a:cubicBezTo>
                    <a:pt x="12" y="30"/>
                    <a:pt x="12" y="30"/>
                    <a:pt x="12" y="30"/>
                  </a:cubicBezTo>
                  <a:cubicBezTo>
                    <a:pt x="12" y="30"/>
                    <a:pt x="13" y="30"/>
                    <a:pt x="13" y="30"/>
                  </a:cubicBezTo>
                  <a:cubicBezTo>
                    <a:pt x="13" y="30"/>
                    <a:pt x="13" y="30"/>
                    <a:pt x="14" y="30"/>
                  </a:cubicBezTo>
                  <a:cubicBezTo>
                    <a:pt x="14" y="30"/>
                    <a:pt x="14" y="30"/>
                    <a:pt x="14" y="30"/>
                  </a:cubicBezTo>
                  <a:cubicBezTo>
                    <a:pt x="25" y="19"/>
                    <a:pt x="25" y="19"/>
                    <a:pt x="25" y="19"/>
                  </a:cubicBezTo>
                  <a:cubicBezTo>
                    <a:pt x="26" y="18"/>
                    <a:pt x="26" y="17"/>
                    <a:pt x="25" y="16"/>
                  </a:cubicBezTo>
                  <a:cubicBezTo>
                    <a:pt x="24" y="15"/>
                    <a:pt x="23" y="15"/>
                    <a:pt x="22" y="16"/>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4" name="Freeform 227">
              <a:extLst>
                <a:ext uri="{FF2B5EF4-FFF2-40B4-BE49-F238E27FC236}">
                  <a16:creationId xmlns:a16="http://schemas.microsoft.com/office/drawing/2014/main" id="{AE513545-16E9-A90A-0978-1293246B4A64}"/>
                </a:ext>
              </a:extLst>
            </p:cNvPr>
            <p:cNvSpPr>
              <a:spLocks noEditPoints="1"/>
            </p:cNvSpPr>
            <p:nvPr/>
          </p:nvSpPr>
          <p:spPr bwMode="auto">
            <a:xfrm>
              <a:off x="2831926" y="6174583"/>
              <a:ext cx="449263" cy="560388"/>
            </a:xfrm>
            <a:custGeom>
              <a:avLst/>
              <a:gdLst>
                <a:gd name="T0" fmla="*/ 122 w 148"/>
                <a:gd name="T1" fmla="*/ 126 h 182"/>
                <a:gd name="T2" fmla="*/ 122 w 148"/>
                <a:gd name="T3" fmla="*/ 32 h 182"/>
                <a:gd name="T4" fmla="*/ 122 w 148"/>
                <a:gd name="T5" fmla="*/ 32 h 182"/>
                <a:gd name="T6" fmla="*/ 122 w 148"/>
                <a:gd name="T7" fmla="*/ 32 h 182"/>
                <a:gd name="T8" fmla="*/ 122 w 148"/>
                <a:gd name="T9" fmla="*/ 32 h 182"/>
                <a:gd name="T10" fmla="*/ 122 w 148"/>
                <a:gd name="T11" fmla="*/ 32 h 182"/>
                <a:gd name="T12" fmla="*/ 122 w 148"/>
                <a:gd name="T13" fmla="*/ 32 h 182"/>
                <a:gd name="T14" fmla="*/ 122 w 148"/>
                <a:gd name="T15" fmla="*/ 31 h 182"/>
                <a:gd name="T16" fmla="*/ 121 w 148"/>
                <a:gd name="T17" fmla="*/ 30 h 182"/>
                <a:gd name="T18" fmla="*/ 92 w 148"/>
                <a:gd name="T19" fmla="*/ 1 h 182"/>
                <a:gd name="T20" fmla="*/ 91 w 148"/>
                <a:gd name="T21" fmla="*/ 0 h 182"/>
                <a:gd name="T22" fmla="*/ 91 w 148"/>
                <a:gd name="T23" fmla="*/ 0 h 182"/>
                <a:gd name="T24" fmla="*/ 90 w 148"/>
                <a:gd name="T25" fmla="*/ 0 h 182"/>
                <a:gd name="T26" fmla="*/ 2 w 148"/>
                <a:gd name="T27" fmla="*/ 0 h 182"/>
                <a:gd name="T28" fmla="*/ 0 w 148"/>
                <a:gd name="T29" fmla="*/ 2 h 182"/>
                <a:gd name="T30" fmla="*/ 0 w 148"/>
                <a:gd name="T31" fmla="*/ 160 h 182"/>
                <a:gd name="T32" fmla="*/ 2 w 148"/>
                <a:gd name="T33" fmla="*/ 162 h 182"/>
                <a:gd name="T34" fmla="*/ 92 w 148"/>
                <a:gd name="T35" fmla="*/ 162 h 182"/>
                <a:gd name="T36" fmla="*/ 120 w 148"/>
                <a:gd name="T37" fmla="*/ 182 h 182"/>
                <a:gd name="T38" fmla="*/ 148 w 148"/>
                <a:gd name="T39" fmla="*/ 154 h 182"/>
                <a:gd name="T40" fmla="*/ 122 w 148"/>
                <a:gd name="T41" fmla="*/ 126 h 182"/>
                <a:gd name="T42" fmla="*/ 92 w 148"/>
                <a:gd name="T43" fmla="*/ 7 h 182"/>
                <a:gd name="T44" fmla="*/ 115 w 148"/>
                <a:gd name="T45" fmla="*/ 30 h 182"/>
                <a:gd name="T46" fmla="*/ 92 w 148"/>
                <a:gd name="T47" fmla="*/ 30 h 182"/>
                <a:gd name="T48" fmla="*/ 92 w 148"/>
                <a:gd name="T49" fmla="*/ 7 h 182"/>
                <a:gd name="T50" fmla="*/ 4 w 148"/>
                <a:gd name="T51" fmla="*/ 158 h 182"/>
                <a:gd name="T52" fmla="*/ 4 w 148"/>
                <a:gd name="T53" fmla="*/ 4 h 182"/>
                <a:gd name="T54" fmla="*/ 88 w 148"/>
                <a:gd name="T55" fmla="*/ 4 h 182"/>
                <a:gd name="T56" fmla="*/ 88 w 148"/>
                <a:gd name="T57" fmla="*/ 32 h 182"/>
                <a:gd name="T58" fmla="*/ 90 w 148"/>
                <a:gd name="T59" fmla="*/ 34 h 182"/>
                <a:gd name="T60" fmla="*/ 118 w 148"/>
                <a:gd name="T61" fmla="*/ 34 h 182"/>
                <a:gd name="T62" fmla="*/ 118 w 148"/>
                <a:gd name="T63" fmla="*/ 126 h 182"/>
                <a:gd name="T64" fmla="*/ 91 w 148"/>
                <a:gd name="T65" fmla="*/ 154 h 182"/>
                <a:gd name="T66" fmla="*/ 92 w 148"/>
                <a:gd name="T67" fmla="*/ 158 h 182"/>
                <a:gd name="T68" fmla="*/ 4 w 148"/>
                <a:gd name="T69" fmla="*/ 158 h 182"/>
                <a:gd name="T70" fmla="*/ 120 w 148"/>
                <a:gd name="T71" fmla="*/ 178 h 182"/>
                <a:gd name="T72" fmla="*/ 95 w 148"/>
                <a:gd name="T73" fmla="*/ 154 h 182"/>
                <a:gd name="T74" fmla="*/ 120 w 148"/>
                <a:gd name="T75" fmla="*/ 130 h 182"/>
                <a:gd name="T76" fmla="*/ 144 w 148"/>
                <a:gd name="T77" fmla="*/ 154 h 182"/>
                <a:gd name="T78" fmla="*/ 120 w 148"/>
                <a:gd name="T79" fmla="*/ 17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8" h="182">
                  <a:moveTo>
                    <a:pt x="122" y="126"/>
                  </a:moveTo>
                  <a:cubicBezTo>
                    <a:pt x="122" y="32"/>
                    <a:pt x="122" y="32"/>
                    <a:pt x="122" y="32"/>
                  </a:cubicBezTo>
                  <a:cubicBezTo>
                    <a:pt x="122" y="32"/>
                    <a:pt x="122" y="32"/>
                    <a:pt x="122" y="32"/>
                  </a:cubicBezTo>
                  <a:cubicBezTo>
                    <a:pt x="122" y="32"/>
                    <a:pt x="122" y="32"/>
                    <a:pt x="122" y="32"/>
                  </a:cubicBezTo>
                  <a:cubicBezTo>
                    <a:pt x="122" y="32"/>
                    <a:pt x="122" y="32"/>
                    <a:pt x="122" y="32"/>
                  </a:cubicBezTo>
                  <a:cubicBezTo>
                    <a:pt x="122" y="32"/>
                    <a:pt x="122" y="32"/>
                    <a:pt x="122" y="32"/>
                  </a:cubicBezTo>
                  <a:cubicBezTo>
                    <a:pt x="122" y="32"/>
                    <a:pt x="122" y="32"/>
                    <a:pt x="122" y="32"/>
                  </a:cubicBezTo>
                  <a:cubicBezTo>
                    <a:pt x="122" y="31"/>
                    <a:pt x="122" y="31"/>
                    <a:pt x="122" y="31"/>
                  </a:cubicBezTo>
                  <a:cubicBezTo>
                    <a:pt x="122" y="31"/>
                    <a:pt x="121" y="31"/>
                    <a:pt x="121" y="30"/>
                  </a:cubicBezTo>
                  <a:cubicBezTo>
                    <a:pt x="92" y="1"/>
                    <a:pt x="92" y="1"/>
                    <a:pt x="92" y="1"/>
                  </a:cubicBezTo>
                  <a:cubicBezTo>
                    <a:pt x="91" y="1"/>
                    <a:pt x="91" y="0"/>
                    <a:pt x="91" y="0"/>
                  </a:cubicBezTo>
                  <a:cubicBezTo>
                    <a:pt x="91" y="0"/>
                    <a:pt x="91" y="0"/>
                    <a:pt x="91" y="0"/>
                  </a:cubicBezTo>
                  <a:cubicBezTo>
                    <a:pt x="90" y="0"/>
                    <a:pt x="90" y="0"/>
                    <a:pt x="90" y="0"/>
                  </a:cubicBezTo>
                  <a:cubicBezTo>
                    <a:pt x="2" y="0"/>
                    <a:pt x="2" y="0"/>
                    <a:pt x="2" y="0"/>
                  </a:cubicBezTo>
                  <a:cubicBezTo>
                    <a:pt x="1" y="0"/>
                    <a:pt x="0" y="1"/>
                    <a:pt x="0" y="2"/>
                  </a:cubicBezTo>
                  <a:cubicBezTo>
                    <a:pt x="0" y="160"/>
                    <a:pt x="0" y="160"/>
                    <a:pt x="0" y="160"/>
                  </a:cubicBezTo>
                  <a:cubicBezTo>
                    <a:pt x="0" y="161"/>
                    <a:pt x="1" y="162"/>
                    <a:pt x="2" y="162"/>
                  </a:cubicBezTo>
                  <a:cubicBezTo>
                    <a:pt x="92" y="162"/>
                    <a:pt x="92" y="162"/>
                    <a:pt x="92" y="162"/>
                  </a:cubicBezTo>
                  <a:cubicBezTo>
                    <a:pt x="96" y="174"/>
                    <a:pt x="107" y="182"/>
                    <a:pt x="120" y="182"/>
                  </a:cubicBezTo>
                  <a:cubicBezTo>
                    <a:pt x="135" y="182"/>
                    <a:pt x="148" y="170"/>
                    <a:pt x="148" y="154"/>
                  </a:cubicBezTo>
                  <a:cubicBezTo>
                    <a:pt x="148" y="139"/>
                    <a:pt x="136" y="127"/>
                    <a:pt x="122" y="126"/>
                  </a:cubicBezTo>
                  <a:close/>
                  <a:moveTo>
                    <a:pt x="92" y="7"/>
                  </a:moveTo>
                  <a:cubicBezTo>
                    <a:pt x="115" y="30"/>
                    <a:pt x="115" y="30"/>
                    <a:pt x="115" y="30"/>
                  </a:cubicBezTo>
                  <a:cubicBezTo>
                    <a:pt x="92" y="30"/>
                    <a:pt x="92" y="30"/>
                    <a:pt x="92" y="30"/>
                  </a:cubicBezTo>
                  <a:lnTo>
                    <a:pt x="92" y="7"/>
                  </a:lnTo>
                  <a:close/>
                  <a:moveTo>
                    <a:pt x="4" y="158"/>
                  </a:moveTo>
                  <a:cubicBezTo>
                    <a:pt x="4" y="4"/>
                    <a:pt x="4" y="4"/>
                    <a:pt x="4" y="4"/>
                  </a:cubicBezTo>
                  <a:cubicBezTo>
                    <a:pt x="88" y="4"/>
                    <a:pt x="88" y="4"/>
                    <a:pt x="88" y="4"/>
                  </a:cubicBezTo>
                  <a:cubicBezTo>
                    <a:pt x="88" y="32"/>
                    <a:pt x="88" y="32"/>
                    <a:pt x="88" y="32"/>
                  </a:cubicBezTo>
                  <a:cubicBezTo>
                    <a:pt x="88" y="33"/>
                    <a:pt x="89" y="34"/>
                    <a:pt x="90" y="34"/>
                  </a:cubicBezTo>
                  <a:cubicBezTo>
                    <a:pt x="118" y="34"/>
                    <a:pt x="118" y="34"/>
                    <a:pt x="118" y="34"/>
                  </a:cubicBezTo>
                  <a:cubicBezTo>
                    <a:pt x="118" y="126"/>
                    <a:pt x="118" y="126"/>
                    <a:pt x="118" y="126"/>
                  </a:cubicBezTo>
                  <a:cubicBezTo>
                    <a:pt x="103" y="127"/>
                    <a:pt x="91" y="139"/>
                    <a:pt x="91" y="154"/>
                  </a:cubicBezTo>
                  <a:cubicBezTo>
                    <a:pt x="91" y="155"/>
                    <a:pt x="91" y="156"/>
                    <a:pt x="92" y="158"/>
                  </a:cubicBezTo>
                  <a:lnTo>
                    <a:pt x="4" y="158"/>
                  </a:lnTo>
                  <a:close/>
                  <a:moveTo>
                    <a:pt x="120" y="178"/>
                  </a:moveTo>
                  <a:cubicBezTo>
                    <a:pt x="106" y="178"/>
                    <a:pt x="95" y="168"/>
                    <a:pt x="95" y="154"/>
                  </a:cubicBezTo>
                  <a:cubicBezTo>
                    <a:pt x="95" y="141"/>
                    <a:pt x="106" y="130"/>
                    <a:pt x="120" y="130"/>
                  </a:cubicBezTo>
                  <a:cubicBezTo>
                    <a:pt x="133" y="130"/>
                    <a:pt x="144" y="141"/>
                    <a:pt x="144" y="154"/>
                  </a:cubicBezTo>
                  <a:cubicBezTo>
                    <a:pt x="144" y="168"/>
                    <a:pt x="133" y="178"/>
                    <a:pt x="120" y="178"/>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5" name="Freeform 228">
              <a:extLst>
                <a:ext uri="{FF2B5EF4-FFF2-40B4-BE49-F238E27FC236}">
                  <a16:creationId xmlns:a16="http://schemas.microsoft.com/office/drawing/2014/main" id="{314443A6-0D36-8D71-02E9-BBB3E90F70A2}"/>
                </a:ext>
              </a:extLst>
            </p:cNvPr>
            <p:cNvSpPr>
              <a:spLocks/>
            </p:cNvSpPr>
            <p:nvPr/>
          </p:nvSpPr>
          <p:spPr bwMode="auto">
            <a:xfrm>
              <a:off x="2877964" y="6263483"/>
              <a:ext cx="153988" cy="12700"/>
            </a:xfrm>
            <a:custGeom>
              <a:avLst/>
              <a:gdLst>
                <a:gd name="T0" fmla="*/ 2 w 51"/>
                <a:gd name="T1" fmla="*/ 4 h 4"/>
                <a:gd name="T2" fmla="*/ 49 w 51"/>
                <a:gd name="T3" fmla="*/ 4 h 4"/>
                <a:gd name="T4" fmla="*/ 51 w 51"/>
                <a:gd name="T5" fmla="*/ 2 h 4"/>
                <a:gd name="T6" fmla="*/ 49 w 51"/>
                <a:gd name="T7" fmla="*/ 0 h 4"/>
                <a:gd name="T8" fmla="*/ 2 w 51"/>
                <a:gd name="T9" fmla="*/ 0 h 4"/>
                <a:gd name="T10" fmla="*/ 0 w 51"/>
                <a:gd name="T11" fmla="*/ 2 h 4"/>
                <a:gd name="T12" fmla="*/ 2 w 5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1" h="4">
                  <a:moveTo>
                    <a:pt x="2" y="4"/>
                  </a:moveTo>
                  <a:cubicBezTo>
                    <a:pt x="49" y="4"/>
                    <a:pt x="49" y="4"/>
                    <a:pt x="49" y="4"/>
                  </a:cubicBezTo>
                  <a:cubicBezTo>
                    <a:pt x="50" y="4"/>
                    <a:pt x="51" y="3"/>
                    <a:pt x="51" y="2"/>
                  </a:cubicBezTo>
                  <a:cubicBezTo>
                    <a:pt x="51" y="1"/>
                    <a:pt x="50" y="0"/>
                    <a:pt x="49" y="0"/>
                  </a:cubicBezTo>
                  <a:cubicBezTo>
                    <a:pt x="2" y="0"/>
                    <a:pt x="2" y="0"/>
                    <a:pt x="2" y="0"/>
                  </a:cubicBezTo>
                  <a:cubicBezTo>
                    <a:pt x="1" y="0"/>
                    <a:pt x="0" y="1"/>
                    <a:pt x="0" y="2"/>
                  </a:cubicBezTo>
                  <a:cubicBezTo>
                    <a:pt x="0" y="3"/>
                    <a:pt x="1" y="4"/>
                    <a:pt x="2" y="4"/>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6" name="Freeform 229">
              <a:extLst>
                <a:ext uri="{FF2B5EF4-FFF2-40B4-BE49-F238E27FC236}">
                  <a16:creationId xmlns:a16="http://schemas.microsoft.com/office/drawing/2014/main" id="{BADB5C3A-85D1-4620-BC8F-9BC80A5A9752}"/>
                </a:ext>
              </a:extLst>
            </p:cNvPr>
            <p:cNvSpPr>
              <a:spLocks/>
            </p:cNvSpPr>
            <p:nvPr/>
          </p:nvSpPr>
          <p:spPr bwMode="auto">
            <a:xfrm>
              <a:off x="2877964" y="6322220"/>
              <a:ext cx="153988" cy="12700"/>
            </a:xfrm>
            <a:custGeom>
              <a:avLst/>
              <a:gdLst>
                <a:gd name="T0" fmla="*/ 49 w 51"/>
                <a:gd name="T1" fmla="*/ 4 h 4"/>
                <a:gd name="T2" fmla="*/ 51 w 51"/>
                <a:gd name="T3" fmla="*/ 2 h 4"/>
                <a:gd name="T4" fmla="*/ 49 w 51"/>
                <a:gd name="T5" fmla="*/ 0 h 4"/>
                <a:gd name="T6" fmla="*/ 2 w 51"/>
                <a:gd name="T7" fmla="*/ 0 h 4"/>
                <a:gd name="T8" fmla="*/ 0 w 51"/>
                <a:gd name="T9" fmla="*/ 2 h 4"/>
                <a:gd name="T10" fmla="*/ 2 w 51"/>
                <a:gd name="T11" fmla="*/ 4 h 4"/>
                <a:gd name="T12" fmla="*/ 49 w 5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1" h="4">
                  <a:moveTo>
                    <a:pt x="49" y="4"/>
                  </a:moveTo>
                  <a:cubicBezTo>
                    <a:pt x="50" y="4"/>
                    <a:pt x="51" y="3"/>
                    <a:pt x="51" y="2"/>
                  </a:cubicBezTo>
                  <a:cubicBezTo>
                    <a:pt x="51" y="1"/>
                    <a:pt x="50" y="0"/>
                    <a:pt x="49" y="0"/>
                  </a:cubicBezTo>
                  <a:cubicBezTo>
                    <a:pt x="2" y="0"/>
                    <a:pt x="2" y="0"/>
                    <a:pt x="2" y="0"/>
                  </a:cubicBezTo>
                  <a:cubicBezTo>
                    <a:pt x="1" y="0"/>
                    <a:pt x="0" y="1"/>
                    <a:pt x="0" y="2"/>
                  </a:cubicBezTo>
                  <a:cubicBezTo>
                    <a:pt x="0" y="3"/>
                    <a:pt x="1" y="4"/>
                    <a:pt x="2" y="4"/>
                  </a:cubicBezTo>
                  <a:lnTo>
                    <a:pt x="49"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7" name="Freeform 230">
              <a:extLst>
                <a:ext uri="{FF2B5EF4-FFF2-40B4-BE49-F238E27FC236}">
                  <a16:creationId xmlns:a16="http://schemas.microsoft.com/office/drawing/2014/main" id="{B758D380-6694-0167-69A1-D31657B05DFF}"/>
                </a:ext>
              </a:extLst>
            </p:cNvPr>
            <p:cNvSpPr>
              <a:spLocks/>
            </p:cNvSpPr>
            <p:nvPr/>
          </p:nvSpPr>
          <p:spPr bwMode="auto">
            <a:xfrm>
              <a:off x="2881139" y="6377783"/>
              <a:ext cx="227013" cy="12700"/>
            </a:xfrm>
            <a:custGeom>
              <a:avLst/>
              <a:gdLst>
                <a:gd name="T0" fmla="*/ 73 w 75"/>
                <a:gd name="T1" fmla="*/ 0 h 4"/>
                <a:gd name="T2" fmla="*/ 2 w 75"/>
                <a:gd name="T3" fmla="*/ 0 h 4"/>
                <a:gd name="T4" fmla="*/ 0 w 75"/>
                <a:gd name="T5" fmla="*/ 2 h 4"/>
                <a:gd name="T6" fmla="*/ 2 w 75"/>
                <a:gd name="T7" fmla="*/ 4 h 4"/>
                <a:gd name="T8" fmla="*/ 73 w 75"/>
                <a:gd name="T9" fmla="*/ 4 h 4"/>
                <a:gd name="T10" fmla="*/ 75 w 75"/>
                <a:gd name="T11" fmla="*/ 2 h 4"/>
                <a:gd name="T12" fmla="*/ 73 w 7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5" h="4">
                  <a:moveTo>
                    <a:pt x="73" y="0"/>
                  </a:moveTo>
                  <a:cubicBezTo>
                    <a:pt x="2" y="0"/>
                    <a:pt x="2" y="0"/>
                    <a:pt x="2" y="0"/>
                  </a:cubicBezTo>
                  <a:cubicBezTo>
                    <a:pt x="1" y="0"/>
                    <a:pt x="0" y="1"/>
                    <a:pt x="0" y="2"/>
                  </a:cubicBezTo>
                  <a:cubicBezTo>
                    <a:pt x="0" y="3"/>
                    <a:pt x="1" y="4"/>
                    <a:pt x="2" y="4"/>
                  </a:cubicBezTo>
                  <a:cubicBezTo>
                    <a:pt x="73" y="4"/>
                    <a:pt x="73" y="4"/>
                    <a:pt x="73" y="4"/>
                  </a:cubicBezTo>
                  <a:cubicBezTo>
                    <a:pt x="74" y="4"/>
                    <a:pt x="75" y="3"/>
                    <a:pt x="75" y="2"/>
                  </a:cubicBezTo>
                  <a:cubicBezTo>
                    <a:pt x="75" y="1"/>
                    <a:pt x="74" y="0"/>
                    <a:pt x="7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8" name="Freeform 231">
              <a:extLst>
                <a:ext uri="{FF2B5EF4-FFF2-40B4-BE49-F238E27FC236}">
                  <a16:creationId xmlns:a16="http://schemas.microsoft.com/office/drawing/2014/main" id="{E8DE429F-C42B-2305-A202-74FBE51141B8}"/>
                </a:ext>
              </a:extLst>
            </p:cNvPr>
            <p:cNvSpPr>
              <a:spLocks/>
            </p:cNvSpPr>
            <p:nvPr/>
          </p:nvSpPr>
          <p:spPr bwMode="auto">
            <a:xfrm>
              <a:off x="2881139" y="6433345"/>
              <a:ext cx="227013" cy="12700"/>
            </a:xfrm>
            <a:custGeom>
              <a:avLst/>
              <a:gdLst>
                <a:gd name="T0" fmla="*/ 73 w 75"/>
                <a:gd name="T1" fmla="*/ 0 h 4"/>
                <a:gd name="T2" fmla="*/ 2 w 75"/>
                <a:gd name="T3" fmla="*/ 0 h 4"/>
                <a:gd name="T4" fmla="*/ 0 w 75"/>
                <a:gd name="T5" fmla="*/ 2 h 4"/>
                <a:gd name="T6" fmla="*/ 2 w 75"/>
                <a:gd name="T7" fmla="*/ 4 h 4"/>
                <a:gd name="T8" fmla="*/ 73 w 75"/>
                <a:gd name="T9" fmla="*/ 4 h 4"/>
                <a:gd name="T10" fmla="*/ 75 w 75"/>
                <a:gd name="T11" fmla="*/ 2 h 4"/>
                <a:gd name="T12" fmla="*/ 73 w 7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5" h="4">
                  <a:moveTo>
                    <a:pt x="73" y="0"/>
                  </a:moveTo>
                  <a:cubicBezTo>
                    <a:pt x="2" y="0"/>
                    <a:pt x="2" y="0"/>
                    <a:pt x="2" y="0"/>
                  </a:cubicBezTo>
                  <a:cubicBezTo>
                    <a:pt x="1" y="0"/>
                    <a:pt x="0" y="1"/>
                    <a:pt x="0" y="2"/>
                  </a:cubicBezTo>
                  <a:cubicBezTo>
                    <a:pt x="0" y="4"/>
                    <a:pt x="1" y="4"/>
                    <a:pt x="2" y="4"/>
                  </a:cubicBezTo>
                  <a:cubicBezTo>
                    <a:pt x="73" y="4"/>
                    <a:pt x="73" y="4"/>
                    <a:pt x="73" y="4"/>
                  </a:cubicBezTo>
                  <a:cubicBezTo>
                    <a:pt x="74" y="4"/>
                    <a:pt x="75" y="4"/>
                    <a:pt x="75" y="2"/>
                  </a:cubicBezTo>
                  <a:cubicBezTo>
                    <a:pt x="75" y="1"/>
                    <a:pt x="74" y="0"/>
                    <a:pt x="7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9" name="Freeform 232">
              <a:extLst>
                <a:ext uri="{FF2B5EF4-FFF2-40B4-BE49-F238E27FC236}">
                  <a16:creationId xmlns:a16="http://schemas.microsoft.com/office/drawing/2014/main" id="{849B1B94-2759-F19B-BD77-AC326D2C80C1}"/>
                </a:ext>
              </a:extLst>
            </p:cNvPr>
            <p:cNvSpPr>
              <a:spLocks/>
            </p:cNvSpPr>
            <p:nvPr/>
          </p:nvSpPr>
          <p:spPr bwMode="auto">
            <a:xfrm>
              <a:off x="2881139" y="6492083"/>
              <a:ext cx="227013" cy="12700"/>
            </a:xfrm>
            <a:custGeom>
              <a:avLst/>
              <a:gdLst>
                <a:gd name="T0" fmla="*/ 73 w 75"/>
                <a:gd name="T1" fmla="*/ 0 h 4"/>
                <a:gd name="T2" fmla="*/ 2 w 75"/>
                <a:gd name="T3" fmla="*/ 0 h 4"/>
                <a:gd name="T4" fmla="*/ 0 w 75"/>
                <a:gd name="T5" fmla="*/ 2 h 4"/>
                <a:gd name="T6" fmla="*/ 2 w 75"/>
                <a:gd name="T7" fmla="*/ 4 h 4"/>
                <a:gd name="T8" fmla="*/ 73 w 75"/>
                <a:gd name="T9" fmla="*/ 4 h 4"/>
                <a:gd name="T10" fmla="*/ 75 w 75"/>
                <a:gd name="T11" fmla="*/ 2 h 4"/>
                <a:gd name="T12" fmla="*/ 73 w 7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5" h="4">
                  <a:moveTo>
                    <a:pt x="73" y="0"/>
                  </a:moveTo>
                  <a:cubicBezTo>
                    <a:pt x="2" y="0"/>
                    <a:pt x="2" y="0"/>
                    <a:pt x="2" y="0"/>
                  </a:cubicBezTo>
                  <a:cubicBezTo>
                    <a:pt x="1" y="0"/>
                    <a:pt x="0" y="1"/>
                    <a:pt x="0" y="2"/>
                  </a:cubicBezTo>
                  <a:cubicBezTo>
                    <a:pt x="0" y="3"/>
                    <a:pt x="1" y="4"/>
                    <a:pt x="2" y="4"/>
                  </a:cubicBezTo>
                  <a:cubicBezTo>
                    <a:pt x="73" y="4"/>
                    <a:pt x="73" y="4"/>
                    <a:pt x="73" y="4"/>
                  </a:cubicBezTo>
                  <a:cubicBezTo>
                    <a:pt x="74" y="4"/>
                    <a:pt x="75" y="3"/>
                    <a:pt x="75" y="2"/>
                  </a:cubicBezTo>
                  <a:cubicBezTo>
                    <a:pt x="75" y="1"/>
                    <a:pt x="74" y="0"/>
                    <a:pt x="7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0" name="Freeform 233">
              <a:extLst>
                <a:ext uri="{FF2B5EF4-FFF2-40B4-BE49-F238E27FC236}">
                  <a16:creationId xmlns:a16="http://schemas.microsoft.com/office/drawing/2014/main" id="{63FBF314-8BA9-4810-3D51-EFF300E0D0DF}"/>
                </a:ext>
              </a:extLst>
            </p:cNvPr>
            <p:cNvSpPr>
              <a:spLocks/>
            </p:cNvSpPr>
            <p:nvPr/>
          </p:nvSpPr>
          <p:spPr bwMode="auto">
            <a:xfrm>
              <a:off x="2881139" y="6547645"/>
              <a:ext cx="227013" cy="11113"/>
            </a:xfrm>
            <a:custGeom>
              <a:avLst/>
              <a:gdLst>
                <a:gd name="T0" fmla="*/ 73 w 75"/>
                <a:gd name="T1" fmla="*/ 0 h 4"/>
                <a:gd name="T2" fmla="*/ 2 w 75"/>
                <a:gd name="T3" fmla="*/ 0 h 4"/>
                <a:gd name="T4" fmla="*/ 0 w 75"/>
                <a:gd name="T5" fmla="*/ 2 h 4"/>
                <a:gd name="T6" fmla="*/ 2 w 75"/>
                <a:gd name="T7" fmla="*/ 4 h 4"/>
                <a:gd name="T8" fmla="*/ 73 w 75"/>
                <a:gd name="T9" fmla="*/ 4 h 4"/>
                <a:gd name="T10" fmla="*/ 75 w 75"/>
                <a:gd name="T11" fmla="*/ 2 h 4"/>
                <a:gd name="T12" fmla="*/ 73 w 7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5" h="4">
                  <a:moveTo>
                    <a:pt x="73" y="0"/>
                  </a:moveTo>
                  <a:cubicBezTo>
                    <a:pt x="2" y="0"/>
                    <a:pt x="2" y="0"/>
                    <a:pt x="2" y="0"/>
                  </a:cubicBezTo>
                  <a:cubicBezTo>
                    <a:pt x="1" y="0"/>
                    <a:pt x="0" y="1"/>
                    <a:pt x="0" y="2"/>
                  </a:cubicBezTo>
                  <a:cubicBezTo>
                    <a:pt x="0" y="3"/>
                    <a:pt x="1" y="4"/>
                    <a:pt x="2" y="4"/>
                  </a:cubicBezTo>
                  <a:cubicBezTo>
                    <a:pt x="73" y="4"/>
                    <a:pt x="73" y="4"/>
                    <a:pt x="73" y="4"/>
                  </a:cubicBezTo>
                  <a:cubicBezTo>
                    <a:pt x="74" y="4"/>
                    <a:pt x="75" y="3"/>
                    <a:pt x="75" y="2"/>
                  </a:cubicBezTo>
                  <a:cubicBezTo>
                    <a:pt x="75" y="1"/>
                    <a:pt x="74" y="0"/>
                    <a:pt x="7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41" name="Group 140">
            <a:extLst>
              <a:ext uri="{FF2B5EF4-FFF2-40B4-BE49-F238E27FC236}">
                <a16:creationId xmlns:a16="http://schemas.microsoft.com/office/drawing/2014/main" id="{071BC80A-23F8-74C6-C4C1-AEAED175C444}"/>
              </a:ext>
            </a:extLst>
          </p:cNvPr>
          <p:cNvGrpSpPr/>
          <p:nvPr/>
        </p:nvGrpSpPr>
        <p:grpSpPr>
          <a:xfrm>
            <a:off x="6427571" y="4642231"/>
            <a:ext cx="215550" cy="268866"/>
            <a:chOff x="2831926" y="6174583"/>
            <a:chExt cx="449263" cy="560388"/>
          </a:xfrm>
        </p:grpSpPr>
        <p:sp>
          <p:nvSpPr>
            <p:cNvPr id="142" name="Freeform 226">
              <a:extLst>
                <a:ext uri="{FF2B5EF4-FFF2-40B4-BE49-F238E27FC236}">
                  <a16:creationId xmlns:a16="http://schemas.microsoft.com/office/drawing/2014/main" id="{C3A69CA2-4CA5-EA17-1303-E1BAA64D2A1C}"/>
                </a:ext>
              </a:extLst>
            </p:cNvPr>
            <p:cNvSpPr>
              <a:spLocks/>
            </p:cNvSpPr>
            <p:nvPr/>
          </p:nvSpPr>
          <p:spPr bwMode="auto">
            <a:xfrm>
              <a:off x="3157364" y="6603208"/>
              <a:ext cx="79375" cy="92075"/>
            </a:xfrm>
            <a:custGeom>
              <a:avLst/>
              <a:gdLst>
                <a:gd name="T0" fmla="*/ 22 w 26"/>
                <a:gd name="T1" fmla="*/ 16 h 30"/>
                <a:gd name="T2" fmla="*/ 15 w 26"/>
                <a:gd name="T3" fmla="*/ 23 h 30"/>
                <a:gd name="T4" fmla="*/ 15 w 26"/>
                <a:gd name="T5" fmla="*/ 2 h 30"/>
                <a:gd name="T6" fmla="*/ 13 w 26"/>
                <a:gd name="T7" fmla="*/ 0 h 30"/>
                <a:gd name="T8" fmla="*/ 11 w 26"/>
                <a:gd name="T9" fmla="*/ 2 h 30"/>
                <a:gd name="T10" fmla="*/ 11 w 26"/>
                <a:gd name="T11" fmla="*/ 23 h 30"/>
                <a:gd name="T12" fmla="*/ 3 w 26"/>
                <a:gd name="T13" fmla="*/ 16 h 30"/>
                <a:gd name="T14" fmla="*/ 0 w 26"/>
                <a:gd name="T15" fmla="*/ 16 h 30"/>
                <a:gd name="T16" fmla="*/ 0 w 26"/>
                <a:gd name="T17" fmla="*/ 19 h 30"/>
                <a:gd name="T18" fmla="*/ 11 w 26"/>
                <a:gd name="T19" fmla="*/ 30 h 30"/>
                <a:gd name="T20" fmla="*/ 12 w 26"/>
                <a:gd name="T21" fmla="*/ 30 h 30"/>
                <a:gd name="T22" fmla="*/ 13 w 26"/>
                <a:gd name="T23" fmla="*/ 30 h 30"/>
                <a:gd name="T24" fmla="*/ 14 w 26"/>
                <a:gd name="T25" fmla="*/ 30 h 30"/>
                <a:gd name="T26" fmla="*/ 14 w 26"/>
                <a:gd name="T27" fmla="*/ 30 h 30"/>
                <a:gd name="T28" fmla="*/ 25 w 26"/>
                <a:gd name="T29" fmla="*/ 19 h 30"/>
                <a:gd name="T30" fmla="*/ 25 w 26"/>
                <a:gd name="T31" fmla="*/ 16 h 30"/>
                <a:gd name="T32" fmla="*/ 22 w 26"/>
                <a:gd name="T33"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30">
                  <a:moveTo>
                    <a:pt x="22" y="16"/>
                  </a:moveTo>
                  <a:cubicBezTo>
                    <a:pt x="15" y="23"/>
                    <a:pt x="15" y="23"/>
                    <a:pt x="15" y="23"/>
                  </a:cubicBezTo>
                  <a:cubicBezTo>
                    <a:pt x="15" y="2"/>
                    <a:pt x="15" y="2"/>
                    <a:pt x="15" y="2"/>
                  </a:cubicBezTo>
                  <a:cubicBezTo>
                    <a:pt x="15" y="1"/>
                    <a:pt x="14" y="0"/>
                    <a:pt x="13" y="0"/>
                  </a:cubicBezTo>
                  <a:cubicBezTo>
                    <a:pt x="12" y="0"/>
                    <a:pt x="11" y="1"/>
                    <a:pt x="11" y="2"/>
                  </a:cubicBezTo>
                  <a:cubicBezTo>
                    <a:pt x="11" y="23"/>
                    <a:pt x="11" y="23"/>
                    <a:pt x="11" y="23"/>
                  </a:cubicBezTo>
                  <a:cubicBezTo>
                    <a:pt x="3" y="16"/>
                    <a:pt x="3" y="16"/>
                    <a:pt x="3" y="16"/>
                  </a:cubicBezTo>
                  <a:cubicBezTo>
                    <a:pt x="2" y="15"/>
                    <a:pt x="1" y="15"/>
                    <a:pt x="0" y="16"/>
                  </a:cubicBezTo>
                  <a:cubicBezTo>
                    <a:pt x="0" y="17"/>
                    <a:pt x="0" y="18"/>
                    <a:pt x="0" y="19"/>
                  </a:cubicBezTo>
                  <a:cubicBezTo>
                    <a:pt x="11" y="30"/>
                    <a:pt x="11" y="30"/>
                    <a:pt x="11" y="30"/>
                  </a:cubicBezTo>
                  <a:cubicBezTo>
                    <a:pt x="12" y="30"/>
                    <a:pt x="12" y="30"/>
                    <a:pt x="12" y="30"/>
                  </a:cubicBezTo>
                  <a:cubicBezTo>
                    <a:pt x="12" y="30"/>
                    <a:pt x="13" y="30"/>
                    <a:pt x="13" y="30"/>
                  </a:cubicBezTo>
                  <a:cubicBezTo>
                    <a:pt x="13" y="30"/>
                    <a:pt x="13" y="30"/>
                    <a:pt x="14" y="30"/>
                  </a:cubicBezTo>
                  <a:cubicBezTo>
                    <a:pt x="14" y="30"/>
                    <a:pt x="14" y="30"/>
                    <a:pt x="14" y="30"/>
                  </a:cubicBezTo>
                  <a:cubicBezTo>
                    <a:pt x="25" y="19"/>
                    <a:pt x="25" y="19"/>
                    <a:pt x="25" y="19"/>
                  </a:cubicBezTo>
                  <a:cubicBezTo>
                    <a:pt x="26" y="18"/>
                    <a:pt x="26" y="17"/>
                    <a:pt x="25" y="16"/>
                  </a:cubicBezTo>
                  <a:cubicBezTo>
                    <a:pt x="24" y="15"/>
                    <a:pt x="23" y="15"/>
                    <a:pt x="22" y="16"/>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3" name="Freeform 227">
              <a:extLst>
                <a:ext uri="{FF2B5EF4-FFF2-40B4-BE49-F238E27FC236}">
                  <a16:creationId xmlns:a16="http://schemas.microsoft.com/office/drawing/2014/main" id="{127CDBE4-B3DF-D1C0-C7C6-5A2833A9C4C9}"/>
                </a:ext>
              </a:extLst>
            </p:cNvPr>
            <p:cNvSpPr>
              <a:spLocks noEditPoints="1"/>
            </p:cNvSpPr>
            <p:nvPr/>
          </p:nvSpPr>
          <p:spPr bwMode="auto">
            <a:xfrm>
              <a:off x="2831926" y="6174583"/>
              <a:ext cx="449263" cy="560388"/>
            </a:xfrm>
            <a:custGeom>
              <a:avLst/>
              <a:gdLst>
                <a:gd name="T0" fmla="*/ 122 w 148"/>
                <a:gd name="T1" fmla="*/ 126 h 182"/>
                <a:gd name="T2" fmla="*/ 122 w 148"/>
                <a:gd name="T3" fmla="*/ 32 h 182"/>
                <a:gd name="T4" fmla="*/ 122 w 148"/>
                <a:gd name="T5" fmla="*/ 32 h 182"/>
                <a:gd name="T6" fmla="*/ 122 w 148"/>
                <a:gd name="T7" fmla="*/ 32 h 182"/>
                <a:gd name="T8" fmla="*/ 122 w 148"/>
                <a:gd name="T9" fmla="*/ 32 h 182"/>
                <a:gd name="T10" fmla="*/ 122 w 148"/>
                <a:gd name="T11" fmla="*/ 32 h 182"/>
                <a:gd name="T12" fmla="*/ 122 w 148"/>
                <a:gd name="T13" fmla="*/ 32 h 182"/>
                <a:gd name="T14" fmla="*/ 122 w 148"/>
                <a:gd name="T15" fmla="*/ 31 h 182"/>
                <a:gd name="T16" fmla="*/ 121 w 148"/>
                <a:gd name="T17" fmla="*/ 30 h 182"/>
                <a:gd name="T18" fmla="*/ 92 w 148"/>
                <a:gd name="T19" fmla="*/ 1 h 182"/>
                <a:gd name="T20" fmla="*/ 91 w 148"/>
                <a:gd name="T21" fmla="*/ 0 h 182"/>
                <a:gd name="T22" fmla="*/ 91 w 148"/>
                <a:gd name="T23" fmla="*/ 0 h 182"/>
                <a:gd name="T24" fmla="*/ 90 w 148"/>
                <a:gd name="T25" fmla="*/ 0 h 182"/>
                <a:gd name="T26" fmla="*/ 2 w 148"/>
                <a:gd name="T27" fmla="*/ 0 h 182"/>
                <a:gd name="T28" fmla="*/ 0 w 148"/>
                <a:gd name="T29" fmla="*/ 2 h 182"/>
                <a:gd name="T30" fmla="*/ 0 w 148"/>
                <a:gd name="T31" fmla="*/ 160 h 182"/>
                <a:gd name="T32" fmla="*/ 2 w 148"/>
                <a:gd name="T33" fmla="*/ 162 h 182"/>
                <a:gd name="T34" fmla="*/ 92 w 148"/>
                <a:gd name="T35" fmla="*/ 162 h 182"/>
                <a:gd name="T36" fmla="*/ 120 w 148"/>
                <a:gd name="T37" fmla="*/ 182 h 182"/>
                <a:gd name="T38" fmla="*/ 148 w 148"/>
                <a:gd name="T39" fmla="*/ 154 h 182"/>
                <a:gd name="T40" fmla="*/ 122 w 148"/>
                <a:gd name="T41" fmla="*/ 126 h 182"/>
                <a:gd name="T42" fmla="*/ 92 w 148"/>
                <a:gd name="T43" fmla="*/ 7 h 182"/>
                <a:gd name="T44" fmla="*/ 115 w 148"/>
                <a:gd name="T45" fmla="*/ 30 h 182"/>
                <a:gd name="T46" fmla="*/ 92 w 148"/>
                <a:gd name="T47" fmla="*/ 30 h 182"/>
                <a:gd name="T48" fmla="*/ 92 w 148"/>
                <a:gd name="T49" fmla="*/ 7 h 182"/>
                <a:gd name="T50" fmla="*/ 4 w 148"/>
                <a:gd name="T51" fmla="*/ 158 h 182"/>
                <a:gd name="T52" fmla="*/ 4 w 148"/>
                <a:gd name="T53" fmla="*/ 4 h 182"/>
                <a:gd name="T54" fmla="*/ 88 w 148"/>
                <a:gd name="T55" fmla="*/ 4 h 182"/>
                <a:gd name="T56" fmla="*/ 88 w 148"/>
                <a:gd name="T57" fmla="*/ 32 h 182"/>
                <a:gd name="T58" fmla="*/ 90 w 148"/>
                <a:gd name="T59" fmla="*/ 34 h 182"/>
                <a:gd name="T60" fmla="*/ 118 w 148"/>
                <a:gd name="T61" fmla="*/ 34 h 182"/>
                <a:gd name="T62" fmla="*/ 118 w 148"/>
                <a:gd name="T63" fmla="*/ 126 h 182"/>
                <a:gd name="T64" fmla="*/ 91 w 148"/>
                <a:gd name="T65" fmla="*/ 154 h 182"/>
                <a:gd name="T66" fmla="*/ 92 w 148"/>
                <a:gd name="T67" fmla="*/ 158 h 182"/>
                <a:gd name="T68" fmla="*/ 4 w 148"/>
                <a:gd name="T69" fmla="*/ 158 h 182"/>
                <a:gd name="T70" fmla="*/ 120 w 148"/>
                <a:gd name="T71" fmla="*/ 178 h 182"/>
                <a:gd name="T72" fmla="*/ 95 w 148"/>
                <a:gd name="T73" fmla="*/ 154 h 182"/>
                <a:gd name="T74" fmla="*/ 120 w 148"/>
                <a:gd name="T75" fmla="*/ 130 h 182"/>
                <a:gd name="T76" fmla="*/ 144 w 148"/>
                <a:gd name="T77" fmla="*/ 154 h 182"/>
                <a:gd name="T78" fmla="*/ 120 w 148"/>
                <a:gd name="T79" fmla="*/ 17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8" h="182">
                  <a:moveTo>
                    <a:pt x="122" y="126"/>
                  </a:moveTo>
                  <a:cubicBezTo>
                    <a:pt x="122" y="32"/>
                    <a:pt x="122" y="32"/>
                    <a:pt x="122" y="32"/>
                  </a:cubicBezTo>
                  <a:cubicBezTo>
                    <a:pt x="122" y="32"/>
                    <a:pt x="122" y="32"/>
                    <a:pt x="122" y="32"/>
                  </a:cubicBezTo>
                  <a:cubicBezTo>
                    <a:pt x="122" y="32"/>
                    <a:pt x="122" y="32"/>
                    <a:pt x="122" y="32"/>
                  </a:cubicBezTo>
                  <a:cubicBezTo>
                    <a:pt x="122" y="32"/>
                    <a:pt x="122" y="32"/>
                    <a:pt x="122" y="32"/>
                  </a:cubicBezTo>
                  <a:cubicBezTo>
                    <a:pt x="122" y="32"/>
                    <a:pt x="122" y="32"/>
                    <a:pt x="122" y="32"/>
                  </a:cubicBezTo>
                  <a:cubicBezTo>
                    <a:pt x="122" y="32"/>
                    <a:pt x="122" y="32"/>
                    <a:pt x="122" y="32"/>
                  </a:cubicBezTo>
                  <a:cubicBezTo>
                    <a:pt x="122" y="31"/>
                    <a:pt x="122" y="31"/>
                    <a:pt x="122" y="31"/>
                  </a:cubicBezTo>
                  <a:cubicBezTo>
                    <a:pt x="122" y="31"/>
                    <a:pt x="121" y="31"/>
                    <a:pt x="121" y="30"/>
                  </a:cubicBezTo>
                  <a:cubicBezTo>
                    <a:pt x="92" y="1"/>
                    <a:pt x="92" y="1"/>
                    <a:pt x="92" y="1"/>
                  </a:cubicBezTo>
                  <a:cubicBezTo>
                    <a:pt x="91" y="1"/>
                    <a:pt x="91" y="0"/>
                    <a:pt x="91" y="0"/>
                  </a:cubicBezTo>
                  <a:cubicBezTo>
                    <a:pt x="91" y="0"/>
                    <a:pt x="91" y="0"/>
                    <a:pt x="91" y="0"/>
                  </a:cubicBezTo>
                  <a:cubicBezTo>
                    <a:pt x="90" y="0"/>
                    <a:pt x="90" y="0"/>
                    <a:pt x="90" y="0"/>
                  </a:cubicBezTo>
                  <a:cubicBezTo>
                    <a:pt x="2" y="0"/>
                    <a:pt x="2" y="0"/>
                    <a:pt x="2" y="0"/>
                  </a:cubicBezTo>
                  <a:cubicBezTo>
                    <a:pt x="1" y="0"/>
                    <a:pt x="0" y="1"/>
                    <a:pt x="0" y="2"/>
                  </a:cubicBezTo>
                  <a:cubicBezTo>
                    <a:pt x="0" y="160"/>
                    <a:pt x="0" y="160"/>
                    <a:pt x="0" y="160"/>
                  </a:cubicBezTo>
                  <a:cubicBezTo>
                    <a:pt x="0" y="161"/>
                    <a:pt x="1" y="162"/>
                    <a:pt x="2" y="162"/>
                  </a:cubicBezTo>
                  <a:cubicBezTo>
                    <a:pt x="92" y="162"/>
                    <a:pt x="92" y="162"/>
                    <a:pt x="92" y="162"/>
                  </a:cubicBezTo>
                  <a:cubicBezTo>
                    <a:pt x="96" y="174"/>
                    <a:pt x="107" y="182"/>
                    <a:pt x="120" y="182"/>
                  </a:cubicBezTo>
                  <a:cubicBezTo>
                    <a:pt x="135" y="182"/>
                    <a:pt x="148" y="170"/>
                    <a:pt x="148" y="154"/>
                  </a:cubicBezTo>
                  <a:cubicBezTo>
                    <a:pt x="148" y="139"/>
                    <a:pt x="136" y="127"/>
                    <a:pt x="122" y="126"/>
                  </a:cubicBezTo>
                  <a:close/>
                  <a:moveTo>
                    <a:pt x="92" y="7"/>
                  </a:moveTo>
                  <a:cubicBezTo>
                    <a:pt x="115" y="30"/>
                    <a:pt x="115" y="30"/>
                    <a:pt x="115" y="30"/>
                  </a:cubicBezTo>
                  <a:cubicBezTo>
                    <a:pt x="92" y="30"/>
                    <a:pt x="92" y="30"/>
                    <a:pt x="92" y="30"/>
                  </a:cubicBezTo>
                  <a:lnTo>
                    <a:pt x="92" y="7"/>
                  </a:lnTo>
                  <a:close/>
                  <a:moveTo>
                    <a:pt x="4" y="158"/>
                  </a:moveTo>
                  <a:cubicBezTo>
                    <a:pt x="4" y="4"/>
                    <a:pt x="4" y="4"/>
                    <a:pt x="4" y="4"/>
                  </a:cubicBezTo>
                  <a:cubicBezTo>
                    <a:pt x="88" y="4"/>
                    <a:pt x="88" y="4"/>
                    <a:pt x="88" y="4"/>
                  </a:cubicBezTo>
                  <a:cubicBezTo>
                    <a:pt x="88" y="32"/>
                    <a:pt x="88" y="32"/>
                    <a:pt x="88" y="32"/>
                  </a:cubicBezTo>
                  <a:cubicBezTo>
                    <a:pt x="88" y="33"/>
                    <a:pt x="89" y="34"/>
                    <a:pt x="90" y="34"/>
                  </a:cubicBezTo>
                  <a:cubicBezTo>
                    <a:pt x="118" y="34"/>
                    <a:pt x="118" y="34"/>
                    <a:pt x="118" y="34"/>
                  </a:cubicBezTo>
                  <a:cubicBezTo>
                    <a:pt x="118" y="126"/>
                    <a:pt x="118" y="126"/>
                    <a:pt x="118" y="126"/>
                  </a:cubicBezTo>
                  <a:cubicBezTo>
                    <a:pt x="103" y="127"/>
                    <a:pt x="91" y="139"/>
                    <a:pt x="91" y="154"/>
                  </a:cubicBezTo>
                  <a:cubicBezTo>
                    <a:pt x="91" y="155"/>
                    <a:pt x="91" y="156"/>
                    <a:pt x="92" y="158"/>
                  </a:cubicBezTo>
                  <a:lnTo>
                    <a:pt x="4" y="158"/>
                  </a:lnTo>
                  <a:close/>
                  <a:moveTo>
                    <a:pt x="120" y="178"/>
                  </a:moveTo>
                  <a:cubicBezTo>
                    <a:pt x="106" y="178"/>
                    <a:pt x="95" y="168"/>
                    <a:pt x="95" y="154"/>
                  </a:cubicBezTo>
                  <a:cubicBezTo>
                    <a:pt x="95" y="141"/>
                    <a:pt x="106" y="130"/>
                    <a:pt x="120" y="130"/>
                  </a:cubicBezTo>
                  <a:cubicBezTo>
                    <a:pt x="133" y="130"/>
                    <a:pt x="144" y="141"/>
                    <a:pt x="144" y="154"/>
                  </a:cubicBezTo>
                  <a:cubicBezTo>
                    <a:pt x="144" y="168"/>
                    <a:pt x="133" y="178"/>
                    <a:pt x="120" y="178"/>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4" name="Freeform 228">
              <a:extLst>
                <a:ext uri="{FF2B5EF4-FFF2-40B4-BE49-F238E27FC236}">
                  <a16:creationId xmlns:a16="http://schemas.microsoft.com/office/drawing/2014/main" id="{E35871A0-106C-31A3-FDA4-1B0C51CA523B}"/>
                </a:ext>
              </a:extLst>
            </p:cNvPr>
            <p:cNvSpPr>
              <a:spLocks/>
            </p:cNvSpPr>
            <p:nvPr/>
          </p:nvSpPr>
          <p:spPr bwMode="auto">
            <a:xfrm>
              <a:off x="2877964" y="6263483"/>
              <a:ext cx="153988" cy="12700"/>
            </a:xfrm>
            <a:custGeom>
              <a:avLst/>
              <a:gdLst>
                <a:gd name="T0" fmla="*/ 2 w 51"/>
                <a:gd name="T1" fmla="*/ 4 h 4"/>
                <a:gd name="T2" fmla="*/ 49 w 51"/>
                <a:gd name="T3" fmla="*/ 4 h 4"/>
                <a:gd name="T4" fmla="*/ 51 w 51"/>
                <a:gd name="T5" fmla="*/ 2 h 4"/>
                <a:gd name="T6" fmla="*/ 49 w 51"/>
                <a:gd name="T7" fmla="*/ 0 h 4"/>
                <a:gd name="T8" fmla="*/ 2 w 51"/>
                <a:gd name="T9" fmla="*/ 0 h 4"/>
                <a:gd name="T10" fmla="*/ 0 w 51"/>
                <a:gd name="T11" fmla="*/ 2 h 4"/>
                <a:gd name="T12" fmla="*/ 2 w 5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1" h="4">
                  <a:moveTo>
                    <a:pt x="2" y="4"/>
                  </a:moveTo>
                  <a:cubicBezTo>
                    <a:pt x="49" y="4"/>
                    <a:pt x="49" y="4"/>
                    <a:pt x="49" y="4"/>
                  </a:cubicBezTo>
                  <a:cubicBezTo>
                    <a:pt x="50" y="4"/>
                    <a:pt x="51" y="3"/>
                    <a:pt x="51" y="2"/>
                  </a:cubicBezTo>
                  <a:cubicBezTo>
                    <a:pt x="51" y="1"/>
                    <a:pt x="50" y="0"/>
                    <a:pt x="49" y="0"/>
                  </a:cubicBezTo>
                  <a:cubicBezTo>
                    <a:pt x="2" y="0"/>
                    <a:pt x="2" y="0"/>
                    <a:pt x="2" y="0"/>
                  </a:cubicBezTo>
                  <a:cubicBezTo>
                    <a:pt x="1" y="0"/>
                    <a:pt x="0" y="1"/>
                    <a:pt x="0" y="2"/>
                  </a:cubicBezTo>
                  <a:cubicBezTo>
                    <a:pt x="0" y="3"/>
                    <a:pt x="1" y="4"/>
                    <a:pt x="2" y="4"/>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5" name="Freeform 229">
              <a:extLst>
                <a:ext uri="{FF2B5EF4-FFF2-40B4-BE49-F238E27FC236}">
                  <a16:creationId xmlns:a16="http://schemas.microsoft.com/office/drawing/2014/main" id="{1DF06DAB-A0F2-1971-07B1-5FF8902302E1}"/>
                </a:ext>
              </a:extLst>
            </p:cNvPr>
            <p:cNvSpPr>
              <a:spLocks/>
            </p:cNvSpPr>
            <p:nvPr/>
          </p:nvSpPr>
          <p:spPr bwMode="auto">
            <a:xfrm>
              <a:off x="2877964" y="6322220"/>
              <a:ext cx="153988" cy="12700"/>
            </a:xfrm>
            <a:custGeom>
              <a:avLst/>
              <a:gdLst>
                <a:gd name="T0" fmla="*/ 49 w 51"/>
                <a:gd name="T1" fmla="*/ 4 h 4"/>
                <a:gd name="T2" fmla="*/ 51 w 51"/>
                <a:gd name="T3" fmla="*/ 2 h 4"/>
                <a:gd name="T4" fmla="*/ 49 w 51"/>
                <a:gd name="T5" fmla="*/ 0 h 4"/>
                <a:gd name="T6" fmla="*/ 2 w 51"/>
                <a:gd name="T7" fmla="*/ 0 h 4"/>
                <a:gd name="T8" fmla="*/ 0 w 51"/>
                <a:gd name="T9" fmla="*/ 2 h 4"/>
                <a:gd name="T10" fmla="*/ 2 w 51"/>
                <a:gd name="T11" fmla="*/ 4 h 4"/>
                <a:gd name="T12" fmla="*/ 49 w 5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1" h="4">
                  <a:moveTo>
                    <a:pt x="49" y="4"/>
                  </a:moveTo>
                  <a:cubicBezTo>
                    <a:pt x="50" y="4"/>
                    <a:pt x="51" y="3"/>
                    <a:pt x="51" y="2"/>
                  </a:cubicBezTo>
                  <a:cubicBezTo>
                    <a:pt x="51" y="1"/>
                    <a:pt x="50" y="0"/>
                    <a:pt x="49" y="0"/>
                  </a:cubicBezTo>
                  <a:cubicBezTo>
                    <a:pt x="2" y="0"/>
                    <a:pt x="2" y="0"/>
                    <a:pt x="2" y="0"/>
                  </a:cubicBezTo>
                  <a:cubicBezTo>
                    <a:pt x="1" y="0"/>
                    <a:pt x="0" y="1"/>
                    <a:pt x="0" y="2"/>
                  </a:cubicBezTo>
                  <a:cubicBezTo>
                    <a:pt x="0" y="3"/>
                    <a:pt x="1" y="4"/>
                    <a:pt x="2" y="4"/>
                  </a:cubicBezTo>
                  <a:lnTo>
                    <a:pt x="49"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6" name="Freeform 230">
              <a:extLst>
                <a:ext uri="{FF2B5EF4-FFF2-40B4-BE49-F238E27FC236}">
                  <a16:creationId xmlns:a16="http://schemas.microsoft.com/office/drawing/2014/main" id="{9C8719A9-36EC-9375-8CDF-DD3C9874C09C}"/>
                </a:ext>
              </a:extLst>
            </p:cNvPr>
            <p:cNvSpPr>
              <a:spLocks/>
            </p:cNvSpPr>
            <p:nvPr/>
          </p:nvSpPr>
          <p:spPr bwMode="auto">
            <a:xfrm>
              <a:off x="2881139" y="6377783"/>
              <a:ext cx="227013" cy="12700"/>
            </a:xfrm>
            <a:custGeom>
              <a:avLst/>
              <a:gdLst>
                <a:gd name="T0" fmla="*/ 73 w 75"/>
                <a:gd name="T1" fmla="*/ 0 h 4"/>
                <a:gd name="T2" fmla="*/ 2 w 75"/>
                <a:gd name="T3" fmla="*/ 0 h 4"/>
                <a:gd name="T4" fmla="*/ 0 w 75"/>
                <a:gd name="T5" fmla="*/ 2 h 4"/>
                <a:gd name="T6" fmla="*/ 2 w 75"/>
                <a:gd name="T7" fmla="*/ 4 h 4"/>
                <a:gd name="T8" fmla="*/ 73 w 75"/>
                <a:gd name="T9" fmla="*/ 4 h 4"/>
                <a:gd name="T10" fmla="*/ 75 w 75"/>
                <a:gd name="T11" fmla="*/ 2 h 4"/>
                <a:gd name="T12" fmla="*/ 73 w 7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5" h="4">
                  <a:moveTo>
                    <a:pt x="73" y="0"/>
                  </a:moveTo>
                  <a:cubicBezTo>
                    <a:pt x="2" y="0"/>
                    <a:pt x="2" y="0"/>
                    <a:pt x="2" y="0"/>
                  </a:cubicBezTo>
                  <a:cubicBezTo>
                    <a:pt x="1" y="0"/>
                    <a:pt x="0" y="1"/>
                    <a:pt x="0" y="2"/>
                  </a:cubicBezTo>
                  <a:cubicBezTo>
                    <a:pt x="0" y="3"/>
                    <a:pt x="1" y="4"/>
                    <a:pt x="2" y="4"/>
                  </a:cubicBezTo>
                  <a:cubicBezTo>
                    <a:pt x="73" y="4"/>
                    <a:pt x="73" y="4"/>
                    <a:pt x="73" y="4"/>
                  </a:cubicBezTo>
                  <a:cubicBezTo>
                    <a:pt x="74" y="4"/>
                    <a:pt x="75" y="3"/>
                    <a:pt x="75" y="2"/>
                  </a:cubicBezTo>
                  <a:cubicBezTo>
                    <a:pt x="75" y="1"/>
                    <a:pt x="74" y="0"/>
                    <a:pt x="7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7" name="Freeform 231">
              <a:extLst>
                <a:ext uri="{FF2B5EF4-FFF2-40B4-BE49-F238E27FC236}">
                  <a16:creationId xmlns:a16="http://schemas.microsoft.com/office/drawing/2014/main" id="{096F8C12-0341-6B24-F30C-150419555BBA}"/>
                </a:ext>
              </a:extLst>
            </p:cNvPr>
            <p:cNvSpPr>
              <a:spLocks/>
            </p:cNvSpPr>
            <p:nvPr/>
          </p:nvSpPr>
          <p:spPr bwMode="auto">
            <a:xfrm>
              <a:off x="2881139" y="6433345"/>
              <a:ext cx="227013" cy="12700"/>
            </a:xfrm>
            <a:custGeom>
              <a:avLst/>
              <a:gdLst>
                <a:gd name="T0" fmla="*/ 73 w 75"/>
                <a:gd name="T1" fmla="*/ 0 h 4"/>
                <a:gd name="T2" fmla="*/ 2 w 75"/>
                <a:gd name="T3" fmla="*/ 0 h 4"/>
                <a:gd name="T4" fmla="*/ 0 w 75"/>
                <a:gd name="T5" fmla="*/ 2 h 4"/>
                <a:gd name="T6" fmla="*/ 2 w 75"/>
                <a:gd name="T7" fmla="*/ 4 h 4"/>
                <a:gd name="T8" fmla="*/ 73 w 75"/>
                <a:gd name="T9" fmla="*/ 4 h 4"/>
                <a:gd name="T10" fmla="*/ 75 w 75"/>
                <a:gd name="T11" fmla="*/ 2 h 4"/>
                <a:gd name="T12" fmla="*/ 73 w 7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5" h="4">
                  <a:moveTo>
                    <a:pt x="73" y="0"/>
                  </a:moveTo>
                  <a:cubicBezTo>
                    <a:pt x="2" y="0"/>
                    <a:pt x="2" y="0"/>
                    <a:pt x="2" y="0"/>
                  </a:cubicBezTo>
                  <a:cubicBezTo>
                    <a:pt x="1" y="0"/>
                    <a:pt x="0" y="1"/>
                    <a:pt x="0" y="2"/>
                  </a:cubicBezTo>
                  <a:cubicBezTo>
                    <a:pt x="0" y="4"/>
                    <a:pt x="1" y="4"/>
                    <a:pt x="2" y="4"/>
                  </a:cubicBezTo>
                  <a:cubicBezTo>
                    <a:pt x="73" y="4"/>
                    <a:pt x="73" y="4"/>
                    <a:pt x="73" y="4"/>
                  </a:cubicBezTo>
                  <a:cubicBezTo>
                    <a:pt x="74" y="4"/>
                    <a:pt x="75" y="4"/>
                    <a:pt x="75" y="2"/>
                  </a:cubicBezTo>
                  <a:cubicBezTo>
                    <a:pt x="75" y="1"/>
                    <a:pt x="74" y="0"/>
                    <a:pt x="7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8" name="Freeform 232">
              <a:extLst>
                <a:ext uri="{FF2B5EF4-FFF2-40B4-BE49-F238E27FC236}">
                  <a16:creationId xmlns:a16="http://schemas.microsoft.com/office/drawing/2014/main" id="{1A9493D4-89CE-6AF2-37F3-423B1E46BB11}"/>
                </a:ext>
              </a:extLst>
            </p:cNvPr>
            <p:cNvSpPr>
              <a:spLocks/>
            </p:cNvSpPr>
            <p:nvPr/>
          </p:nvSpPr>
          <p:spPr bwMode="auto">
            <a:xfrm>
              <a:off x="2881139" y="6492083"/>
              <a:ext cx="227013" cy="12700"/>
            </a:xfrm>
            <a:custGeom>
              <a:avLst/>
              <a:gdLst>
                <a:gd name="T0" fmla="*/ 73 w 75"/>
                <a:gd name="T1" fmla="*/ 0 h 4"/>
                <a:gd name="T2" fmla="*/ 2 w 75"/>
                <a:gd name="T3" fmla="*/ 0 h 4"/>
                <a:gd name="T4" fmla="*/ 0 w 75"/>
                <a:gd name="T5" fmla="*/ 2 h 4"/>
                <a:gd name="T6" fmla="*/ 2 w 75"/>
                <a:gd name="T7" fmla="*/ 4 h 4"/>
                <a:gd name="T8" fmla="*/ 73 w 75"/>
                <a:gd name="T9" fmla="*/ 4 h 4"/>
                <a:gd name="T10" fmla="*/ 75 w 75"/>
                <a:gd name="T11" fmla="*/ 2 h 4"/>
                <a:gd name="T12" fmla="*/ 73 w 7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5" h="4">
                  <a:moveTo>
                    <a:pt x="73" y="0"/>
                  </a:moveTo>
                  <a:cubicBezTo>
                    <a:pt x="2" y="0"/>
                    <a:pt x="2" y="0"/>
                    <a:pt x="2" y="0"/>
                  </a:cubicBezTo>
                  <a:cubicBezTo>
                    <a:pt x="1" y="0"/>
                    <a:pt x="0" y="1"/>
                    <a:pt x="0" y="2"/>
                  </a:cubicBezTo>
                  <a:cubicBezTo>
                    <a:pt x="0" y="3"/>
                    <a:pt x="1" y="4"/>
                    <a:pt x="2" y="4"/>
                  </a:cubicBezTo>
                  <a:cubicBezTo>
                    <a:pt x="73" y="4"/>
                    <a:pt x="73" y="4"/>
                    <a:pt x="73" y="4"/>
                  </a:cubicBezTo>
                  <a:cubicBezTo>
                    <a:pt x="74" y="4"/>
                    <a:pt x="75" y="3"/>
                    <a:pt x="75" y="2"/>
                  </a:cubicBezTo>
                  <a:cubicBezTo>
                    <a:pt x="75" y="1"/>
                    <a:pt x="74" y="0"/>
                    <a:pt x="7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9" name="Freeform 233">
              <a:extLst>
                <a:ext uri="{FF2B5EF4-FFF2-40B4-BE49-F238E27FC236}">
                  <a16:creationId xmlns:a16="http://schemas.microsoft.com/office/drawing/2014/main" id="{482D2341-DA7B-C291-6FC2-4AFDC085B635}"/>
                </a:ext>
              </a:extLst>
            </p:cNvPr>
            <p:cNvSpPr>
              <a:spLocks/>
            </p:cNvSpPr>
            <p:nvPr/>
          </p:nvSpPr>
          <p:spPr bwMode="auto">
            <a:xfrm>
              <a:off x="2881139" y="6547645"/>
              <a:ext cx="227013" cy="11113"/>
            </a:xfrm>
            <a:custGeom>
              <a:avLst/>
              <a:gdLst>
                <a:gd name="T0" fmla="*/ 73 w 75"/>
                <a:gd name="T1" fmla="*/ 0 h 4"/>
                <a:gd name="T2" fmla="*/ 2 w 75"/>
                <a:gd name="T3" fmla="*/ 0 h 4"/>
                <a:gd name="T4" fmla="*/ 0 w 75"/>
                <a:gd name="T5" fmla="*/ 2 h 4"/>
                <a:gd name="T6" fmla="*/ 2 w 75"/>
                <a:gd name="T7" fmla="*/ 4 h 4"/>
                <a:gd name="T8" fmla="*/ 73 w 75"/>
                <a:gd name="T9" fmla="*/ 4 h 4"/>
                <a:gd name="T10" fmla="*/ 75 w 75"/>
                <a:gd name="T11" fmla="*/ 2 h 4"/>
                <a:gd name="T12" fmla="*/ 73 w 7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5" h="4">
                  <a:moveTo>
                    <a:pt x="73" y="0"/>
                  </a:moveTo>
                  <a:cubicBezTo>
                    <a:pt x="2" y="0"/>
                    <a:pt x="2" y="0"/>
                    <a:pt x="2" y="0"/>
                  </a:cubicBezTo>
                  <a:cubicBezTo>
                    <a:pt x="1" y="0"/>
                    <a:pt x="0" y="1"/>
                    <a:pt x="0" y="2"/>
                  </a:cubicBezTo>
                  <a:cubicBezTo>
                    <a:pt x="0" y="3"/>
                    <a:pt x="1" y="4"/>
                    <a:pt x="2" y="4"/>
                  </a:cubicBezTo>
                  <a:cubicBezTo>
                    <a:pt x="73" y="4"/>
                    <a:pt x="73" y="4"/>
                    <a:pt x="73" y="4"/>
                  </a:cubicBezTo>
                  <a:cubicBezTo>
                    <a:pt x="74" y="4"/>
                    <a:pt x="75" y="3"/>
                    <a:pt x="75" y="2"/>
                  </a:cubicBezTo>
                  <a:cubicBezTo>
                    <a:pt x="75" y="1"/>
                    <a:pt x="74" y="0"/>
                    <a:pt x="7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50" name="TextBox 149">
            <a:extLst>
              <a:ext uri="{FF2B5EF4-FFF2-40B4-BE49-F238E27FC236}">
                <a16:creationId xmlns:a16="http://schemas.microsoft.com/office/drawing/2014/main" id="{B66172FD-BE7E-C016-4C2F-8BC889D5AEAD}"/>
              </a:ext>
            </a:extLst>
          </p:cNvPr>
          <p:cNvSpPr txBox="1"/>
          <p:nvPr/>
        </p:nvSpPr>
        <p:spPr>
          <a:xfrm>
            <a:off x="6151061" y="5399966"/>
            <a:ext cx="671075" cy="246221"/>
          </a:xfrm>
          <a:prstGeom prst="rect">
            <a:avLst/>
          </a:prstGeom>
          <a:noFill/>
        </p:spPr>
        <p:txBody>
          <a:bodyPr wrap="square" rtlCol="0">
            <a:spAutoFit/>
          </a:bodyPr>
          <a:lstStyle/>
          <a:p>
            <a:r>
              <a:rPr lang="en-US" sz="1000" b="1" dirty="0">
                <a:solidFill>
                  <a:srgbClr val="F47920"/>
                </a:solidFill>
              </a:rPr>
              <a:t>SALT</a:t>
            </a:r>
            <a:r>
              <a:rPr lang="ko-KR" altLang="en-US" sz="1000" b="1" dirty="0">
                <a:solidFill>
                  <a:srgbClr val="F47920"/>
                </a:solidFill>
              </a:rPr>
              <a:t> </a:t>
            </a:r>
            <a:r>
              <a:rPr lang="en-US" altLang="ko-KR" sz="1000" b="1" dirty="0">
                <a:solidFill>
                  <a:srgbClr val="F47920"/>
                </a:solidFill>
              </a:rPr>
              <a:t>50</a:t>
            </a:r>
            <a:endParaRPr lang="en-US" sz="1000" b="1" dirty="0">
              <a:solidFill>
                <a:srgbClr val="F47920"/>
              </a:solidFill>
            </a:endParaRPr>
          </a:p>
        </p:txBody>
      </p:sp>
      <p:sp>
        <p:nvSpPr>
          <p:cNvPr id="151" name="TextBox 150">
            <a:extLst>
              <a:ext uri="{FF2B5EF4-FFF2-40B4-BE49-F238E27FC236}">
                <a16:creationId xmlns:a16="http://schemas.microsoft.com/office/drawing/2014/main" id="{B2FCDF55-3754-7222-BE19-36164DF021B4}"/>
              </a:ext>
            </a:extLst>
          </p:cNvPr>
          <p:cNvSpPr txBox="1"/>
          <p:nvPr/>
        </p:nvSpPr>
        <p:spPr>
          <a:xfrm>
            <a:off x="6780246" y="5406176"/>
            <a:ext cx="1059256" cy="276999"/>
          </a:xfrm>
          <a:prstGeom prst="rect">
            <a:avLst/>
          </a:prstGeom>
          <a:noFill/>
        </p:spPr>
        <p:txBody>
          <a:bodyPr wrap="square" rtlCol="0">
            <a:spAutoFit/>
          </a:bodyPr>
          <a:lstStyle/>
          <a:p>
            <a:r>
              <a:rPr lang="ko-KR" altLang="en-US" sz="1200" b="1" dirty="0">
                <a:solidFill>
                  <a:srgbClr val="F47920"/>
                </a:solidFill>
                <a:latin typeface="Malgun Gothic" panose="020B0503020000020004" pitchFamily="34" charset="-127"/>
                <a:ea typeface="Malgun Gothic" panose="020B0503020000020004" pitchFamily="34" charset="-127"/>
              </a:rPr>
              <a:t>지방세법 </a:t>
            </a:r>
            <a:r>
              <a:rPr lang="en-US" altLang="ko-KR" sz="1200" b="1" dirty="0">
                <a:solidFill>
                  <a:srgbClr val="F47920"/>
                </a:solidFill>
                <a:latin typeface="Malgun Gothic" panose="020B0503020000020004" pitchFamily="34" charset="-127"/>
                <a:ea typeface="Malgun Gothic" panose="020B0503020000020004" pitchFamily="34" charset="-127"/>
              </a:rPr>
              <a:t>50</a:t>
            </a:r>
            <a:endParaRPr lang="en-US" sz="1200" b="1" dirty="0">
              <a:solidFill>
                <a:srgbClr val="F47920"/>
              </a:solidFill>
              <a:latin typeface="Malgun Gothic" panose="020B0503020000020004" pitchFamily="34" charset="-127"/>
              <a:ea typeface="Malgun Gothic" panose="020B0503020000020004" pitchFamily="34" charset="-127"/>
            </a:endParaRPr>
          </a:p>
        </p:txBody>
      </p:sp>
      <p:sp>
        <p:nvSpPr>
          <p:cNvPr id="152" name="TextBox 151">
            <a:extLst>
              <a:ext uri="{FF2B5EF4-FFF2-40B4-BE49-F238E27FC236}">
                <a16:creationId xmlns:a16="http://schemas.microsoft.com/office/drawing/2014/main" id="{A6790C31-7E69-55E7-A273-415EAB5C7F5C}"/>
              </a:ext>
            </a:extLst>
          </p:cNvPr>
          <p:cNvSpPr txBox="1"/>
          <p:nvPr/>
        </p:nvSpPr>
        <p:spPr>
          <a:xfrm>
            <a:off x="7298220" y="4982521"/>
            <a:ext cx="516585" cy="369332"/>
          </a:xfrm>
          <a:prstGeom prst="rect">
            <a:avLst/>
          </a:prstGeom>
          <a:noFill/>
        </p:spPr>
        <p:txBody>
          <a:bodyPr wrap="square" rtlCol="0">
            <a:spAutoFit/>
          </a:bodyPr>
          <a:lstStyle/>
          <a:p>
            <a:r>
              <a:rPr lang="en-US" dirty="0"/>
              <a:t>…</a:t>
            </a:r>
          </a:p>
        </p:txBody>
      </p:sp>
      <p:pic>
        <p:nvPicPr>
          <p:cNvPr id="153" name="Picture 152">
            <a:extLst>
              <a:ext uri="{FF2B5EF4-FFF2-40B4-BE49-F238E27FC236}">
                <a16:creationId xmlns:a16="http://schemas.microsoft.com/office/drawing/2014/main" id="{C12ECBF3-90F5-2178-F53C-7E8E9BB983A5}"/>
              </a:ext>
            </a:extLst>
          </p:cNvPr>
          <p:cNvPicPr>
            <a:picLocks noChangeAspect="1"/>
          </p:cNvPicPr>
          <p:nvPr/>
        </p:nvPicPr>
        <p:blipFill rotWithShape="1">
          <a:blip r:embed="rId4"/>
          <a:srcRect t="76923"/>
          <a:stretch/>
        </p:blipFill>
        <p:spPr>
          <a:xfrm>
            <a:off x="469159" y="5569413"/>
            <a:ext cx="3321026" cy="53691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99278EF-7D71-73B2-F4F3-4CEA863E433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7BD71B84-B0D2-1D4C-9C91-32106726F918}"/>
              </a:ext>
            </a:extLst>
          </p:cNvPr>
          <p:cNvGrpSpPr/>
          <p:nvPr/>
        </p:nvGrpSpPr>
        <p:grpSpPr>
          <a:xfrm>
            <a:off x="8231090" y="2903551"/>
            <a:ext cx="3650281" cy="3012058"/>
            <a:chOff x="7854267" y="296002"/>
            <a:chExt cx="3163743" cy="2332035"/>
          </a:xfrm>
          <a:effectLst>
            <a:glow rad="38100">
              <a:schemeClr val="tx1">
                <a:alpha val="40000"/>
              </a:schemeClr>
            </a:glow>
            <a:outerShdw blurRad="50800" dist="50800" dir="5400000" sx="25000" sy="25000" algn="ctr" rotWithShape="0">
              <a:srgbClr val="000000">
                <a:alpha val="43137"/>
              </a:srgbClr>
            </a:outerShdw>
            <a:reflection stA="45000" endPos="5000" dist="50800" dir="5400000" sy="-100000" algn="bl" rotWithShape="0"/>
          </a:effectLst>
        </p:grpSpPr>
        <p:sp>
          <p:nvSpPr>
            <p:cNvPr id="42" name="Rounded Rectangle 7">
              <a:extLst>
                <a:ext uri="{FF2B5EF4-FFF2-40B4-BE49-F238E27FC236}">
                  <a16:creationId xmlns:a16="http://schemas.microsoft.com/office/drawing/2014/main" id="{B1EA0F87-53E4-E01E-5844-12BDCA4DEC8F}"/>
                </a:ext>
              </a:extLst>
            </p:cNvPr>
            <p:cNvSpPr/>
            <p:nvPr/>
          </p:nvSpPr>
          <p:spPr>
            <a:xfrm>
              <a:off x="7854267" y="296002"/>
              <a:ext cx="3163743" cy="2332035"/>
            </a:xfrm>
            <a:prstGeom prst="roundRect">
              <a:avLst>
                <a:gd name="adj" fmla="val 10853"/>
              </a:avLst>
            </a:prstGeom>
            <a:solidFill>
              <a:schemeClr val="bg1"/>
            </a:solidFill>
            <a:ln>
              <a:solidFill>
                <a:schemeClr val="tx1">
                  <a:lumMod val="40000"/>
                  <a:lumOff val="60000"/>
                </a:schemeClr>
              </a:solidFill>
            </a:ln>
            <a:effectLst>
              <a:outerShdw blurRad="152896" dist="11807" dir="1440000" sx="101518" sy="101518" algn="ctr" rotWithShape="0">
                <a:schemeClr val="tx1">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CA19BD5E-8AFC-BE5C-29D1-E97CD9A8EF48}"/>
                </a:ext>
              </a:extLst>
            </p:cNvPr>
            <p:cNvSpPr txBox="1"/>
            <p:nvPr/>
          </p:nvSpPr>
          <p:spPr>
            <a:xfrm>
              <a:off x="8029793" y="511358"/>
              <a:ext cx="2138349" cy="359368"/>
            </a:xfrm>
            <a:prstGeom prst="rect">
              <a:avLst/>
            </a:prstGeom>
            <a:noFill/>
          </p:spPr>
          <p:txBody>
            <a:bodyPr wrap="square" rtlCol="0">
              <a:spAutoFit/>
            </a:bodyPr>
            <a:lstStyle/>
            <a:p>
              <a:r>
                <a:rPr lang="en-US" sz="3600" b="1" dirty="0">
                  <a:solidFill>
                    <a:schemeClr val="accent1"/>
                  </a:solidFill>
                  <a:latin typeface="Lato Light" panose="020F0302020204030203" pitchFamily="34" charset="77"/>
                </a:rPr>
                <a:t>Localize</a:t>
              </a:r>
            </a:p>
          </p:txBody>
        </p:sp>
        <p:sp>
          <p:nvSpPr>
            <p:cNvPr id="44" name="TextBox 43">
              <a:extLst>
                <a:ext uri="{FF2B5EF4-FFF2-40B4-BE49-F238E27FC236}">
                  <a16:creationId xmlns:a16="http://schemas.microsoft.com/office/drawing/2014/main" id="{874C1C24-FC62-931F-EAF7-C1D49B1234FB}"/>
                </a:ext>
              </a:extLst>
            </p:cNvPr>
            <p:cNvSpPr txBox="1"/>
            <p:nvPr/>
          </p:nvSpPr>
          <p:spPr>
            <a:xfrm>
              <a:off x="8029793" y="1011513"/>
              <a:ext cx="2825391" cy="1401227"/>
            </a:xfrm>
            <a:prstGeom prst="rect">
              <a:avLst/>
            </a:prstGeom>
            <a:noFill/>
          </p:spPr>
          <p:txBody>
            <a:bodyPr wrap="square" rtlCol="0">
              <a:spAutoFit/>
            </a:bodyPr>
            <a:lstStyle/>
            <a:p>
              <a:pPr>
                <a:spcAft>
                  <a:spcPts val="400"/>
                </a:spcAft>
              </a:pPr>
              <a:r>
                <a:rPr lang="en-US" b="1" dirty="0">
                  <a:solidFill>
                    <a:schemeClr val="accent1"/>
                  </a:solidFill>
                </a:rPr>
                <a:t>Localized Compliance</a:t>
              </a:r>
            </a:p>
            <a:p>
              <a:pPr algn="just">
                <a:spcAft>
                  <a:spcPts val="600"/>
                </a:spcAft>
              </a:pPr>
              <a:r>
                <a:rPr lang="ko-KR" altLang="en-US" sz="1200" b="1" dirty="0">
                  <a:hlinkClick r:id="rId3"/>
                </a:rPr>
                <a:t>각각의 상황과 리스크 관리를</a:t>
              </a:r>
              <a:r>
                <a:rPr lang="ko-KR" altLang="en-US" sz="1200" b="1" u="sng" dirty="0">
                  <a:hlinkClick r:id="rId3"/>
                </a:rPr>
                <a:t> </a:t>
              </a:r>
              <a:r>
                <a:rPr lang="ko-KR" altLang="en-US" sz="1200" dirty="0"/>
                <a:t>현지 차원에서 신경 써야 할 필요가 있습니다</a:t>
              </a:r>
              <a:r>
                <a:rPr lang="en-US" altLang="ko-KR" sz="1200" dirty="0"/>
                <a:t>.</a:t>
              </a:r>
              <a:r>
                <a:rPr lang="ko-KR" altLang="en-US" sz="1200" dirty="0"/>
                <a:t> </a:t>
              </a:r>
              <a:r>
                <a:rPr lang="en-US" altLang="ko-KR" sz="1200" dirty="0"/>
                <a:t>3</a:t>
              </a:r>
              <a:r>
                <a:rPr lang="ko-KR" altLang="en-US" sz="1200" dirty="0"/>
                <a:t>가지 주요 점검 요소로는</a:t>
              </a:r>
              <a:r>
                <a:rPr lang="en-US" altLang="ko-KR" sz="1200" dirty="0"/>
                <a:t>: </a:t>
              </a:r>
            </a:p>
            <a:p>
              <a:pPr marL="342900" indent="-342900" algn="just">
                <a:spcAft>
                  <a:spcPts val="600"/>
                </a:spcAft>
                <a:buAutoNum type="arabicParenBoth"/>
              </a:pPr>
              <a:r>
                <a:rPr lang="en-US" altLang="ko-KR" sz="1400" dirty="0">
                  <a:solidFill>
                    <a:schemeClr val="tx2"/>
                  </a:solidFill>
                </a:rPr>
                <a:t>Compliance (</a:t>
              </a:r>
              <a:r>
                <a:rPr lang="ko-KR" altLang="en-US" sz="1400" dirty="0">
                  <a:solidFill>
                    <a:schemeClr val="tx2"/>
                  </a:solidFill>
                </a:rPr>
                <a:t>컴플라이언스 현지화</a:t>
              </a:r>
              <a:r>
                <a:rPr lang="en-US" altLang="ko-KR" sz="1400" dirty="0">
                  <a:solidFill>
                    <a:schemeClr val="tx2"/>
                  </a:solidFill>
                </a:rPr>
                <a:t>);</a:t>
              </a:r>
            </a:p>
            <a:p>
              <a:pPr marL="342900" indent="-342900" algn="just">
                <a:spcAft>
                  <a:spcPts val="600"/>
                </a:spcAft>
                <a:buAutoNum type="arabicParenBoth"/>
              </a:pPr>
              <a:r>
                <a:rPr lang="en-US" altLang="ko-KR" sz="1400" dirty="0">
                  <a:solidFill>
                    <a:schemeClr val="tx2"/>
                  </a:solidFill>
                </a:rPr>
                <a:t>Local set-up (</a:t>
              </a:r>
              <a:r>
                <a:rPr lang="ko-KR" altLang="en-US" sz="1400" dirty="0" err="1">
                  <a:solidFill>
                    <a:schemeClr val="tx2"/>
                  </a:solidFill>
                </a:rPr>
                <a:t>현지셋업리뷰</a:t>
              </a:r>
              <a:r>
                <a:rPr lang="en-US" altLang="ko-KR" sz="1400" dirty="0">
                  <a:solidFill>
                    <a:schemeClr val="tx2"/>
                  </a:solidFill>
                </a:rPr>
                <a:t>); </a:t>
              </a:r>
              <a:r>
                <a:rPr lang="ko-KR" altLang="en-US" sz="1400" dirty="0">
                  <a:solidFill>
                    <a:schemeClr val="tx2"/>
                  </a:solidFill>
                </a:rPr>
                <a:t> </a:t>
              </a:r>
              <a:endParaRPr lang="en-US" altLang="ko-KR" sz="1400" dirty="0">
                <a:solidFill>
                  <a:schemeClr val="tx2"/>
                </a:solidFill>
              </a:endParaRPr>
            </a:p>
            <a:p>
              <a:pPr marL="342900" indent="-342900" algn="just">
                <a:spcAft>
                  <a:spcPts val="600"/>
                </a:spcAft>
                <a:buAutoNum type="arabicParenBoth"/>
              </a:pPr>
              <a:r>
                <a:rPr lang="en-US" altLang="ko-KR" sz="1400" dirty="0">
                  <a:solidFill>
                    <a:schemeClr val="tx2"/>
                  </a:solidFill>
                </a:rPr>
                <a:t>Local trend review (</a:t>
              </a:r>
              <a:r>
                <a:rPr lang="ko-KR" altLang="en-US" sz="1400" dirty="0" err="1">
                  <a:solidFill>
                    <a:schemeClr val="tx2"/>
                  </a:solidFill>
                </a:rPr>
                <a:t>현지이슈리뷰</a:t>
              </a:r>
              <a:r>
                <a:rPr lang="en-US" altLang="ko-KR" sz="1400" dirty="0">
                  <a:solidFill>
                    <a:schemeClr val="tx2"/>
                  </a:solidFill>
                </a:rPr>
                <a:t>);</a:t>
              </a:r>
              <a:endParaRPr lang="en-US" sz="1200" dirty="0">
                <a:solidFill>
                  <a:schemeClr val="tx2"/>
                </a:solidFill>
              </a:endParaRPr>
            </a:p>
          </p:txBody>
        </p:sp>
      </p:grpSp>
      <p:grpSp>
        <p:nvGrpSpPr>
          <p:cNvPr id="22" name="Group 21">
            <a:extLst>
              <a:ext uri="{FF2B5EF4-FFF2-40B4-BE49-F238E27FC236}">
                <a16:creationId xmlns:a16="http://schemas.microsoft.com/office/drawing/2014/main" id="{FCC68D1D-81CE-0914-401F-689EA1387433}"/>
              </a:ext>
            </a:extLst>
          </p:cNvPr>
          <p:cNvGrpSpPr/>
          <p:nvPr/>
        </p:nvGrpSpPr>
        <p:grpSpPr>
          <a:xfrm>
            <a:off x="4266319" y="2903551"/>
            <a:ext cx="3650281" cy="3012058"/>
            <a:chOff x="7854267" y="296002"/>
            <a:chExt cx="3163743" cy="2332035"/>
          </a:xfrm>
          <a:effectLst>
            <a:glow rad="38100">
              <a:schemeClr val="tx1">
                <a:alpha val="40000"/>
              </a:schemeClr>
            </a:glow>
            <a:outerShdw blurRad="50800" dist="50800" dir="5400000" sx="25000" sy="25000" algn="ctr" rotWithShape="0">
              <a:srgbClr val="000000">
                <a:alpha val="43137"/>
              </a:srgbClr>
            </a:outerShdw>
            <a:reflection stA="45000" endPos="5000" dist="50800" dir="5400000" sy="-100000" algn="bl" rotWithShape="0"/>
          </a:effectLst>
        </p:grpSpPr>
        <p:sp>
          <p:nvSpPr>
            <p:cNvPr id="23" name="Rounded Rectangle 7">
              <a:extLst>
                <a:ext uri="{FF2B5EF4-FFF2-40B4-BE49-F238E27FC236}">
                  <a16:creationId xmlns:a16="http://schemas.microsoft.com/office/drawing/2014/main" id="{3C74300A-BE42-1EFE-88E0-E1BBF403B10E}"/>
                </a:ext>
              </a:extLst>
            </p:cNvPr>
            <p:cNvSpPr/>
            <p:nvPr/>
          </p:nvSpPr>
          <p:spPr>
            <a:xfrm>
              <a:off x="7854267" y="296002"/>
              <a:ext cx="3163743" cy="2332035"/>
            </a:xfrm>
            <a:prstGeom prst="roundRect">
              <a:avLst>
                <a:gd name="adj" fmla="val 10853"/>
              </a:avLst>
            </a:prstGeom>
            <a:solidFill>
              <a:schemeClr val="bg1"/>
            </a:solidFill>
            <a:ln>
              <a:solidFill>
                <a:schemeClr val="tx1">
                  <a:lumMod val="40000"/>
                  <a:lumOff val="60000"/>
                </a:schemeClr>
              </a:solidFill>
            </a:ln>
            <a:effectLst>
              <a:outerShdw blurRad="152896" dist="11807" dir="1440000" sx="101518" sy="101518" algn="ctr" rotWithShape="0">
                <a:schemeClr val="tx1">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567B4EB-6C3A-3971-4E1C-C29E5F93BC49}"/>
                </a:ext>
              </a:extLst>
            </p:cNvPr>
            <p:cNvSpPr txBox="1"/>
            <p:nvPr/>
          </p:nvSpPr>
          <p:spPr>
            <a:xfrm>
              <a:off x="8029793" y="511358"/>
              <a:ext cx="2138349" cy="359368"/>
            </a:xfrm>
            <a:prstGeom prst="rect">
              <a:avLst/>
            </a:prstGeom>
            <a:noFill/>
          </p:spPr>
          <p:txBody>
            <a:bodyPr wrap="square" rtlCol="0">
              <a:spAutoFit/>
            </a:bodyPr>
            <a:lstStyle/>
            <a:p>
              <a:r>
                <a:rPr lang="en-US" sz="3600" b="1" dirty="0">
                  <a:solidFill>
                    <a:schemeClr val="accent1"/>
                  </a:solidFill>
                  <a:latin typeface="Lato Light" panose="020F0302020204030203" pitchFamily="34" charset="77"/>
                </a:rPr>
                <a:t>TAX</a:t>
              </a:r>
            </a:p>
          </p:txBody>
        </p:sp>
        <p:sp>
          <p:nvSpPr>
            <p:cNvPr id="25" name="TextBox 24">
              <a:extLst>
                <a:ext uri="{FF2B5EF4-FFF2-40B4-BE49-F238E27FC236}">
                  <a16:creationId xmlns:a16="http://schemas.microsoft.com/office/drawing/2014/main" id="{5820C0B8-69DD-AAB9-8EBA-D7B562EE1962}"/>
                </a:ext>
              </a:extLst>
            </p:cNvPr>
            <p:cNvSpPr txBox="1"/>
            <p:nvPr/>
          </p:nvSpPr>
          <p:spPr>
            <a:xfrm>
              <a:off x="8029793" y="1011513"/>
              <a:ext cx="2825391" cy="1401227"/>
            </a:xfrm>
            <a:prstGeom prst="rect">
              <a:avLst/>
            </a:prstGeom>
            <a:noFill/>
          </p:spPr>
          <p:txBody>
            <a:bodyPr wrap="square" rtlCol="0">
              <a:spAutoFit/>
            </a:bodyPr>
            <a:lstStyle/>
            <a:p>
              <a:pPr>
                <a:spcAft>
                  <a:spcPts val="400"/>
                </a:spcAft>
              </a:pPr>
              <a:r>
                <a:rPr lang="en-US" b="1" dirty="0">
                  <a:solidFill>
                    <a:schemeClr val="accent1"/>
                  </a:solidFill>
                </a:rPr>
                <a:t>Taxable Income</a:t>
              </a:r>
            </a:p>
            <a:p>
              <a:pPr algn="just">
                <a:spcAft>
                  <a:spcPts val="600"/>
                </a:spcAft>
              </a:pPr>
              <a:r>
                <a:rPr lang="ko-KR" altLang="en-US" sz="1200" b="1" dirty="0">
                  <a:hlinkClick r:id="rId4"/>
                </a:rPr>
                <a:t>기업 세무 전략과 플랜을 효과적으로 </a:t>
              </a:r>
              <a:r>
                <a:rPr lang="ko-KR" altLang="en-US" sz="1200" dirty="0"/>
                <a:t>미리 준비가 되어야 합니다</a:t>
              </a:r>
              <a:r>
                <a:rPr lang="en-US" altLang="ko-KR" sz="1200" dirty="0"/>
                <a:t>.</a:t>
              </a:r>
              <a:r>
                <a:rPr lang="ko-KR" altLang="en-US" sz="1200" dirty="0"/>
                <a:t> </a:t>
              </a:r>
              <a:r>
                <a:rPr lang="en-US" altLang="ko-KR" sz="1200" dirty="0"/>
                <a:t>3</a:t>
              </a:r>
              <a:r>
                <a:rPr lang="ko-KR" altLang="en-US" sz="1200" dirty="0"/>
                <a:t>가지 주요 점검 요소로는</a:t>
              </a:r>
              <a:r>
                <a:rPr lang="en-US" altLang="ko-KR" sz="1200" dirty="0"/>
                <a:t>: </a:t>
              </a:r>
            </a:p>
            <a:p>
              <a:pPr marL="342900" indent="-342900" algn="just">
                <a:spcAft>
                  <a:spcPts val="600"/>
                </a:spcAft>
                <a:buAutoNum type="arabicParenBoth"/>
              </a:pPr>
              <a:r>
                <a:rPr lang="en-US" altLang="ko-KR" sz="1400" dirty="0">
                  <a:solidFill>
                    <a:schemeClr val="tx2"/>
                  </a:solidFill>
                </a:rPr>
                <a:t>3-year EBIT (3</a:t>
              </a:r>
              <a:r>
                <a:rPr lang="ko-KR" altLang="en-US" sz="1400" dirty="0">
                  <a:solidFill>
                    <a:schemeClr val="tx2"/>
                  </a:solidFill>
                </a:rPr>
                <a:t>년 </a:t>
              </a:r>
              <a:r>
                <a:rPr lang="ko-KR" altLang="en-US" sz="1400" dirty="0" err="1">
                  <a:solidFill>
                    <a:schemeClr val="tx2"/>
                  </a:solidFill>
                </a:rPr>
                <a:t>세전순이익</a:t>
              </a:r>
              <a:r>
                <a:rPr lang="ko-KR" altLang="en-US" sz="1400" dirty="0">
                  <a:solidFill>
                    <a:schemeClr val="tx2"/>
                  </a:solidFill>
                </a:rPr>
                <a:t> 시점</a:t>
              </a:r>
              <a:r>
                <a:rPr lang="en-US" altLang="ko-KR" sz="1400" dirty="0">
                  <a:solidFill>
                    <a:schemeClr val="tx2"/>
                  </a:solidFill>
                </a:rPr>
                <a:t>); </a:t>
              </a:r>
            </a:p>
            <a:p>
              <a:pPr marL="342900" indent="-342900" algn="just">
                <a:spcAft>
                  <a:spcPts val="600"/>
                </a:spcAft>
                <a:buAutoNum type="arabicParenBoth"/>
              </a:pPr>
              <a:r>
                <a:rPr lang="en-US" altLang="ko-KR" sz="1400" dirty="0">
                  <a:solidFill>
                    <a:schemeClr val="tx2"/>
                  </a:solidFill>
                </a:rPr>
                <a:t>Tax Restructuring (</a:t>
              </a:r>
              <a:r>
                <a:rPr lang="ko-KR" altLang="en-US" sz="1400" dirty="0">
                  <a:solidFill>
                    <a:schemeClr val="tx2"/>
                  </a:solidFill>
                </a:rPr>
                <a:t>세무구조조정</a:t>
              </a:r>
              <a:r>
                <a:rPr lang="en-US" altLang="ko-KR" sz="1400" dirty="0">
                  <a:solidFill>
                    <a:schemeClr val="tx2"/>
                  </a:solidFill>
                </a:rPr>
                <a:t>);</a:t>
              </a:r>
            </a:p>
            <a:p>
              <a:pPr marL="342900" indent="-342900" algn="just">
                <a:spcAft>
                  <a:spcPts val="600"/>
                </a:spcAft>
                <a:buAutoNum type="arabicParenBoth"/>
              </a:pPr>
              <a:r>
                <a:rPr lang="en-US" altLang="ko-KR" sz="1400" dirty="0">
                  <a:solidFill>
                    <a:schemeClr val="tx2"/>
                  </a:solidFill>
                </a:rPr>
                <a:t>Tax</a:t>
              </a:r>
              <a:r>
                <a:rPr lang="ko-KR" altLang="en-US" sz="1400" dirty="0">
                  <a:solidFill>
                    <a:schemeClr val="tx2"/>
                  </a:solidFill>
                </a:rPr>
                <a:t> </a:t>
              </a:r>
              <a:r>
                <a:rPr lang="en-US" altLang="ko-KR" sz="1400" dirty="0">
                  <a:solidFill>
                    <a:schemeClr val="tx2"/>
                  </a:solidFill>
                </a:rPr>
                <a:t>Plan (</a:t>
              </a:r>
              <a:r>
                <a:rPr lang="ko-KR" altLang="en-US" sz="1400" dirty="0">
                  <a:solidFill>
                    <a:schemeClr val="tx2"/>
                  </a:solidFill>
                </a:rPr>
                <a:t>세액</a:t>
              </a:r>
              <a:r>
                <a:rPr lang="en-US" altLang="ko-KR" sz="1400" dirty="0">
                  <a:solidFill>
                    <a:schemeClr val="tx2"/>
                  </a:solidFill>
                </a:rPr>
                <a:t>/</a:t>
              </a:r>
              <a:r>
                <a:rPr lang="ko-KR" altLang="en-US" sz="1400" dirty="0">
                  <a:solidFill>
                    <a:schemeClr val="tx2"/>
                  </a:solidFill>
                </a:rPr>
                <a:t>소득공제 플랜</a:t>
              </a:r>
              <a:r>
                <a:rPr lang="en-US" altLang="ko-KR" sz="1400" dirty="0">
                  <a:solidFill>
                    <a:schemeClr val="tx2"/>
                  </a:solidFill>
                </a:rPr>
                <a:t>);</a:t>
              </a:r>
              <a:endParaRPr lang="en-US" sz="1200" dirty="0">
                <a:solidFill>
                  <a:schemeClr val="tx2"/>
                </a:solidFill>
              </a:endParaRPr>
            </a:p>
          </p:txBody>
        </p:sp>
      </p:grpSp>
      <p:sp>
        <p:nvSpPr>
          <p:cNvPr id="4" name="Slide Number Placeholder 2">
            <a:extLst>
              <a:ext uri="{FF2B5EF4-FFF2-40B4-BE49-F238E27FC236}">
                <a16:creationId xmlns:a16="http://schemas.microsoft.com/office/drawing/2014/main" id="{2482961F-7CAD-409C-B014-F74D66A1ECAC}"/>
              </a:ext>
            </a:extLst>
          </p:cNvPr>
          <p:cNvSpPr txBox="1">
            <a:spLocks/>
          </p:cNvSpPr>
          <p:nvPr/>
        </p:nvSpPr>
        <p:spPr>
          <a:xfrm>
            <a:off x="9857470" y="6544730"/>
            <a:ext cx="810530" cy="2462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F5C94B-8C55-478B-B509-BAE6A06B2E2A}" type="slidenum">
              <a:rPr lang="en-US" sz="1000">
                <a:solidFill>
                  <a:srgbClr val="ADAFBB"/>
                </a:solidFill>
              </a:rPr>
              <a:pPr/>
              <a:t>14</a:t>
            </a:fld>
            <a:endParaRPr lang="en-US" sz="1000" dirty="0">
              <a:solidFill>
                <a:srgbClr val="ADAFBB"/>
              </a:solidFill>
            </a:endParaRPr>
          </a:p>
        </p:txBody>
      </p:sp>
      <p:sp>
        <p:nvSpPr>
          <p:cNvPr id="34" name="Slide Number Placeholder 1">
            <a:extLst>
              <a:ext uri="{FF2B5EF4-FFF2-40B4-BE49-F238E27FC236}">
                <a16:creationId xmlns:a16="http://schemas.microsoft.com/office/drawing/2014/main" id="{653963E5-3DFA-4C05-A95B-DD6FAE2F5983}"/>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rPr>
              <a:pPr algn="ctr"/>
              <a:t>14</a:t>
            </a:fld>
            <a:endParaRPr lang="en-US" sz="1200" dirty="0">
              <a:solidFill>
                <a:schemeClr val="bg1"/>
              </a:solidFill>
            </a:endParaRPr>
          </a:p>
        </p:txBody>
      </p:sp>
      <p:pic>
        <p:nvPicPr>
          <p:cNvPr id="32" name="Picture 31">
            <a:extLst>
              <a:ext uri="{FF2B5EF4-FFF2-40B4-BE49-F238E27FC236}">
                <a16:creationId xmlns:a16="http://schemas.microsoft.com/office/drawing/2014/main" id="{37E1117D-ABDB-4D47-9C9B-A1BD97ED9C98}"/>
              </a:ext>
            </a:extLst>
          </p:cNvPr>
          <p:cNvPicPr>
            <a:picLocks noChangeAspect="1"/>
          </p:cNvPicPr>
          <p:nvPr/>
        </p:nvPicPr>
        <p:blipFill>
          <a:blip r:embed="rId5"/>
          <a:stretch>
            <a:fillRect/>
          </a:stretch>
        </p:blipFill>
        <p:spPr>
          <a:xfrm>
            <a:off x="2241667" y="9407157"/>
            <a:ext cx="819603" cy="783114"/>
          </a:xfrm>
          <a:prstGeom prst="rect">
            <a:avLst/>
          </a:prstGeom>
        </p:spPr>
      </p:pic>
      <p:sp>
        <p:nvSpPr>
          <p:cNvPr id="33" name="TextBox 32">
            <a:extLst>
              <a:ext uri="{FF2B5EF4-FFF2-40B4-BE49-F238E27FC236}">
                <a16:creationId xmlns:a16="http://schemas.microsoft.com/office/drawing/2014/main" id="{0856CE20-9859-4816-B062-80A600B9FC92}"/>
              </a:ext>
            </a:extLst>
          </p:cNvPr>
          <p:cNvSpPr txBox="1"/>
          <p:nvPr/>
        </p:nvSpPr>
        <p:spPr>
          <a:xfrm>
            <a:off x="3264466" y="9614048"/>
            <a:ext cx="4572000" cy="369332"/>
          </a:xfrm>
          <a:prstGeom prst="rect">
            <a:avLst/>
          </a:prstGeom>
          <a:noFill/>
        </p:spPr>
        <p:txBody>
          <a:bodyPr wrap="square">
            <a:spAutoFit/>
          </a:bodyPr>
          <a:lstStyle/>
          <a:p>
            <a:pPr algn="l"/>
            <a:r>
              <a:rPr lang="en-US" b="1" i="0" dirty="0">
                <a:solidFill>
                  <a:srgbClr val="303F4C"/>
                </a:solidFill>
                <a:effectLst/>
                <a:latin typeface="Lato"/>
              </a:rPr>
              <a:t>How can Aprio help?</a:t>
            </a:r>
          </a:p>
        </p:txBody>
      </p:sp>
      <p:grpSp>
        <p:nvGrpSpPr>
          <p:cNvPr id="10" name="Group 9">
            <a:extLst>
              <a:ext uri="{FF2B5EF4-FFF2-40B4-BE49-F238E27FC236}">
                <a16:creationId xmlns:a16="http://schemas.microsoft.com/office/drawing/2014/main" id="{0A39C851-5B08-35D2-D455-EB5288DD6207}"/>
              </a:ext>
            </a:extLst>
          </p:cNvPr>
          <p:cNvGrpSpPr/>
          <p:nvPr/>
        </p:nvGrpSpPr>
        <p:grpSpPr>
          <a:xfrm>
            <a:off x="301549" y="2903551"/>
            <a:ext cx="3650281" cy="3012058"/>
            <a:chOff x="7854267" y="296002"/>
            <a:chExt cx="3163743" cy="2332035"/>
          </a:xfrm>
          <a:effectLst>
            <a:glow rad="38100">
              <a:schemeClr val="tx1">
                <a:alpha val="40000"/>
              </a:schemeClr>
            </a:glow>
            <a:outerShdw blurRad="50800" dist="50800" dir="5400000" sx="25000" sy="25000" algn="ctr" rotWithShape="0">
              <a:srgbClr val="000000">
                <a:alpha val="43137"/>
              </a:srgbClr>
            </a:outerShdw>
            <a:reflection stA="45000" endPos="5000" dist="50800" dir="5400000" sy="-100000" algn="bl" rotWithShape="0"/>
          </a:effectLst>
        </p:grpSpPr>
        <p:sp>
          <p:nvSpPr>
            <p:cNvPr id="11" name="Rounded Rectangle 7">
              <a:extLst>
                <a:ext uri="{FF2B5EF4-FFF2-40B4-BE49-F238E27FC236}">
                  <a16:creationId xmlns:a16="http://schemas.microsoft.com/office/drawing/2014/main" id="{2B88A9C5-4779-4AF3-F167-8173C8364694}"/>
                </a:ext>
              </a:extLst>
            </p:cNvPr>
            <p:cNvSpPr/>
            <p:nvPr/>
          </p:nvSpPr>
          <p:spPr>
            <a:xfrm>
              <a:off x="7854267" y="296002"/>
              <a:ext cx="3163743" cy="2332035"/>
            </a:xfrm>
            <a:prstGeom prst="roundRect">
              <a:avLst>
                <a:gd name="adj" fmla="val 10853"/>
              </a:avLst>
            </a:prstGeom>
            <a:solidFill>
              <a:schemeClr val="bg1"/>
            </a:solidFill>
            <a:ln>
              <a:solidFill>
                <a:schemeClr val="tx1">
                  <a:lumMod val="40000"/>
                  <a:lumOff val="60000"/>
                </a:schemeClr>
              </a:solidFill>
            </a:ln>
            <a:effectLst>
              <a:outerShdw blurRad="152896" dist="11807" dir="1440000" sx="101518" sy="101518" algn="ctr" rotWithShape="0">
                <a:schemeClr val="tx1">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DCA951B-7AC0-9E17-69A0-0A3590B7D054}"/>
                </a:ext>
              </a:extLst>
            </p:cNvPr>
            <p:cNvSpPr txBox="1"/>
            <p:nvPr/>
          </p:nvSpPr>
          <p:spPr>
            <a:xfrm>
              <a:off x="8029793" y="511358"/>
              <a:ext cx="2138349" cy="500402"/>
            </a:xfrm>
            <a:prstGeom prst="rect">
              <a:avLst/>
            </a:prstGeom>
            <a:noFill/>
          </p:spPr>
          <p:txBody>
            <a:bodyPr wrap="square" rtlCol="0">
              <a:spAutoFit/>
            </a:bodyPr>
            <a:lstStyle/>
            <a:p>
              <a:r>
                <a:rPr lang="en-US" sz="3600" b="1" dirty="0">
                  <a:solidFill>
                    <a:schemeClr val="accent1"/>
                  </a:solidFill>
                  <a:latin typeface="Lato Light" panose="020F0302020204030203" pitchFamily="34" charset="77"/>
                </a:rPr>
                <a:t>SALT</a:t>
              </a:r>
            </a:p>
          </p:txBody>
        </p:sp>
        <p:sp>
          <p:nvSpPr>
            <p:cNvPr id="13" name="TextBox 12">
              <a:extLst>
                <a:ext uri="{FF2B5EF4-FFF2-40B4-BE49-F238E27FC236}">
                  <a16:creationId xmlns:a16="http://schemas.microsoft.com/office/drawing/2014/main" id="{56FEA984-2FBD-173A-36F5-A09A2BC71B60}"/>
                </a:ext>
              </a:extLst>
            </p:cNvPr>
            <p:cNvSpPr txBox="1"/>
            <p:nvPr/>
          </p:nvSpPr>
          <p:spPr>
            <a:xfrm>
              <a:off x="8029793" y="1011513"/>
              <a:ext cx="2825391" cy="1314571"/>
            </a:xfrm>
            <a:prstGeom prst="rect">
              <a:avLst/>
            </a:prstGeom>
            <a:noFill/>
          </p:spPr>
          <p:txBody>
            <a:bodyPr wrap="square" rtlCol="0">
              <a:spAutoFit/>
            </a:bodyPr>
            <a:lstStyle/>
            <a:p>
              <a:pPr>
                <a:spcAft>
                  <a:spcPts val="400"/>
                </a:spcAft>
              </a:pPr>
              <a:r>
                <a:rPr lang="en-US" sz="2000" b="1" dirty="0">
                  <a:solidFill>
                    <a:schemeClr val="accent1"/>
                  </a:solidFill>
                </a:rPr>
                <a:t>State and Local Tax</a:t>
              </a:r>
            </a:p>
            <a:p>
              <a:pPr algn="just">
                <a:spcAft>
                  <a:spcPts val="600"/>
                </a:spcAft>
              </a:pPr>
              <a:r>
                <a:rPr lang="ko-KR" altLang="en-US" sz="1200" b="1" dirty="0">
                  <a:hlinkClick r:id="rId6"/>
                </a:rPr>
                <a:t>각각의 주와 지역 세무는</a:t>
              </a:r>
              <a:r>
                <a:rPr lang="ko-KR" altLang="en-US" sz="1200" b="1" u="sng" dirty="0">
                  <a:hlinkClick r:id="rId6"/>
                </a:rPr>
                <a:t> </a:t>
              </a:r>
              <a:r>
                <a:rPr lang="ko-KR" altLang="en-US" sz="1200" dirty="0"/>
                <a:t>서로 많이 다릅니다</a:t>
              </a:r>
              <a:r>
                <a:rPr lang="en-US" altLang="ko-KR" sz="1200" dirty="0"/>
                <a:t>. 3</a:t>
              </a:r>
              <a:r>
                <a:rPr lang="ko-KR" altLang="en-US" sz="1200" dirty="0"/>
                <a:t>가지 주요 점검 요소로는</a:t>
              </a:r>
              <a:r>
                <a:rPr lang="en-US" altLang="ko-KR" sz="1200" dirty="0"/>
                <a:t>: </a:t>
              </a:r>
            </a:p>
            <a:p>
              <a:pPr marL="342900" indent="-342900" algn="just">
                <a:spcAft>
                  <a:spcPts val="600"/>
                </a:spcAft>
                <a:buAutoNum type="arabicParenBoth"/>
              </a:pPr>
              <a:r>
                <a:rPr lang="en-US" altLang="ko-KR" sz="1400" dirty="0">
                  <a:solidFill>
                    <a:schemeClr val="tx2"/>
                  </a:solidFill>
                </a:rPr>
                <a:t>Nexus study (</a:t>
              </a:r>
              <a:r>
                <a:rPr lang="ko-KR" altLang="en-US" sz="1400" dirty="0">
                  <a:solidFill>
                    <a:schemeClr val="tx2"/>
                  </a:solidFill>
                </a:rPr>
                <a:t>과세범위</a:t>
              </a:r>
              <a:r>
                <a:rPr lang="en-US" altLang="ko-KR" sz="1400" dirty="0">
                  <a:solidFill>
                    <a:schemeClr val="tx2"/>
                  </a:solidFill>
                </a:rPr>
                <a:t>); </a:t>
              </a:r>
            </a:p>
            <a:p>
              <a:pPr marL="342900" indent="-342900" algn="just">
                <a:spcAft>
                  <a:spcPts val="600"/>
                </a:spcAft>
                <a:buAutoNum type="arabicParenBoth"/>
              </a:pPr>
              <a:r>
                <a:rPr lang="en-US" altLang="ko-KR" sz="1400" dirty="0">
                  <a:solidFill>
                    <a:schemeClr val="tx2"/>
                  </a:solidFill>
                </a:rPr>
                <a:t>Tax credits &amp; incentives (</a:t>
              </a:r>
              <a:r>
                <a:rPr lang="ko-KR" altLang="en-US" sz="1400" dirty="0">
                  <a:solidFill>
                    <a:schemeClr val="tx2"/>
                  </a:solidFill>
                </a:rPr>
                <a:t>인센티브</a:t>
              </a:r>
              <a:r>
                <a:rPr lang="en-US" altLang="ko-KR" sz="1400" dirty="0">
                  <a:solidFill>
                    <a:schemeClr val="tx2"/>
                  </a:solidFill>
                </a:rPr>
                <a:t>); </a:t>
              </a:r>
              <a:r>
                <a:rPr lang="ko-KR" altLang="en-US" sz="1400" dirty="0">
                  <a:solidFill>
                    <a:schemeClr val="tx2"/>
                  </a:solidFill>
                </a:rPr>
                <a:t> </a:t>
              </a:r>
              <a:endParaRPr lang="en-US" altLang="ko-KR" sz="1400" dirty="0">
                <a:solidFill>
                  <a:schemeClr val="tx2"/>
                </a:solidFill>
              </a:endParaRPr>
            </a:p>
            <a:p>
              <a:pPr marL="342900" indent="-342900" algn="just">
                <a:spcAft>
                  <a:spcPts val="600"/>
                </a:spcAft>
                <a:buAutoNum type="arabicParenBoth"/>
              </a:pPr>
              <a:r>
                <a:rPr lang="en-US" altLang="ko-KR" sz="1400" dirty="0">
                  <a:solidFill>
                    <a:schemeClr val="tx2"/>
                  </a:solidFill>
                </a:rPr>
                <a:t>State taxes (</a:t>
              </a:r>
              <a:r>
                <a:rPr lang="ko-KR" altLang="en-US" sz="1400" dirty="0">
                  <a:solidFill>
                    <a:schemeClr val="tx2"/>
                  </a:solidFill>
                </a:rPr>
                <a:t>주 세무 신고</a:t>
              </a:r>
              <a:r>
                <a:rPr lang="en-US" altLang="ko-KR" sz="1400" dirty="0">
                  <a:solidFill>
                    <a:schemeClr val="tx2"/>
                  </a:solidFill>
                </a:rPr>
                <a:t>/</a:t>
              </a:r>
              <a:r>
                <a:rPr lang="ko-KR" altLang="en-US" sz="1400" dirty="0">
                  <a:solidFill>
                    <a:schemeClr val="tx2"/>
                  </a:solidFill>
                </a:rPr>
                <a:t>등록</a:t>
              </a:r>
              <a:r>
                <a:rPr lang="en-US" altLang="ko-KR" sz="1400" dirty="0">
                  <a:solidFill>
                    <a:schemeClr val="tx2"/>
                  </a:solidFill>
                </a:rPr>
                <a:t>);</a:t>
              </a:r>
              <a:endParaRPr lang="en-US" sz="1200" dirty="0">
                <a:solidFill>
                  <a:schemeClr val="tx2"/>
                </a:solidFill>
              </a:endParaRPr>
            </a:p>
          </p:txBody>
        </p:sp>
      </p:grpSp>
      <p:sp>
        <p:nvSpPr>
          <p:cNvPr id="14" name="Title 1">
            <a:extLst>
              <a:ext uri="{FF2B5EF4-FFF2-40B4-BE49-F238E27FC236}">
                <a16:creationId xmlns:a16="http://schemas.microsoft.com/office/drawing/2014/main" id="{555F505B-08E3-CA9C-C9C5-F97CDB1CB8F5}"/>
              </a:ext>
            </a:extLst>
          </p:cNvPr>
          <p:cNvSpPr txBox="1">
            <a:spLocks/>
          </p:cNvSpPr>
          <p:nvPr/>
        </p:nvSpPr>
        <p:spPr>
          <a:xfrm>
            <a:off x="367065" y="1923497"/>
            <a:ext cx="3400547" cy="1325563"/>
          </a:xfrm>
          <a:prstGeom prst="rect">
            <a:avLst/>
          </a:prstGeom>
        </p:spPr>
        <p:txBody>
          <a:bodyPr anchor="ctr">
            <a:normAutofit/>
          </a:bodyPr>
          <a:lstStyle>
            <a:lvl1pPr algn="l" defTabSz="914400" rtl="0" eaLnBrk="1" latinLnBrk="0" hangingPunct="1">
              <a:lnSpc>
                <a:spcPct val="90000"/>
              </a:lnSpc>
              <a:spcBef>
                <a:spcPct val="0"/>
              </a:spcBef>
              <a:buNone/>
              <a:defRPr sz="3200" b="1" i="0" kern="1200">
                <a:solidFill>
                  <a:schemeClr val="tx1"/>
                </a:solidFill>
                <a:latin typeface="Work Sans ExtraBold" pitchFamily="2" charset="77"/>
                <a:ea typeface="+mj-ea"/>
                <a:cs typeface="+mj-cs"/>
              </a:defRPr>
            </a:lvl1pPr>
          </a:lstStyle>
          <a:p>
            <a:r>
              <a:rPr lang="en-US" altLang="ko-KR" sz="1800" dirty="0">
                <a:solidFill>
                  <a:schemeClr val="tx2"/>
                </a:solidFill>
                <a:latin typeface="Malgun Gothic" panose="020B0503020000020004" pitchFamily="34" charset="-127"/>
                <a:ea typeface="Malgun Gothic" panose="020B0503020000020004" pitchFamily="34" charset="-127"/>
              </a:rPr>
              <a:t>1. </a:t>
            </a:r>
            <a:r>
              <a:rPr lang="ko-KR" altLang="en-US" sz="1800" dirty="0">
                <a:solidFill>
                  <a:schemeClr val="tx2"/>
                </a:solidFill>
                <a:latin typeface="Malgun Gothic" panose="020B0503020000020004" pitchFamily="34" charset="-127"/>
                <a:ea typeface="Malgun Gothic" panose="020B0503020000020004" pitchFamily="34" charset="-127"/>
              </a:rPr>
              <a:t>투자 진출 위치 선정 및 분석</a:t>
            </a:r>
            <a:endParaRPr lang="en-US" sz="1800" dirty="0">
              <a:solidFill>
                <a:schemeClr val="tx2"/>
              </a:solidFill>
              <a:latin typeface="Malgun Gothic" panose="020B0503020000020004" pitchFamily="34" charset="-127"/>
              <a:ea typeface="Malgun Gothic" panose="020B0503020000020004" pitchFamily="34" charset="-127"/>
            </a:endParaRPr>
          </a:p>
        </p:txBody>
      </p:sp>
      <p:cxnSp>
        <p:nvCxnSpPr>
          <p:cNvPr id="16" name="Straight Connector 15">
            <a:extLst>
              <a:ext uri="{FF2B5EF4-FFF2-40B4-BE49-F238E27FC236}">
                <a16:creationId xmlns:a16="http://schemas.microsoft.com/office/drawing/2014/main" id="{42427809-D1EB-9F43-6C2D-6F71E02C90C8}"/>
              </a:ext>
            </a:extLst>
          </p:cNvPr>
          <p:cNvCxnSpPr>
            <a:cxnSpLocks/>
          </p:cNvCxnSpPr>
          <p:nvPr/>
        </p:nvCxnSpPr>
        <p:spPr>
          <a:xfrm>
            <a:off x="630250" y="3105619"/>
            <a:ext cx="2874179" cy="0"/>
          </a:xfrm>
          <a:prstGeom prst="line">
            <a:avLst/>
          </a:prstGeom>
          <a:ln/>
        </p:spPr>
        <p:style>
          <a:lnRef idx="2">
            <a:schemeClr val="accent1"/>
          </a:lnRef>
          <a:fillRef idx="0">
            <a:schemeClr val="accent1"/>
          </a:fillRef>
          <a:effectRef idx="1">
            <a:schemeClr val="accent1"/>
          </a:effectRef>
          <a:fontRef idx="minor">
            <a:schemeClr val="tx1"/>
          </a:fontRef>
        </p:style>
      </p:cxnSp>
      <p:pic>
        <p:nvPicPr>
          <p:cNvPr id="17" name="Graphic 16">
            <a:hlinkClick r:id="rId7"/>
            <a:extLst>
              <a:ext uri="{FF2B5EF4-FFF2-40B4-BE49-F238E27FC236}">
                <a16:creationId xmlns:a16="http://schemas.microsoft.com/office/drawing/2014/main" id="{FCAA8C5D-ECFD-D0CA-EA12-01D1BA170C6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84550" y="3212825"/>
            <a:ext cx="984494" cy="738371"/>
          </a:xfrm>
          <a:prstGeom prst="rect">
            <a:avLst/>
          </a:prstGeom>
        </p:spPr>
      </p:pic>
      <p:sp>
        <p:nvSpPr>
          <p:cNvPr id="18" name="Title 1">
            <a:extLst>
              <a:ext uri="{FF2B5EF4-FFF2-40B4-BE49-F238E27FC236}">
                <a16:creationId xmlns:a16="http://schemas.microsoft.com/office/drawing/2014/main" id="{1FDE95CD-9CD8-4A32-CE2E-45604ABAEEC9}"/>
              </a:ext>
            </a:extLst>
          </p:cNvPr>
          <p:cNvSpPr txBox="1">
            <a:spLocks/>
          </p:cNvSpPr>
          <p:nvPr/>
        </p:nvSpPr>
        <p:spPr>
          <a:xfrm>
            <a:off x="4516053" y="1923497"/>
            <a:ext cx="3400547" cy="1325563"/>
          </a:xfrm>
          <a:prstGeom prst="rect">
            <a:avLst/>
          </a:prstGeom>
        </p:spPr>
        <p:txBody>
          <a:bodyPr anchor="ctr">
            <a:normAutofit/>
          </a:bodyPr>
          <a:lstStyle>
            <a:lvl1pPr algn="l" defTabSz="914400" rtl="0" eaLnBrk="1" latinLnBrk="0" hangingPunct="1">
              <a:lnSpc>
                <a:spcPct val="90000"/>
              </a:lnSpc>
              <a:spcBef>
                <a:spcPct val="0"/>
              </a:spcBef>
              <a:buNone/>
              <a:defRPr sz="3200" b="1" i="0" kern="1200">
                <a:solidFill>
                  <a:schemeClr val="tx1"/>
                </a:solidFill>
                <a:latin typeface="Work Sans ExtraBold" pitchFamily="2" charset="77"/>
                <a:ea typeface="+mj-ea"/>
                <a:cs typeface="+mj-cs"/>
              </a:defRPr>
            </a:lvl1pPr>
          </a:lstStyle>
          <a:p>
            <a:r>
              <a:rPr lang="en-US" altLang="ko-KR" sz="1800" dirty="0">
                <a:solidFill>
                  <a:schemeClr val="tx2"/>
                </a:solidFill>
                <a:latin typeface="Malgun Gothic" panose="020B0503020000020004" pitchFamily="34" charset="-127"/>
                <a:ea typeface="Malgun Gothic" panose="020B0503020000020004" pitchFamily="34" charset="-127"/>
              </a:rPr>
              <a:t>2. </a:t>
            </a:r>
            <a:r>
              <a:rPr lang="ko-KR" altLang="en-US" sz="1800" dirty="0">
                <a:solidFill>
                  <a:schemeClr val="tx2"/>
                </a:solidFill>
                <a:latin typeface="Malgun Gothic" panose="020B0503020000020004" pitchFamily="34" charset="-127"/>
                <a:ea typeface="Malgun Gothic" panose="020B0503020000020004" pitchFamily="34" charset="-127"/>
              </a:rPr>
              <a:t>진출 법인 과세 시기 검토</a:t>
            </a:r>
            <a:endParaRPr lang="en-US" sz="1800" dirty="0">
              <a:solidFill>
                <a:schemeClr val="tx2"/>
              </a:solidFill>
              <a:latin typeface="Malgun Gothic" panose="020B0503020000020004" pitchFamily="34" charset="-127"/>
              <a:ea typeface="Malgun Gothic" panose="020B0503020000020004" pitchFamily="34" charset="-127"/>
            </a:endParaRPr>
          </a:p>
        </p:txBody>
      </p:sp>
      <p:cxnSp>
        <p:nvCxnSpPr>
          <p:cNvPr id="19" name="Straight Connector 18">
            <a:extLst>
              <a:ext uri="{FF2B5EF4-FFF2-40B4-BE49-F238E27FC236}">
                <a16:creationId xmlns:a16="http://schemas.microsoft.com/office/drawing/2014/main" id="{4CDBD0CB-E198-8FFB-74B9-EA778785EEE7}"/>
              </a:ext>
            </a:extLst>
          </p:cNvPr>
          <p:cNvCxnSpPr>
            <a:cxnSpLocks/>
          </p:cNvCxnSpPr>
          <p:nvPr/>
        </p:nvCxnSpPr>
        <p:spPr>
          <a:xfrm>
            <a:off x="4553080" y="3105619"/>
            <a:ext cx="2874179"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9" name="Title 1">
            <a:extLst>
              <a:ext uri="{FF2B5EF4-FFF2-40B4-BE49-F238E27FC236}">
                <a16:creationId xmlns:a16="http://schemas.microsoft.com/office/drawing/2014/main" id="{457C3FD7-BAF9-C58B-B1B3-CEDA8DF1D8FD}"/>
              </a:ext>
            </a:extLst>
          </p:cNvPr>
          <p:cNvSpPr txBox="1">
            <a:spLocks/>
          </p:cNvSpPr>
          <p:nvPr/>
        </p:nvSpPr>
        <p:spPr>
          <a:xfrm>
            <a:off x="8480824" y="1923497"/>
            <a:ext cx="3400547" cy="1325563"/>
          </a:xfrm>
          <a:prstGeom prst="rect">
            <a:avLst/>
          </a:prstGeom>
        </p:spPr>
        <p:txBody>
          <a:bodyPr anchor="ctr">
            <a:normAutofit/>
          </a:bodyPr>
          <a:lstStyle>
            <a:lvl1pPr algn="l" defTabSz="914400" rtl="0" eaLnBrk="1" latinLnBrk="0" hangingPunct="1">
              <a:lnSpc>
                <a:spcPct val="90000"/>
              </a:lnSpc>
              <a:spcBef>
                <a:spcPct val="0"/>
              </a:spcBef>
              <a:buNone/>
              <a:defRPr sz="3200" b="1" i="0" kern="1200">
                <a:solidFill>
                  <a:schemeClr val="tx1"/>
                </a:solidFill>
                <a:latin typeface="Work Sans ExtraBold" pitchFamily="2" charset="77"/>
                <a:ea typeface="+mj-ea"/>
                <a:cs typeface="+mj-cs"/>
              </a:defRPr>
            </a:lvl1pPr>
          </a:lstStyle>
          <a:p>
            <a:r>
              <a:rPr lang="en-US" altLang="ko-KR" sz="1800" dirty="0">
                <a:solidFill>
                  <a:schemeClr val="tx2"/>
                </a:solidFill>
                <a:latin typeface="Malgun Gothic" panose="020B0503020000020004" pitchFamily="34" charset="-127"/>
                <a:ea typeface="Malgun Gothic" panose="020B0503020000020004" pitchFamily="34" charset="-127"/>
              </a:rPr>
              <a:t>3. </a:t>
            </a:r>
            <a:r>
              <a:rPr lang="ko-KR" altLang="en-US" sz="1800" dirty="0">
                <a:solidFill>
                  <a:schemeClr val="tx2"/>
                </a:solidFill>
                <a:latin typeface="Malgun Gothic" panose="020B0503020000020004" pitchFamily="34" charset="-127"/>
                <a:ea typeface="Malgun Gothic" panose="020B0503020000020004" pitchFamily="34" charset="-127"/>
              </a:rPr>
              <a:t>철저한 현지 컴플라이언스</a:t>
            </a:r>
            <a:endParaRPr lang="en-US" sz="1800" dirty="0">
              <a:solidFill>
                <a:schemeClr val="tx2"/>
              </a:solidFill>
              <a:latin typeface="Malgun Gothic" panose="020B0503020000020004" pitchFamily="34" charset="-127"/>
              <a:ea typeface="Malgun Gothic" panose="020B0503020000020004" pitchFamily="34" charset="-127"/>
            </a:endParaRPr>
          </a:p>
        </p:txBody>
      </p:sp>
      <p:cxnSp>
        <p:nvCxnSpPr>
          <p:cNvPr id="40" name="Straight Connector 39">
            <a:extLst>
              <a:ext uri="{FF2B5EF4-FFF2-40B4-BE49-F238E27FC236}">
                <a16:creationId xmlns:a16="http://schemas.microsoft.com/office/drawing/2014/main" id="{518C4323-DC9B-F7C0-42AA-9348B159C423}"/>
              </a:ext>
            </a:extLst>
          </p:cNvPr>
          <p:cNvCxnSpPr>
            <a:cxnSpLocks/>
          </p:cNvCxnSpPr>
          <p:nvPr/>
        </p:nvCxnSpPr>
        <p:spPr>
          <a:xfrm>
            <a:off x="8636438" y="3105619"/>
            <a:ext cx="2874179" cy="0"/>
          </a:xfrm>
          <a:prstGeom prst="line">
            <a:avLst/>
          </a:prstGeom>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01410238-C0DC-500E-AA55-5A6DF41DDD4B}"/>
              </a:ext>
            </a:extLst>
          </p:cNvPr>
          <p:cNvPicPr>
            <a:picLocks noChangeAspect="1"/>
          </p:cNvPicPr>
          <p:nvPr/>
        </p:nvPicPr>
        <p:blipFill rotWithShape="1">
          <a:blip r:embed="rId10"/>
          <a:srcRect l="3724" r="13586"/>
          <a:stretch/>
        </p:blipFill>
        <p:spPr>
          <a:xfrm>
            <a:off x="6741986" y="3153981"/>
            <a:ext cx="746483" cy="856060"/>
          </a:xfrm>
          <a:prstGeom prst="roundRect">
            <a:avLst>
              <a:gd name="adj" fmla="val 29124"/>
            </a:avLst>
          </a:prstGeom>
        </p:spPr>
      </p:pic>
      <p:pic>
        <p:nvPicPr>
          <p:cNvPr id="3" name="Graphic 2">
            <a:extLst>
              <a:ext uri="{FF2B5EF4-FFF2-40B4-BE49-F238E27FC236}">
                <a16:creationId xmlns:a16="http://schemas.microsoft.com/office/drawing/2014/main" id="{E1963637-6A56-38C0-259E-4DF58BFF6C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815173" y="3205201"/>
            <a:ext cx="800243" cy="800243"/>
          </a:xfrm>
          <a:prstGeom prst="rect">
            <a:avLst/>
          </a:prstGeom>
        </p:spPr>
      </p:pic>
      <p:sp>
        <p:nvSpPr>
          <p:cNvPr id="8" name="Google Shape;178;p32">
            <a:extLst>
              <a:ext uri="{FF2B5EF4-FFF2-40B4-BE49-F238E27FC236}">
                <a16:creationId xmlns:a16="http://schemas.microsoft.com/office/drawing/2014/main" id="{B8B96787-96AC-2424-88DF-8C1FF2C77ECC}"/>
              </a:ext>
            </a:extLst>
          </p:cNvPr>
          <p:cNvSpPr txBox="1"/>
          <p:nvPr/>
        </p:nvSpPr>
        <p:spPr>
          <a:xfrm>
            <a:off x="578933" y="1136389"/>
            <a:ext cx="8106210"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000" dirty="0">
                <a:solidFill>
                  <a:schemeClr val="dk2"/>
                </a:solidFill>
                <a:latin typeface="Lato Black"/>
                <a:ea typeface="Lato Black"/>
                <a:cs typeface="Lato Black"/>
                <a:sym typeface="Lato Black"/>
              </a:rPr>
              <a:t>Tax – Top 3</a:t>
            </a:r>
            <a:endParaRPr dirty="0"/>
          </a:p>
        </p:txBody>
      </p:sp>
      <p:cxnSp>
        <p:nvCxnSpPr>
          <p:cNvPr id="9" name="Google Shape;179;p32">
            <a:extLst>
              <a:ext uri="{FF2B5EF4-FFF2-40B4-BE49-F238E27FC236}">
                <a16:creationId xmlns:a16="http://schemas.microsoft.com/office/drawing/2014/main" id="{FA0B2E28-9A15-032D-ED4C-23E6877EC90D}"/>
              </a:ext>
            </a:extLst>
          </p:cNvPr>
          <p:cNvCxnSpPr/>
          <p:nvPr/>
        </p:nvCxnSpPr>
        <p:spPr>
          <a:xfrm>
            <a:off x="578935" y="924990"/>
            <a:ext cx="1002043" cy="0"/>
          </a:xfrm>
          <a:prstGeom prst="straightConnector1">
            <a:avLst/>
          </a:prstGeom>
          <a:noFill/>
          <a:ln w="38100" cap="flat" cmpd="sng">
            <a:solidFill>
              <a:schemeClr val="accent1"/>
            </a:solidFill>
            <a:prstDash val="solid"/>
            <a:miter lim="800000"/>
            <a:headEnd type="none" w="sm" len="sm"/>
            <a:tailEnd type="none" w="sm" len="sm"/>
          </a:ln>
        </p:spPr>
      </p:cxnSp>
      <p:sp>
        <p:nvSpPr>
          <p:cNvPr id="6" name="TextBox 5">
            <a:extLst>
              <a:ext uri="{FF2B5EF4-FFF2-40B4-BE49-F238E27FC236}">
                <a16:creationId xmlns:a16="http://schemas.microsoft.com/office/drawing/2014/main" id="{0D0D2F83-5C2E-43D3-C9DF-75230C81D71A}"/>
              </a:ext>
            </a:extLst>
          </p:cNvPr>
          <p:cNvSpPr txBox="1"/>
          <p:nvPr/>
        </p:nvSpPr>
        <p:spPr>
          <a:xfrm>
            <a:off x="8168641" y="6543584"/>
            <a:ext cx="1753958" cy="246221"/>
          </a:xfrm>
          <a:prstGeom prst="rect">
            <a:avLst/>
          </a:prstGeom>
          <a:noFill/>
        </p:spPr>
        <p:txBody>
          <a:bodyPr wrap="square" rtlCol="0">
            <a:spAutoFit/>
          </a:bodyPr>
          <a:lstStyle/>
          <a:p>
            <a:pPr algn="ctr"/>
            <a:r>
              <a:rPr lang="en-US" sz="1000" i="1" dirty="0">
                <a:solidFill>
                  <a:schemeClr val="bg1">
                    <a:lumMod val="65000"/>
                  </a:schemeClr>
                </a:solidFill>
              </a:rPr>
              <a:t> Private &amp; Confidential </a:t>
            </a:r>
            <a:endParaRPr lang="en-AU" sz="1000" i="1" dirty="0">
              <a:solidFill>
                <a:schemeClr val="bg1">
                  <a:lumMod val="65000"/>
                </a:schemeClr>
              </a:solidFill>
            </a:endParaRPr>
          </a:p>
        </p:txBody>
      </p:sp>
      <p:sp>
        <p:nvSpPr>
          <p:cNvPr id="7" name="TextBox 6">
            <a:extLst>
              <a:ext uri="{FF2B5EF4-FFF2-40B4-BE49-F238E27FC236}">
                <a16:creationId xmlns:a16="http://schemas.microsoft.com/office/drawing/2014/main" id="{5A66E2DB-0BF1-15EF-4A35-026F10E1A6E8}"/>
              </a:ext>
            </a:extLst>
          </p:cNvPr>
          <p:cNvSpPr txBox="1"/>
          <p:nvPr/>
        </p:nvSpPr>
        <p:spPr>
          <a:xfrm>
            <a:off x="5598798" y="402710"/>
            <a:ext cx="5669621" cy="1384995"/>
          </a:xfrm>
          <a:prstGeom prst="rect">
            <a:avLst/>
          </a:prstGeom>
          <a:noFill/>
        </p:spPr>
        <p:txBody>
          <a:bodyPr wrap="square" rtlCol="0">
            <a:spAutoFit/>
          </a:bodyPr>
          <a:lstStyle/>
          <a:p>
            <a:pPr algn="just"/>
            <a:r>
              <a:rPr lang="en-US" sz="1050" dirty="0">
                <a:solidFill>
                  <a:schemeClr val="tx2"/>
                </a:solidFill>
              </a:rPr>
              <a:t>“2023</a:t>
            </a:r>
            <a:r>
              <a:rPr lang="ko-KR" altLang="en-US" sz="1050" dirty="0">
                <a:solidFill>
                  <a:schemeClr val="tx2"/>
                </a:solidFill>
              </a:rPr>
              <a:t>년도의 세무적 관점에서는 지속적으로 강화된 </a:t>
            </a:r>
            <a:r>
              <a:rPr lang="ko-KR" altLang="en-US" sz="1050" b="1" dirty="0">
                <a:solidFill>
                  <a:schemeClr val="tx2"/>
                </a:solidFill>
              </a:rPr>
              <a:t>컴플라이언스 확인 입니다</a:t>
            </a:r>
            <a:r>
              <a:rPr lang="en-US" altLang="ko-KR" sz="1050" b="1" dirty="0">
                <a:solidFill>
                  <a:schemeClr val="tx2"/>
                </a:solidFill>
              </a:rPr>
              <a:t>.</a:t>
            </a:r>
            <a:r>
              <a:rPr lang="ko-KR" altLang="en-US" sz="1050" b="1" dirty="0">
                <a:solidFill>
                  <a:schemeClr val="tx2"/>
                </a:solidFill>
              </a:rPr>
              <a:t> </a:t>
            </a:r>
            <a:r>
              <a:rPr lang="ko-KR" altLang="en-US" sz="1050" dirty="0">
                <a:solidFill>
                  <a:schemeClr val="tx2"/>
                </a:solidFill>
              </a:rPr>
              <a:t>정치적 요소의 환경 변화로 </a:t>
            </a:r>
            <a:r>
              <a:rPr lang="ko-KR" altLang="en-US" sz="1050" b="1" dirty="0">
                <a:solidFill>
                  <a:schemeClr val="tx2"/>
                </a:solidFill>
              </a:rPr>
              <a:t>여러 행정 집행이 강화될 것으로 예상하며</a:t>
            </a:r>
            <a:r>
              <a:rPr lang="en-US" altLang="ko-KR" sz="1050" dirty="0">
                <a:solidFill>
                  <a:schemeClr val="tx2"/>
                </a:solidFill>
              </a:rPr>
              <a:t>, </a:t>
            </a:r>
            <a:r>
              <a:rPr lang="ko-KR" altLang="en-US" sz="1050" dirty="0">
                <a:solidFill>
                  <a:schemeClr val="tx2"/>
                </a:solidFill>
              </a:rPr>
              <a:t>해당 기업들은 변화는 리스크 사항의 검토로써 적용점을 찾고</a:t>
            </a:r>
            <a:r>
              <a:rPr lang="en-US" altLang="ko-KR" sz="1050" dirty="0">
                <a:solidFill>
                  <a:schemeClr val="tx2"/>
                </a:solidFill>
              </a:rPr>
              <a:t>,</a:t>
            </a:r>
            <a:r>
              <a:rPr lang="ko-KR" altLang="en-US" sz="1050" dirty="0">
                <a:solidFill>
                  <a:schemeClr val="tx2"/>
                </a:solidFill>
              </a:rPr>
              <a:t> </a:t>
            </a:r>
            <a:r>
              <a:rPr lang="ko-KR" altLang="en-US" sz="1050" b="1" dirty="0">
                <a:solidFill>
                  <a:schemeClr val="tx2"/>
                </a:solidFill>
              </a:rPr>
              <a:t>세제 정책의 변화를 감지하고</a:t>
            </a:r>
            <a:r>
              <a:rPr lang="en-US" altLang="ko-KR" sz="1050" b="1" dirty="0">
                <a:solidFill>
                  <a:schemeClr val="tx2"/>
                </a:solidFill>
              </a:rPr>
              <a:t>, </a:t>
            </a:r>
            <a:r>
              <a:rPr lang="ko-KR" altLang="en-US" sz="1050" b="1" dirty="0">
                <a:solidFill>
                  <a:schemeClr val="tx2"/>
                </a:solidFill>
              </a:rPr>
              <a:t>미리 기업이 타겟이 되지 않도록 방비</a:t>
            </a:r>
            <a:r>
              <a:rPr lang="ko-KR" altLang="en-US" sz="1050" dirty="0">
                <a:solidFill>
                  <a:schemeClr val="tx2"/>
                </a:solidFill>
              </a:rPr>
              <a:t> 해야 합니다</a:t>
            </a:r>
            <a:r>
              <a:rPr lang="en-US" altLang="ko-KR" sz="1050" dirty="0">
                <a:solidFill>
                  <a:schemeClr val="tx2"/>
                </a:solidFill>
              </a:rPr>
              <a:t>.</a:t>
            </a:r>
            <a:r>
              <a:rPr lang="ko-KR" altLang="en-US" sz="1050" dirty="0">
                <a:solidFill>
                  <a:schemeClr val="tx2"/>
                </a:solidFill>
              </a:rPr>
              <a:t> 자국적 선호 경향의 정책들과 미국내 동향을 함께 비추어 볼 때</a:t>
            </a:r>
            <a:r>
              <a:rPr lang="en-US" altLang="ko-KR" sz="1050" dirty="0">
                <a:solidFill>
                  <a:schemeClr val="tx2"/>
                </a:solidFill>
              </a:rPr>
              <a:t>, </a:t>
            </a:r>
            <a:r>
              <a:rPr lang="ko-KR" altLang="en-US" sz="1050" dirty="0">
                <a:solidFill>
                  <a:schemeClr val="tx2"/>
                </a:solidFill>
              </a:rPr>
              <a:t>기업들의 컴플라이언스 리스크 체계는 이전보다 각별히 신경쓰고 중요한 이슈들은 미리 예지하여 대비 할 수 있도록 재점검해야 합니다</a:t>
            </a:r>
            <a:r>
              <a:rPr lang="en-US" sz="1050" dirty="0">
                <a:solidFill>
                  <a:schemeClr val="tx2"/>
                </a:solidFill>
              </a:rPr>
              <a:t>.” </a:t>
            </a:r>
          </a:p>
          <a:p>
            <a:endParaRPr lang="en-US" sz="1050" dirty="0"/>
          </a:p>
          <a:p>
            <a:r>
              <a:rPr lang="en-US" sz="1050" dirty="0"/>
              <a:t>                  </a:t>
            </a:r>
            <a:r>
              <a:rPr lang="ko-KR" altLang="en-US" sz="1050" i="1" dirty="0"/>
              <a:t>주요 시사점 </a:t>
            </a:r>
            <a:r>
              <a:rPr lang="en-US" sz="1050" i="1" dirty="0"/>
              <a:t>, APRIO – Korea Desk</a:t>
            </a:r>
          </a:p>
        </p:txBody>
      </p:sp>
    </p:spTree>
    <p:extLst>
      <p:ext uri="{BB962C8B-B14F-4D97-AF65-F5344CB8AC3E}">
        <p14:creationId xmlns:p14="http://schemas.microsoft.com/office/powerpoint/2010/main" val="2698266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46D0366-6B51-1130-9379-8CDF5BFDD60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7BD71B84-B0D2-1D4C-9C91-32106726F918}"/>
              </a:ext>
            </a:extLst>
          </p:cNvPr>
          <p:cNvGrpSpPr/>
          <p:nvPr/>
        </p:nvGrpSpPr>
        <p:grpSpPr>
          <a:xfrm>
            <a:off x="8231090" y="2945790"/>
            <a:ext cx="3650281" cy="2988486"/>
            <a:chOff x="7854267" y="296002"/>
            <a:chExt cx="3163743" cy="2332035"/>
          </a:xfrm>
          <a:effectLst>
            <a:glow rad="38100">
              <a:schemeClr val="tx1">
                <a:alpha val="40000"/>
              </a:schemeClr>
            </a:glow>
            <a:outerShdw blurRad="50800" dist="50800" dir="5400000" sx="25000" sy="25000" algn="ctr" rotWithShape="0">
              <a:srgbClr val="000000">
                <a:alpha val="43137"/>
              </a:srgbClr>
            </a:outerShdw>
            <a:reflection stA="45000" endPos="5000" dist="50800" dir="5400000" sy="-100000" algn="bl" rotWithShape="0"/>
          </a:effectLst>
        </p:grpSpPr>
        <p:sp>
          <p:nvSpPr>
            <p:cNvPr id="42" name="Rounded Rectangle 7">
              <a:extLst>
                <a:ext uri="{FF2B5EF4-FFF2-40B4-BE49-F238E27FC236}">
                  <a16:creationId xmlns:a16="http://schemas.microsoft.com/office/drawing/2014/main" id="{B1EA0F87-53E4-E01E-5844-12BDCA4DEC8F}"/>
                </a:ext>
              </a:extLst>
            </p:cNvPr>
            <p:cNvSpPr/>
            <p:nvPr/>
          </p:nvSpPr>
          <p:spPr>
            <a:xfrm>
              <a:off x="7854267" y="296002"/>
              <a:ext cx="3163743" cy="2332035"/>
            </a:xfrm>
            <a:prstGeom prst="roundRect">
              <a:avLst>
                <a:gd name="adj" fmla="val 10853"/>
              </a:avLst>
            </a:prstGeom>
            <a:solidFill>
              <a:schemeClr val="bg1"/>
            </a:solidFill>
            <a:ln>
              <a:solidFill>
                <a:schemeClr val="tx1">
                  <a:lumMod val="40000"/>
                  <a:lumOff val="60000"/>
                </a:schemeClr>
              </a:solidFill>
            </a:ln>
            <a:effectLst>
              <a:outerShdw blurRad="152896" dist="11807" dir="1440000" sx="101518" sy="101518" algn="ctr" rotWithShape="0">
                <a:schemeClr val="tx1">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CA19BD5E-8AFC-BE5C-29D1-E97CD9A8EF48}"/>
                </a:ext>
              </a:extLst>
            </p:cNvPr>
            <p:cNvSpPr txBox="1"/>
            <p:nvPr/>
          </p:nvSpPr>
          <p:spPr>
            <a:xfrm>
              <a:off x="8029793" y="511358"/>
              <a:ext cx="2138349" cy="359368"/>
            </a:xfrm>
            <a:prstGeom prst="rect">
              <a:avLst/>
            </a:prstGeom>
            <a:noFill/>
          </p:spPr>
          <p:txBody>
            <a:bodyPr wrap="square" rtlCol="0">
              <a:spAutoFit/>
            </a:bodyPr>
            <a:lstStyle/>
            <a:p>
              <a:r>
                <a:rPr lang="en-US" sz="3600" b="1" dirty="0">
                  <a:solidFill>
                    <a:schemeClr val="accent1"/>
                  </a:solidFill>
                  <a:latin typeface="Lato Light" panose="020F0302020204030203" pitchFamily="34" charset="77"/>
                </a:rPr>
                <a:t>Control</a:t>
              </a:r>
            </a:p>
          </p:txBody>
        </p:sp>
        <p:sp>
          <p:nvSpPr>
            <p:cNvPr id="44" name="TextBox 43">
              <a:extLst>
                <a:ext uri="{FF2B5EF4-FFF2-40B4-BE49-F238E27FC236}">
                  <a16:creationId xmlns:a16="http://schemas.microsoft.com/office/drawing/2014/main" id="{874C1C24-FC62-931F-EAF7-C1D49B1234FB}"/>
                </a:ext>
              </a:extLst>
            </p:cNvPr>
            <p:cNvSpPr txBox="1"/>
            <p:nvPr/>
          </p:nvSpPr>
          <p:spPr>
            <a:xfrm>
              <a:off x="8029793" y="1011513"/>
              <a:ext cx="2825391" cy="1284552"/>
            </a:xfrm>
            <a:prstGeom prst="rect">
              <a:avLst/>
            </a:prstGeom>
            <a:noFill/>
          </p:spPr>
          <p:txBody>
            <a:bodyPr wrap="square" rtlCol="0">
              <a:spAutoFit/>
            </a:bodyPr>
            <a:lstStyle/>
            <a:p>
              <a:pPr>
                <a:spcAft>
                  <a:spcPts val="400"/>
                </a:spcAft>
              </a:pPr>
              <a:r>
                <a:rPr lang="en-US" b="1" dirty="0">
                  <a:solidFill>
                    <a:schemeClr val="accent1"/>
                  </a:solidFill>
                </a:rPr>
                <a:t>Internal Control</a:t>
              </a:r>
            </a:p>
            <a:p>
              <a:pPr algn="just">
                <a:spcAft>
                  <a:spcPts val="600"/>
                </a:spcAft>
              </a:pPr>
              <a:r>
                <a:rPr lang="ko-KR" altLang="en-US" sz="1200" dirty="0">
                  <a:latin typeface="+mn-ea"/>
                </a:rPr>
                <a:t>내부관리 보조가 트랜드와 함께 점검하여 가치평가</a:t>
              </a:r>
              <a:r>
                <a:rPr lang="en-US" altLang="ko-KR" sz="1200" dirty="0">
                  <a:latin typeface="+mn-ea"/>
                </a:rPr>
                <a:t>, </a:t>
              </a:r>
              <a:r>
                <a:rPr lang="ko-KR" altLang="en-US" sz="1200" dirty="0">
                  <a:latin typeface="+mn-ea"/>
                </a:rPr>
                <a:t>인수합병</a:t>
              </a:r>
              <a:r>
                <a:rPr lang="en-US" altLang="ko-KR" sz="1200" dirty="0">
                  <a:latin typeface="+mn-ea"/>
                </a:rPr>
                <a:t>, </a:t>
              </a:r>
              <a:r>
                <a:rPr lang="ko-KR" altLang="en-US" sz="1200" dirty="0">
                  <a:latin typeface="+mn-ea"/>
                </a:rPr>
                <a:t>재무 최적화</a:t>
              </a:r>
              <a:r>
                <a:rPr lang="en-US" altLang="ko-KR" sz="1200" dirty="0">
                  <a:latin typeface="+mn-ea"/>
                </a:rPr>
                <a:t>, IT </a:t>
              </a:r>
              <a:r>
                <a:rPr lang="ko-KR" altLang="en-US" sz="1200" dirty="0">
                  <a:latin typeface="+mn-ea"/>
                </a:rPr>
                <a:t>디지털 리스크</a:t>
              </a:r>
              <a:r>
                <a:rPr lang="en-US" altLang="ko-KR" sz="1200" dirty="0">
                  <a:latin typeface="+mn-ea"/>
                </a:rPr>
                <a:t>,</a:t>
              </a:r>
              <a:r>
                <a:rPr lang="ko-KR" altLang="en-US" sz="1200" dirty="0">
                  <a:latin typeface="+mn-ea"/>
                </a:rPr>
                <a:t> </a:t>
              </a:r>
              <a:r>
                <a:rPr lang="ko-KR" altLang="en-US" sz="1200" dirty="0" err="1">
                  <a:latin typeface="+mn-ea"/>
                </a:rPr>
                <a:t>테이터</a:t>
              </a:r>
              <a:r>
                <a:rPr lang="ko-KR" altLang="en-US" sz="1200" dirty="0">
                  <a:latin typeface="+mn-ea"/>
                </a:rPr>
                <a:t> 분석 등의 </a:t>
              </a:r>
              <a:r>
                <a:rPr lang="ko-KR" altLang="en-US" sz="1200" b="1" dirty="0">
                  <a:latin typeface="+mn-ea"/>
                  <a:hlinkClick r:id="rId3"/>
                </a:rPr>
                <a:t>관점이 </a:t>
              </a:r>
              <a:r>
                <a:rPr lang="ko-KR" altLang="en-US" sz="1200" dirty="0">
                  <a:latin typeface="+mn-ea"/>
                </a:rPr>
                <a:t>중요합니다</a:t>
              </a:r>
              <a:r>
                <a:rPr lang="en-US" altLang="ko-KR" sz="1200" dirty="0">
                  <a:latin typeface="+mn-ea"/>
                </a:rPr>
                <a:t>.</a:t>
              </a:r>
              <a:r>
                <a:rPr lang="ko-KR" altLang="en-US" sz="1200" dirty="0">
                  <a:latin typeface="+mn-ea"/>
                </a:rPr>
                <a:t> </a:t>
              </a:r>
              <a:r>
                <a:rPr lang="en-US" altLang="ko-KR" sz="1200" dirty="0"/>
                <a:t>3</a:t>
              </a:r>
              <a:r>
                <a:rPr lang="ko-KR" altLang="en-US" sz="1200" dirty="0"/>
                <a:t>가지 주요 점검 요소로는</a:t>
              </a:r>
              <a:r>
                <a:rPr lang="en-US" altLang="ko-KR" sz="1200" dirty="0"/>
                <a:t>: </a:t>
              </a:r>
            </a:p>
            <a:p>
              <a:pPr algn="just">
                <a:spcAft>
                  <a:spcPts val="600"/>
                </a:spcAft>
              </a:pPr>
              <a:r>
                <a:rPr lang="en-US" altLang="ko-KR" sz="1200" dirty="0"/>
                <a:t>(</a:t>
              </a:r>
              <a:r>
                <a:rPr lang="en-US" altLang="ko-KR" sz="1400" dirty="0">
                  <a:solidFill>
                    <a:schemeClr val="tx2"/>
                  </a:solidFill>
                </a:rPr>
                <a:t>1) Data Security (Data </a:t>
              </a:r>
              <a:r>
                <a:rPr lang="ko-KR" altLang="en-US" sz="1400" dirty="0">
                  <a:solidFill>
                    <a:schemeClr val="tx2"/>
                  </a:solidFill>
                </a:rPr>
                <a:t>리스크 관리자</a:t>
              </a:r>
              <a:r>
                <a:rPr lang="en-US" altLang="ko-KR" sz="1400" dirty="0">
                  <a:solidFill>
                    <a:schemeClr val="tx2"/>
                  </a:solidFill>
                </a:rPr>
                <a:t>); (2) HIPAA, GDPR, PCI DSS</a:t>
              </a:r>
              <a:r>
                <a:rPr lang="ko-KR" altLang="en-US" sz="1400" dirty="0">
                  <a:solidFill>
                    <a:schemeClr val="tx2"/>
                  </a:solidFill>
                </a:rPr>
                <a:t> </a:t>
              </a:r>
              <a:r>
                <a:rPr lang="en-US" altLang="ko-KR" sz="1400" dirty="0">
                  <a:solidFill>
                    <a:schemeClr val="tx2"/>
                  </a:solidFill>
                </a:rPr>
                <a:t> (IT </a:t>
              </a:r>
              <a:r>
                <a:rPr lang="ko-KR" altLang="en-US" sz="1400" dirty="0">
                  <a:solidFill>
                    <a:schemeClr val="tx2"/>
                  </a:solidFill>
                </a:rPr>
                <a:t>리스크</a:t>
              </a:r>
              <a:r>
                <a:rPr lang="en-US" altLang="ko-KR" sz="1400" dirty="0">
                  <a:solidFill>
                    <a:schemeClr val="tx2"/>
                  </a:solidFill>
                </a:rPr>
                <a:t>); </a:t>
              </a:r>
              <a:r>
                <a:rPr lang="ko-KR" altLang="en-US" sz="1400" dirty="0">
                  <a:solidFill>
                    <a:schemeClr val="tx2"/>
                  </a:solidFill>
                </a:rPr>
                <a:t> </a:t>
              </a:r>
              <a:r>
                <a:rPr lang="en-US" altLang="ko-KR" sz="1400" dirty="0">
                  <a:solidFill>
                    <a:schemeClr val="tx2"/>
                  </a:solidFill>
                </a:rPr>
                <a:t>(3) Cybersecurity (</a:t>
              </a:r>
              <a:r>
                <a:rPr lang="ko-KR" altLang="en-US" sz="1400" dirty="0">
                  <a:solidFill>
                    <a:schemeClr val="tx2"/>
                  </a:solidFill>
                </a:rPr>
                <a:t>사이버 보안 리뷰</a:t>
              </a:r>
              <a:r>
                <a:rPr lang="en-US" altLang="ko-KR" sz="1400" dirty="0">
                  <a:solidFill>
                    <a:schemeClr val="tx2"/>
                  </a:solidFill>
                </a:rPr>
                <a:t>);</a:t>
              </a:r>
              <a:endParaRPr lang="en-US" sz="1200" dirty="0">
                <a:solidFill>
                  <a:schemeClr val="tx2"/>
                </a:solidFill>
              </a:endParaRPr>
            </a:p>
          </p:txBody>
        </p:sp>
      </p:grpSp>
      <p:grpSp>
        <p:nvGrpSpPr>
          <p:cNvPr id="22" name="Group 21">
            <a:extLst>
              <a:ext uri="{FF2B5EF4-FFF2-40B4-BE49-F238E27FC236}">
                <a16:creationId xmlns:a16="http://schemas.microsoft.com/office/drawing/2014/main" id="{FCC68D1D-81CE-0914-401F-689EA1387433}"/>
              </a:ext>
            </a:extLst>
          </p:cNvPr>
          <p:cNvGrpSpPr/>
          <p:nvPr/>
        </p:nvGrpSpPr>
        <p:grpSpPr>
          <a:xfrm>
            <a:off x="4266319" y="2945790"/>
            <a:ext cx="3650281" cy="2988486"/>
            <a:chOff x="7854267" y="296002"/>
            <a:chExt cx="3163743" cy="2332035"/>
          </a:xfrm>
          <a:effectLst>
            <a:glow rad="38100">
              <a:schemeClr val="tx1">
                <a:alpha val="40000"/>
              </a:schemeClr>
            </a:glow>
            <a:outerShdw blurRad="50800" dist="50800" dir="5400000" sx="25000" sy="25000" algn="ctr" rotWithShape="0">
              <a:srgbClr val="000000">
                <a:alpha val="43137"/>
              </a:srgbClr>
            </a:outerShdw>
            <a:reflection stA="45000" endPos="5000" dist="50800" dir="5400000" sy="-100000" algn="bl" rotWithShape="0"/>
          </a:effectLst>
        </p:grpSpPr>
        <p:sp>
          <p:nvSpPr>
            <p:cNvPr id="23" name="Rounded Rectangle 7">
              <a:extLst>
                <a:ext uri="{FF2B5EF4-FFF2-40B4-BE49-F238E27FC236}">
                  <a16:creationId xmlns:a16="http://schemas.microsoft.com/office/drawing/2014/main" id="{3C74300A-BE42-1EFE-88E0-E1BBF403B10E}"/>
                </a:ext>
              </a:extLst>
            </p:cNvPr>
            <p:cNvSpPr/>
            <p:nvPr/>
          </p:nvSpPr>
          <p:spPr>
            <a:xfrm>
              <a:off x="7854267" y="296002"/>
              <a:ext cx="3163743" cy="2332035"/>
            </a:xfrm>
            <a:prstGeom prst="roundRect">
              <a:avLst>
                <a:gd name="adj" fmla="val 10853"/>
              </a:avLst>
            </a:prstGeom>
            <a:solidFill>
              <a:schemeClr val="bg1"/>
            </a:solidFill>
            <a:ln>
              <a:solidFill>
                <a:schemeClr val="tx1">
                  <a:lumMod val="40000"/>
                  <a:lumOff val="60000"/>
                </a:schemeClr>
              </a:solidFill>
            </a:ln>
            <a:effectLst>
              <a:outerShdw blurRad="152896" dist="11807" dir="1440000" sx="101518" sy="101518" algn="ctr" rotWithShape="0">
                <a:schemeClr val="tx1">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567B4EB-6C3A-3971-4E1C-C29E5F93BC49}"/>
                </a:ext>
              </a:extLst>
            </p:cNvPr>
            <p:cNvSpPr txBox="1"/>
            <p:nvPr/>
          </p:nvSpPr>
          <p:spPr>
            <a:xfrm>
              <a:off x="8029793" y="511358"/>
              <a:ext cx="1731712" cy="504358"/>
            </a:xfrm>
            <a:prstGeom prst="rect">
              <a:avLst/>
            </a:prstGeom>
            <a:noFill/>
          </p:spPr>
          <p:txBody>
            <a:bodyPr wrap="square" rtlCol="0">
              <a:spAutoFit/>
            </a:bodyPr>
            <a:lstStyle/>
            <a:p>
              <a:r>
                <a:rPr lang="en-US" sz="3600" b="1" dirty="0">
                  <a:solidFill>
                    <a:schemeClr val="accent1"/>
                  </a:solidFill>
                  <a:latin typeface="Lato Light" panose="020F0302020204030203" pitchFamily="34" charset="77"/>
                </a:rPr>
                <a:t>TP</a:t>
              </a:r>
            </a:p>
          </p:txBody>
        </p:sp>
        <p:sp>
          <p:nvSpPr>
            <p:cNvPr id="25" name="TextBox 24">
              <a:extLst>
                <a:ext uri="{FF2B5EF4-FFF2-40B4-BE49-F238E27FC236}">
                  <a16:creationId xmlns:a16="http://schemas.microsoft.com/office/drawing/2014/main" id="{5820C0B8-69DD-AAB9-8EBA-D7B562EE1962}"/>
                </a:ext>
              </a:extLst>
            </p:cNvPr>
            <p:cNvSpPr txBox="1"/>
            <p:nvPr/>
          </p:nvSpPr>
          <p:spPr>
            <a:xfrm>
              <a:off x="8029793" y="1011513"/>
              <a:ext cx="2825391" cy="1300923"/>
            </a:xfrm>
            <a:prstGeom prst="rect">
              <a:avLst/>
            </a:prstGeom>
            <a:noFill/>
          </p:spPr>
          <p:txBody>
            <a:bodyPr wrap="square" rtlCol="0">
              <a:spAutoFit/>
            </a:bodyPr>
            <a:lstStyle/>
            <a:p>
              <a:pPr>
                <a:spcAft>
                  <a:spcPts val="400"/>
                </a:spcAft>
              </a:pPr>
              <a:r>
                <a:rPr lang="en-US" b="1" dirty="0">
                  <a:solidFill>
                    <a:schemeClr val="accent1"/>
                  </a:solidFill>
                </a:rPr>
                <a:t>Transfer Pricing &amp; Study</a:t>
              </a:r>
            </a:p>
            <a:p>
              <a:pPr algn="just">
                <a:spcAft>
                  <a:spcPts val="600"/>
                </a:spcAft>
              </a:pPr>
              <a:r>
                <a:rPr lang="ko-KR" sz="1200" dirty="0">
                  <a:effectLst/>
                  <a:latin typeface="Calibri" panose="020F0502020204030204" pitchFamily="34" charset="0"/>
                  <a:ea typeface="Malgun Gothic" panose="020B0503020000020004" pitchFamily="34" charset="-127"/>
                  <a:cs typeface="Times New Roman" panose="02020603050405020304" pitchFamily="18" charset="0"/>
                </a:rPr>
                <a:t>국경간 거래</a:t>
              </a:r>
              <a:r>
                <a:rPr lang="ko-KR" altLang="en-US" sz="1200" dirty="0">
                  <a:effectLst/>
                  <a:latin typeface="Calibri" panose="020F0502020204030204" pitchFamily="34" charset="0"/>
                  <a:ea typeface="Malgun Gothic" panose="020B0503020000020004" pitchFamily="34" charset="-127"/>
                  <a:cs typeface="Times New Roman" panose="02020603050405020304" pitchFamily="18" charset="0"/>
                </a:rPr>
                <a:t>는 특히 정확</a:t>
              </a:r>
              <a:r>
                <a:rPr lang="ko-KR" sz="1200" dirty="0">
                  <a:effectLst/>
                  <a:latin typeface="Calibri" panose="020F0502020204030204" pitchFamily="34" charset="0"/>
                  <a:ea typeface="Malgun Gothic" panose="020B0503020000020004" pitchFamily="34" charset="-127"/>
                  <a:cs typeface="Times New Roman" panose="02020603050405020304" pitchFamily="18" charset="0"/>
                </a:rPr>
                <a:t>하게 준비</a:t>
              </a:r>
              <a:r>
                <a:rPr lang="ko-KR" altLang="en-US" sz="1200" dirty="0"/>
                <a:t>가 되어야 합니다</a:t>
              </a:r>
              <a:r>
                <a:rPr lang="en-US" altLang="ko-KR" sz="1200" dirty="0"/>
                <a:t>.</a:t>
              </a:r>
              <a:r>
                <a:rPr lang="ko-KR" altLang="en-US" sz="1200" dirty="0"/>
                <a:t> </a:t>
              </a:r>
              <a:r>
                <a:rPr lang="en-US" altLang="ko-KR" sz="1200" dirty="0"/>
                <a:t>3</a:t>
              </a:r>
              <a:r>
                <a:rPr lang="ko-KR" altLang="en-US" sz="1200" dirty="0"/>
                <a:t>가지 주요 점검 요소로는</a:t>
              </a:r>
              <a:r>
                <a:rPr lang="en-US" altLang="ko-KR" sz="1200" dirty="0"/>
                <a:t>: </a:t>
              </a:r>
            </a:p>
            <a:p>
              <a:pPr marL="342900" indent="-342900" algn="just">
                <a:spcAft>
                  <a:spcPts val="600"/>
                </a:spcAft>
                <a:buAutoNum type="arabicParenBoth"/>
              </a:pPr>
              <a:r>
                <a:rPr lang="en-US" altLang="ko-KR" sz="1400" dirty="0">
                  <a:solidFill>
                    <a:schemeClr val="tx2"/>
                  </a:solidFill>
                </a:rPr>
                <a:t>Arm’s Length (</a:t>
              </a:r>
              <a:r>
                <a:rPr lang="ko-KR" altLang="en-US" sz="1400" dirty="0">
                  <a:solidFill>
                    <a:schemeClr val="tx2"/>
                  </a:solidFill>
                </a:rPr>
                <a:t>제</a:t>
              </a:r>
              <a:r>
                <a:rPr lang="en-US" altLang="ko-KR" sz="1400" dirty="0">
                  <a:solidFill>
                    <a:schemeClr val="tx2"/>
                  </a:solidFill>
                </a:rPr>
                <a:t>3</a:t>
              </a:r>
              <a:r>
                <a:rPr lang="ko-KR" altLang="en-US" sz="1400" dirty="0">
                  <a:solidFill>
                    <a:schemeClr val="tx2"/>
                  </a:solidFill>
                </a:rPr>
                <a:t>자의 원칙 준수</a:t>
              </a:r>
              <a:r>
                <a:rPr lang="en-US" altLang="ko-KR" sz="1400" dirty="0">
                  <a:solidFill>
                    <a:schemeClr val="tx2"/>
                  </a:solidFill>
                </a:rPr>
                <a:t>);</a:t>
              </a:r>
            </a:p>
            <a:p>
              <a:pPr marL="342900" indent="-342900" algn="just">
                <a:spcAft>
                  <a:spcPts val="600"/>
                </a:spcAft>
                <a:buAutoNum type="arabicParenBoth"/>
              </a:pPr>
              <a:r>
                <a:rPr lang="en-US" altLang="ko-KR" sz="1400" dirty="0">
                  <a:solidFill>
                    <a:schemeClr val="tx2"/>
                  </a:solidFill>
                </a:rPr>
                <a:t>Royalty (</a:t>
              </a:r>
              <a:r>
                <a:rPr lang="ko-KR" altLang="en-US" sz="1400" dirty="0">
                  <a:solidFill>
                    <a:schemeClr val="tx2"/>
                  </a:solidFill>
                </a:rPr>
                <a:t>로열티 계약</a:t>
              </a:r>
              <a:r>
                <a:rPr lang="en-US" altLang="ko-KR" sz="1400" dirty="0">
                  <a:solidFill>
                    <a:schemeClr val="tx2"/>
                  </a:solidFill>
                </a:rPr>
                <a:t>); </a:t>
              </a:r>
              <a:r>
                <a:rPr lang="ko-KR" altLang="en-US" sz="1400" dirty="0">
                  <a:solidFill>
                    <a:schemeClr val="tx2"/>
                  </a:solidFill>
                </a:rPr>
                <a:t> </a:t>
              </a:r>
              <a:endParaRPr lang="en-US" altLang="ko-KR" sz="1400" dirty="0">
                <a:solidFill>
                  <a:schemeClr val="tx2"/>
                </a:solidFill>
              </a:endParaRPr>
            </a:p>
            <a:p>
              <a:pPr marL="342900" indent="-342900" algn="just">
                <a:spcAft>
                  <a:spcPts val="600"/>
                </a:spcAft>
                <a:buAutoNum type="arabicParenBoth"/>
              </a:pPr>
              <a:r>
                <a:rPr lang="en-US" altLang="ko-KR" sz="1400" dirty="0">
                  <a:solidFill>
                    <a:schemeClr val="tx2"/>
                  </a:solidFill>
                </a:rPr>
                <a:t>TP Analysis (</a:t>
              </a:r>
              <a:r>
                <a:rPr lang="ko-KR" altLang="en-US" sz="1400" dirty="0">
                  <a:solidFill>
                    <a:schemeClr val="tx2"/>
                  </a:solidFill>
                </a:rPr>
                <a:t>이전가격 분석</a:t>
              </a:r>
              <a:r>
                <a:rPr lang="en-US" altLang="ko-KR" sz="1400" dirty="0">
                  <a:solidFill>
                    <a:schemeClr val="tx2"/>
                  </a:solidFill>
                </a:rPr>
                <a:t>);</a:t>
              </a:r>
              <a:endParaRPr lang="en-US" sz="1200" dirty="0">
                <a:solidFill>
                  <a:schemeClr val="tx2"/>
                </a:solidFill>
              </a:endParaRPr>
            </a:p>
          </p:txBody>
        </p:sp>
      </p:grpSp>
      <p:sp>
        <p:nvSpPr>
          <p:cNvPr id="4" name="Slide Number Placeholder 2">
            <a:extLst>
              <a:ext uri="{FF2B5EF4-FFF2-40B4-BE49-F238E27FC236}">
                <a16:creationId xmlns:a16="http://schemas.microsoft.com/office/drawing/2014/main" id="{2482961F-7CAD-409C-B014-F74D66A1ECAC}"/>
              </a:ext>
            </a:extLst>
          </p:cNvPr>
          <p:cNvSpPr txBox="1">
            <a:spLocks/>
          </p:cNvSpPr>
          <p:nvPr/>
        </p:nvSpPr>
        <p:spPr>
          <a:xfrm>
            <a:off x="9857470" y="6544730"/>
            <a:ext cx="810530" cy="2462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F5C94B-8C55-478B-B509-BAE6A06B2E2A}" type="slidenum">
              <a:rPr lang="en-US" sz="1000">
                <a:solidFill>
                  <a:srgbClr val="ADAFBB"/>
                </a:solidFill>
              </a:rPr>
              <a:pPr/>
              <a:t>15</a:t>
            </a:fld>
            <a:endParaRPr lang="en-US" sz="1000" dirty="0">
              <a:solidFill>
                <a:srgbClr val="ADAFBB"/>
              </a:solidFill>
            </a:endParaRPr>
          </a:p>
        </p:txBody>
      </p:sp>
      <p:sp>
        <p:nvSpPr>
          <p:cNvPr id="34" name="Slide Number Placeholder 1">
            <a:extLst>
              <a:ext uri="{FF2B5EF4-FFF2-40B4-BE49-F238E27FC236}">
                <a16:creationId xmlns:a16="http://schemas.microsoft.com/office/drawing/2014/main" id="{653963E5-3DFA-4C05-A95B-DD6FAE2F5983}"/>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rPr>
              <a:pPr algn="ctr"/>
              <a:t>15</a:t>
            </a:fld>
            <a:endParaRPr lang="en-US" sz="1200" dirty="0">
              <a:solidFill>
                <a:schemeClr val="bg1"/>
              </a:solidFill>
            </a:endParaRPr>
          </a:p>
        </p:txBody>
      </p:sp>
      <p:pic>
        <p:nvPicPr>
          <p:cNvPr id="32" name="Picture 31">
            <a:extLst>
              <a:ext uri="{FF2B5EF4-FFF2-40B4-BE49-F238E27FC236}">
                <a16:creationId xmlns:a16="http://schemas.microsoft.com/office/drawing/2014/main" id="{37E1117D-ABDB-4D47-9C9B-A1BD97ED9C98}"/>
              </a:ext>
            </a:extLst>
          </p:cNvPr>
          <p:cNvPicPr>
            <a:picLocks noChangeAspect="1"/>
          </p:cNvPicPr>
          <p:nvPr/>
        </p:nvPicPr>
        <p:blipFill>
          <a:blip r:embed="rId4"/>
          <a:stretch>
            <a:fillRect/>
          </a:stretch>
        </p:blipFill>
        <p:spPr>
          <a:xfrm>
            <a:off x="2241667" y="9407157"/>
            <a:ext cx="819603" cy="783114"/>
          </a:xfrm>
          <a:prstGeom prst="rect">
            <a:avLst/>
          </a:prstGeom>
        </p:spPr>
      </p:pic>
      <p:sp>
        <p:nvSpPr>
          <p:cNvPr id="33" name="TextBox 32">
            <a:extLst>
              <a:ext uri="{FF2B5EF4-FFF2-40B4-BE49-F238E27FC236}">
                <a16:creationId xmlns:a16="http://schemas.microsoft.com/office/drawing/2014/main" id="{0856CE20-9859-4816-B062-80A600B9FC92}"/>
              </a:ext>
            </a:extLst>
          </p:cNvPr>
          <p:cNvSpPr txBox="1"/>
          <p:nvPr/>
        </p:nvSpPr>
        <p:spPr>
          <a:xfrm>
            <a:off x="3264466" y="9614048"/>
            <a:ext cx="4572000" cy="369332"/>
          </a:xfrm>
          <a:prstGeom prst="rect">
            <a:avLst/>
          </a:prstGeom>
          <a:noFill/>
        </p:spPr>
        <p:txBody>
          <a:bodyPr wrap="square">
            <a:spAutoFit/>
          </a:bodyPr>
          <a:lstStyle/>
          <a:p>
            <a:pPr algn="l"/>
            <a:r>
              <a:rPr lang="en-US" b="1" i="0" dirty="0">
                <a:solidFill>
                  <a:srgbClr val="303F4C"/>
                </a:solidFill>
                <a:effectLst/>
                <a:latin typeface="Lato"/>
              </a:rPr>
              <a:t>How can Aprio </a:t>
            </a:r>
            <a:r>
              <a:rPr lang="en-US" b="1" i="0" dirty="0" err="1">
                <a:solidFill>
                  <a:srgbClr val="303F4C"/>
                </a:solidFill>
                <a:effectLst/>
                <a:latin typeface="Lato"/>
              </a:rPr>
              <a:t>hlp</a:t>
            </a:r>
            <a:r>
              <a:rPr lang="en-US" b="1" i="0" dirty="0">
                <a:solidFill>
                  <a:srgbClr val="303F4C"/>
                </a:solidFill>
                <a:effectLst/>
                <a:latin typeface="Lato"/>
              </a:rPr>
              <a:t>?</a:t>
            </a:r>
          </a:p>
        </p:txBody>
      </p:sp>
      <p:grpSp>
        <p:nvGrpSpPr>
          <p:cNvPr id="10" name="Group 9">
            <a:extLst>
              <a:ext uri="{FF2B5EF4-FFF2-40B4-BE49-F238E27FC236}">
                <a16:creationId xmlns:a16="http://schemas.microsoft.com/office/drawing/2014/main" id="{0A39C851-5B08-35D2-D455-EB5288DD6207}"/>
              </a:ext>
            </a:extLst>
          </p:cNvPr>
          <p:cNvGrpSpPr/>
          <p:nvPr/>
        </p:nvGrpSpPr>
        <p:grpSpPr>
          <a:xfrm>
            <a:off x="301549" y="2945790"/>
            <a:ext cx="3650281" cy="2988487"/>
            <a:chOff x="7854267" y="296002"/>
            <a:chExt cx="3163743" cy="2332035"/>
          </a:xfrm>
          <a:effectLst>
            <a:glow rad="38100">
              <a:schemeClr val="tx1">
                <a:alpha val="40000"/>
              </a:schemeClr>
            </a:glow>
            <a:outerShdw blurRad="50800" dist="50800" dir="5400000" sx="25000" sy="25000" algn="ctr" rotWithShape="0">
              <a:srgbClr val="000000">
                <a:alpha val="43137"/>
              </a:srgbClr>
            </a:outerShdw>
            <a:reflection stA="45000" endPos="5000" dist="50800" dir="5400000" sy="-100000" algn="bl" rotWithShape="0"/>
          </a:effectLst>
        </p:grpSpPr>
        <p:sp>
          <p:nvSpPr>
            <p:cNvPr id="11" name="Rounded Rectangle 7">
              <a:extLst>
                <a:ext uri="{FF2B5EF4-FFF2-40B4-BE49-F238E27FC236}">
                  <a16:creationId xmlns:a16="http://schemas.microsoft.com/office/drawing/2014/main" id="{2B88A9C5-4779-4AF3-F167-8173C8364694}"/>
                </a:ext>
              </a:extLst>
            </p:cNvPr>
            <p:cNvSpPr/>
            <p:nvPr/>
          </p:nvSpPr>
          <p:spPr>
            <a:xfrm>
              <a:off x="7854267" y="296002"/>
              <a:ext cx="3163743" cy="2332035"/>
            </a:xfrm>
            <a:prstGeom prst="roundRect">
              <a:avLst>
                <a:gd name="adj" fmla="val 10853"/>
              </a:avLst>
            </a:prstGeom>
            <a:solidFill>
              <a:schemeClr val="bg1"/>
            </a:solidFill>
            <a:ln>
              <a:solidFill>
                <a:schemeClr val="tx1">
                  <a:lumMod val="40000"/>
                  <a:lumOff val="60000"/>
                </a:schemeClr>
              </a:solidFill>
            </a:ln>
            <a:effectLst>
              <a:outerShdw blurRad="152896" dist="11807" dir="1440000" sx="101518" sy="101518" algn="ctr" rotWithShape="0">
                <a:schemeClr val="tx1">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DCA951B-7AC0-9E17-69A0-0A3590B7D054}"/>
                </a:ext>
              </a:extLst>
            </p:cNvPr>
            <p:cNvSpPr txBox="1"/>
            <p:nvPr/>
          </p:nvSpPr>
          <p:spPr>
            <a:xfrm>
              <a:off x="8029793" y="511358"/>
              <a:ext cx="2138349" cy="359368"/>
            </a:xfrm>
            <a:prstGeom prst="rect">
              <a:avLst/>
            </a:prstGeom>
            <a:noFill/>
          </p:spPr>
          <p:txBody>
            <a:bodyPr wrap="square" rtlCol="0">
              <a:spAutoFit/>
            </a:bodyPr>
            <a:lstStyle/>
            <a:p>
              <a:r>
                <a:rPr lang="en-US" sz="3600" b="1" dirty="0">
                  <a:solidFill>
                    <a:schemeClr val="accent1"/>
                  </a:solidFill>
                  <a:latin typeface="Lato Light" panose="020F0302020204030203" pitchFamily="34" charset="77"/>
                </a:rPr>
                <a:t>Opinion</a:t>
              </a:r>
            </a:p>
          </p:txBody>
        </p:sp>
        <p:sp>
          <p:nvSpPr>
            <p:cNvPr id="13" name="TextBox 12">
              <a:extLst>
                <a:ext uri="{FF2B5EF4-FFF2-40B4-BE49-F238E27FC236}">
                  <a16:creationId xmlns:a16="http://schemas.microsoft.com/office/drawing/2014/main" id="{56FEA984-2FBD-173A-36F5-A09A2BC71B60}"/>
                </a:ext>
              </a:extLst>
            </p:cNvPr>
            <p:cNvSpPr txBox="1"/>
            <p:nvPr/>
          </p:nvSpPr>
          <p:spPr>
            <a:xfrm>
              <a:off x="8029793" y="1011513"/>
              <a:ext cx="2825391" cy="1469042"/>
            </a:xfrm>
            <a:prstGeom prst="rect">
              <a:avLst/>
            </a:prstGeom>
            <a:noFill/>
          </p:spPr>
          <p:txBody>
            <a:bodyPr wrap="square" rtlCol="0">
              <a:spAutoFit/>
            </a:bodyPr>
            <a:lstStyle/>
            <a:p>
              <a:pPr>
                <a:spcAft>
                  <a:spcPts val="400"/>
                </a:spcAft>
              </a:pPr>
              <a:r>
                <a:rPr lang="en-US" sz="2000" b="1" dirty="0">
                  <a:solidFill>
                    <a:schemeClr val="accent1"/>
                  </a:solidFill>
                </a:rPr>
                <a:t>Second review</a:t>
              </a:r>
            </a:p>
            <a:p>
              <a:pPr algn="just">
                <a:spcAft>
                  <a:spcPts val="600"/>
                </a:spcAft>
              </a:pPr>
              <a:r>
                <a:rPr lang="ko-KR" altLang="en-US" sz="1200" b="1" dirty="0">
                  <a:hlinkClick r:id="rId5"/>
                </a:rPr>
                <a:t>법안 분석을 </a:t>
              </a:r>
              <a:r>
                <a:rPr lang="ko-KR" altLang="en-US" sz="1200" dirty="0"/>
                <a:t>꼭 점검하고</a:t>
              </a:r>
              <a:r>
                <a:rPr lang="en-US" sz="1200" dirty="0"/>
                <a:t>. </a:t>
              </a:r>
              <a:r>
                <a:rPr lang="ko-KR" altLang="en-US" sz="1200" dirty="0"/>
                <a:t>국제거래 세무법의 변화로 행정부와 재무부 감독 및 </a:t>
              </a:r>
              <a:r>
                <a:rPr lang="ko-KR" altLang="en-US" sz="1200" b="1" dirty="0">
                  <a:hlinkClick r:id="rId6"/>
                </a:rPr>
                <a:t>집행 강화 </a:t>
              </a:r>
              <a:r>
                <a:rPr lang="ko-KR" altLang="en-US" sz="1200" dirty="0"/>
                <a:t>될 준비를 합니다</a:t>
              </a:r>
              <a:r>
                <a:rPr lang="en-US" altLang="ko-KR" sz="1200" dirty="0"/>
                <a:t>. 3</a:t>
              </a:r>
              <a:r>
                <a:rPr lang="ko-KR" altLang="en-US" sz="1200" dirty="0"/>
                <a:t>가지 주요 점검 요소로는</a:t>
              </a:r>
              <a:r>
                <a:rPr lang="en-US" altLang="ko-KR" sz="1200" dirty="0"/>
                <a:t>: </a:t>
              </a:r>
            </a:p>
            <a:p>
              <a:pPr marL="342900" indent="-342900" algn="just">
                <a:spcAft>
                  <a:spcPts val="600"/>
                </a:spcAft>
                <a:buAutoNum type="arabicParenBoth"/>
              </a:pPr>
              <a:r>
                <a:rPr lang="en-US" altLang="ko-KR" sz="1400" dirty="0">
                  <a:solidFill>
                    <a:schemeClr val="tx2"/>
                  </a:solidFill>
                </a:rPr>
                <a:t>Tax Act (</a:t>
              </a:r>
              <a:r>
                <a:rPr lang="ko-KR" altLang="en-US" sz="1400" dirty="0">
                  <a:solidFill>
                    <a:schemeClr val="tx2"/>
                  </a:solidFill>
                </a:rPr>
                <a:t>인프라감축법안</a:t>
              </a:r>
              <a:r>
                <a:rPr lang="en-US" altLang="ko-KR" sz="1400" dirty="0">
                  <a:solidFill>
                    <a:schemeClr val="tx2"/>
                  </a:solidFill>
                </a:rPr>
                <a:t>); </a:t>
              </a:r>
            </a:p>
            <a:p>
              <a:pPr marL="342900" indent="-342900" algn="just">
                <a:spcAft>
                  <a:spcPts val="600"/>
                </a:spcAft>
                <a:buAutoNum type="arabicParenBoth"/>
              </a:pPr>
              <a:r>
                <a:rPr lang="en-US" altLang="ko-KR" sz="1400" dirty="0">
                  <a:solidFill>
                    <a:schemeClr val="tx2"/>
                  </a:solidFill>
                </a:rPr>
                <a:t>Tax Law Change (</a:t>
              </a:r>
              <a:r>
                <a:rPr lang="ko-KR" altLang="en-US" sz="1400" dirty="0">
                  <a:solidFill>
                    <a:schemeClr val="tx2"/>
                  </a:solidFill>
                </a:rPr>
                <a:t>세법개정분석</a:t>
              </a:r>
              <a:r>
                <a:rPr lang="en-US" altLang="ko-KR" sz="1400" dirty="0">
                  <a:solidFill>
                    <a:schemeClr val="tx2"/>
                  </a:solidFill>
                </a:rPr>
                <a:t>); </a:t>
              </a:r>
            </a:p>
            <a:p>
              <a:pPr marL="342900" indent="-342900" algn="just">
                <a:spcAft>
                  <a:spcPts val="600"/>
                </a:spcAft>
                <a:buAutoNum type="arabicParenBoth"/>
              </a:pPr>
              <a:r>
                <a:rPr lang="en-US" altLang="ko-KR" sz="1400" dirty="0">
                  <a:solidFill>
                    <a:schemeClr val="tx2"/>
                  </a:solidFill>
                </a:rPr>
                <a:t>Tax</a:t>
              </a:r>
              <a:r>
                <a:rPr lang="ko-KR" altLang="en-US" sz="1400" dirty="0">
                  <a:solidFill>
                    <a:schemeClr val="tx2"/>
                  </a:solidFill>
                </a:rPr>
                <a:t> </a:t>
              </a:r>
              <a:r>
                <a:rPr lang="en-US" altLang="ko-KR" sz="1400" dirty="0">
                  <a:solidFill>
                    <a:schemeClr val="tx2"/>
                  </a:solidFill>
                </a:rPr>
                <a:t>Ruling (</a:t>
              </a:r>
              <a:r>
                <a:rPr lang="ko-KR" altLang="en-US" sz="1400" dirty="0">
                  <a:solidFill>
                    <a:schemeClr val="tx2"/>
                  </a:solidFill>
                </a:rPr>
                <a:t>유권해석과 세무 적용</a:t>
              </a:r>
              <a:r>
                <a:rPr lang="en-US" altLang="ko-KR" sz="1400" dirty="0">
                  <a:solidFill>
                    <a:schemeClr val="tx2"/>
                  </a:solidFill>
                </a:rPr>
                <a:t>)</a:t>
              </a:r>
              <a:r>
                <a:rPr lang="ko-KR" altLang="en-US" sz="1400" dirty="0">
                  <a:solidFill>
                    <a:schemeClr val="tx2"/>
                  </a:solidFill>
                </a:rPr>
                <a:t> </a:t>
              </a:r>
              <a:r>
                <a:rPr lang="en-US" altLang="ko-KR" sz="1400" dirty="0">
                  <a:solidFill>
                    <a:schemeClr val="tx2"/>
                  </a:solidFill>
                </a:rPr>
                <a:t> </a:t>
              </a:r>
              <a:endParaRPr lang="en-US" sz="1200" dirty="0">
                <a:solidFill>
                  <a:schemeClr val="tx2"/>
                </a:solidFill>
              </a:endParaRPr>
            </a:p>
          </p:txBody>
        </p:sp>
      </p:grpSp>
      <p:sp>
        <p:nvSpPr>
          <p:cNvPr id="14" name="Title 1">
            <a:extLst>
              <a:ext uri="{FF2B5EF4-FFF2-40B4-BE49-F238E27FC236}">
                <a16:creationId xmlns:a16="http://schemas.microsoft.com/office/drawing/2014/main" id="{555F505B-08E3-CA9C-C9C5-F97CDB1CB8F5}"/>
              </a:ext>
            </a:extLst>
          </p:cNvPr>
          <p:cNvSpPr txBox="1">
            <a:spLocks/>
          </p:cNvSpPr>
          <p:nvPr/>
        </p:nvSpPr>
        <p:spPr>
          <a:xfrm>
            <a:off x="433741" y="1956120"/>
            <a:ext cx="3400547" cy="1325563"/>
          </a:xfrm>
          <a:prstGeom prst="rect">
            <a:avLst/>
          </a:prstGeom>
        </p:spPr>
        <p:txBody>
          <a:bodyPr anchor="ctr">
            <a:normAutofit/>
          </a:bodyPr>
          <a:lstStyle>
            <a:lvl1pPr algn="l" defTabSz="914400" rtl="0" eaLnBrk="1" latinLnBrk="0" hangingPunct="1">
              <a:lnSpc>
                <a:spcPct val="90000"/>
              </a:lnSpc>
              <a:spcBef>
                <a:spcPct val="0"/>
              </a:spcBef>
              <a:buNone/>
              <a:defRPr sz="3200" b="1" i="0" kern="1200">
                <a:solidFill>
                  <a:schemeClr val="tx1"/>
                </a:solidFill>
                <a:latin typeface="Work Sans ExtraBold" pitchFamily="2" charset="77"/>
                <a:ea typeface="+mj-ea"/>
                <a:cs typeface="+mj-cs"/>
              </a:defRPr>
            </a:lvl1pPr>
          </a:lstStyle>
          <a:p>
            <a:r>
              <a:rPr lang="en-US" altLang="ko-KR" sz="1800" dirty="0">
                <a:solidFill>
                  <a:schemeClr val="tx2"/>
                </a:solidFill>
                <a:latin typeface="Malgun Gothic" panose="020B0503020000020004" pitchFamily="34" charset="-127"/>
                <a:ea typeface="Malgun Gothic" panose="020B0503020000020004" pitchFamily="34" charset="-127"/>
              </a:rPr>
              <a:t>4. </a:t>
            </a:r>
            <a:r>
              <a:rPr lang="ko-KR" altLang="en-US" sz="1800" dirty="0">
                <a:solidFill>
                  <a:schemeClr val="tx2"/>
                </a:solidFill>
                <a:latin typeface="Malgun Gothic" panose="020B0503020000020004" pitchFamily="34" charset="-127"/>
                <a:ea typeface="Malgun Gothic" panose="020B0503020000020004" pitchFamily="34" charset="-127"/>
              </a:rPr>
              <a:t>중요 사항은 </a:t>
            </a:r>
            <a:r>
              <a:rPr lang="en-US" altLang="ko-KR" sz="1800" dirty="0">
                <a:solidFill>
                  <a:schemeClr val="tx2"/>
                </a:solidFill>
                <a:latin typeface="Malgun Gothic" panose="020B0503020000020004" pitchFamily="34" charset="-127"/>
                <a:ea typeface="Malgun Gothic" panose="020B0503020000020004" pitchFamily="34" charset="-127"/>
              </a:rPr>
              <a:t>“</a:t>
            </a:r>
            <a:r>
              <a:rPr lang="ko-KR" altLang="en-US" sz="1800" dirty="0">
                <a:solidFill>
                  <a:schemeClr val="tx2"/>
                </a:solidFill>
                <a:latin typeface="Malgun Gothic" panose="020B0503020000020004" pitchFamily="34" charset="-127"/>
                <a:ea typeface="Malgun Gothic" panose="020B0503020000020004" pitchFamily="34" charset="-127"/>
              </a:rPr>
              <a:t>다방면</a:t>
            </a:r>
            <a:r>
              <a:rPr lang="en-US" altLang="ko-KR" sz="1800" dirty="0">
                <a:solidFill>
                  <a:schemeClr val="tx2"/>
                </a:solidFill>
                <a:latin typeface="Malgun Gothic" panose="020B0503020000020004" pitchFamily="34" charset="-127"/>
                <a:ea typeface="Malgun Gothic" panose="020B0503020000020004" pitchFamily="34" charset="-127"/>
              </a:rPr>
              <a:t>“ </a:t>
            </a:r>
            <a:r>
              <a:rPr lang="ko-KR" altLang="en-US" sz="1800" dirty="0">
                <a:solidFill>
                  <a:schemeClr val="tx2"/>
                </a:solidFill>
                <a:latin typeface="Malgun Gothic" panose="020B0503020000020004" pitchFamily="34" charset="-127"/>
                <a:ea typeface="Malgun Gothic" panose="020B0503020000020004" pitchFamily="34" charset="-127"/>
              </a:rPr>
              <a:t>분석</a:t>
            </a:r>
            <a:endParaRPr lang="en-US" sz="1800" dirty="0">
              <a:solidFill>
                <a:schemeClr val="tx2"/>
              </a:solidFill>
              <a:latin typeface="Malgun Gothic" panose="020B0503020000020004" pitchFamily="34" charset="-127"/>
              <a:ea typeface="Malgun Gothic" panose="020B0503020000020004" pitchFamily="34" charset="-127"/>
            </a:endParaRPr>
          </a:p>
        </p:txBody>
      </p:sp>
      <p:cxnSp>
        <p:nvCxnSpPr>
          <p:cNvPr id="16" name="Straight Connector 15">
            <a:extLst>
              <a:ext uri="{FF2B5EF4-FFF2-40B4-BE49-F238E27FC236}">
                <a16:creationId xmlns:a16="http://schemas.microsoft.com/office/drawing/2014/main" id="{42427809-D1EB-9F43-6C2D-6F71E02C90C8}"/>
              </a:ext>
            </a:extLst>
          </p:cNvPr>
          <p:cNvCxnSpPr>
            <a:cxnSpLocks/>
          </p:cNvCxnSpPr>
          <p:nvPr/>
        </p:nvCxnSpPr>
        <p:spPr>
          <a:xfrm>
            <a:off x="630250" y="3147859"/>
            <a:ext cx="2874179" cy="0"/>
          </a:xfrm>
          <a:prstGeom prst="line">
            <a:avLst/>
          </a:prstGeom>
          <a:ln/>
        </p:spPr>
        <p:style>
          <a:lnRef idx="2">
            <a:schemeClr val="accent1"/>
          </a:lnRef>
          <a:fillRef idx="0">
            <a:schemeClr val="accent1"/>
          </a:fillRef>
          <a:effectRef idx="1">
            <a:schemeClr val="accent1"/>
          </a:effectRef>
          <a:fontRef idx="minor">
            <a:schemeClr val="tx1"/>
          </a:fontRef>
        </p:style>
      </p:cxnSp>
      <p:sp>
        <p:nvSpPr>
          <p:cNvPr id="18" name="Title 1">
            <a:extLst>
              <a:ext uri="{FF2B5EF4-FFF2-40B4-BE49-F238E27FC236}">
                <a16:creationId xmlns:a16="http://schemas.microsoft.com/office/drawing/2014/main" id="{1FDE95CD-9CD8-4A32-CE2E-45604ABAEEC9}"/>
              </a:ext>
            </a:extLst>
          </p:cNvPr>
          <p:cNvSpPr txBox="1">
            <a:spLocks/>
          </p:cNvSpPr>
          <p:nvPr/>
        </p:nvSpPr>
        <p:spPr>
          <a:xfrm>
            <a:off x="4516053" y="1956120"/>
            <a:ext cx="3400547" cy="1325563"/>
          </a:xfrm>
          <a:prstGeom prst="rect">
            <a:avLst/>
          </a:prstGeom>
        </p:spPr>
        <p:txBody>
          <a:bodyPr anchor="ctr">
            <a:normAutofit/>
          </a:bodyPr>
          <a:lstStyle>
            <a:lvl1pPr algn="l" defTabSz="914400" rtl="0" eaLnBrk="1" latinLnBrk="0" hangingPunct="1">
              <a:lnSpc>
                <a:spcPct val="90000"/>
              </a:lnSpc>
              <a:spcBef>
                <a:spcPct val="0"/>
              </a:spcBef>
              <a:buNone/>
              <a:defRPr sz="3200" b="1" i="0" kern="1200">
                <a:solidFill>
                  <a:schemeClr val="tx1"/>
                </a:solidFill>
                <a:latin typeface="Work Sans ExtraBold" pitchFamily="2" charset="77"/>
                <a:ea typeface="+mj-ea"/>
                <a:cs typeface="+mj-cs"/>
              </a:defRPr>
            </a:lvl1pPr>
          </a:lstStyle>
          <a:p>
            <a:r>
              <a:rPr lang="en-US" altLang="ko-KR" sz="1800" dirty="0">
                <a:solidFill>
                  <a:schemeClr val="tx2"/>
                </a:solidFill>
                <a:latin typeface="Malgun Gothic" panose="020B0503020000020004" pitchFamily="34" charset="-127"/>
                <a:ea typeface="Malgun Gothic" panose="020B0503020000020004" pitchFamily="34" charset="-127"/>
              </a:rPr>
              <a:t>5. </a:t>
            </a:r>
            <a:r>
              <a:rPr lang="ko-KR" altLang="en-US" sz="1800" dirty="0">
                <a:solidFill>
                  <a:schemeClr val="tx2"/>
                </a:solidFill>
                <a:latin typeface="Malgun Gothic" panose="020B0503020000020004" pitchFamily="34" charset="-127"/>
                <a:ea typeface="Malgun Gothic" panose="020B0503020000020004" pitchFamily="34" charset="-127"/>
              </a:rPr>
              <a:t>모회사</a:t>
            </a:r>
            <a:r>
              <a:rPr lang="en-US" altLang="ko-KR" sz="1800" dirty="0">
                <a:solidFill>
                  <a:schemeClr val="tx2"/>
                </a:solidFill>
                <a:latin typeface="Malgun Gothic" panose="020B0503020000020004" pitchFamily="34" charset="-127"/>
                <a:ea typeface="Malgun Gothic" panose="020B0503020000020004" pitchFamily="34" charset="-127"/>
              </a:rPr>
              <a:t>-</a:t>
            </a:r>
            <a:r>
              <a:rPr lang="ko-KR" altLang="en-US" sz="1800" dirty="0">
                <a:solidFill>
                  <a:schemeClr val="tx2"/>
                </a:solidFill>
                <a:latin typeface="Malgun Gothic" panose="020B0503020000020004" pitchFamily="34" charset="-127"/>
                <a:ea typeface="Malgun Gothic" panose="020B0503020000020004" pitchFamily="34" charset="-127"/>
              </a:rPr>
              <a:t>자회사 거래 유의</a:t>
            </a:r>
            <a:endParaRPr lang="en-US" sz="1800" dirty="0">
              <a:solidFill>
                <a:schemeClr val="tx2"/>
              </a:solidFill>
              <a:latin typeface="Malgun Gothic" panose="020B0503020000020004" pitchFamily="34" charset="-127"/>
              <a:ea typeface="Malgun Gothic" panose="020B0503020000020004" pitchFamily="34" charset="-127"/>
            </a:endParaRPr>
          </a:p>
        </p:txBody>
      </p:sp>
      <p:cxnSp>
        <p:nvCxnSpPr>
          <p:cNvPr id="19" name="Straight Connector 18">
            <a:extLst>
              <a:ext uri="{FF2B5EF4-FFF2-40B4-BE49-F238E27FC236}">
                <a16:creationId xmlns:a16="http://schemas.microsoft.com/office/drawing/2014/main" id="{4CDBD0CB-E198-8FFB-74B9-EA778785EEE7}"/>
              </a:ext>
            </a:extLst>
          </p:cNvPr>
          <p:cNvCxnSpPr>
            <a:cxnSpLocks/>
          </p:cNvCxnSpPr>
          <p:nvPr/>
        </p:nvCxnSpPr>
        <p:spPr>
          <a:xfrm>
            <a:off x="4553080" y="3147859"/>
            <a:ext cx="2874179"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9" name="Title 1">
            <a:extLst>
              <a:ext uri="{FF2B5EF4-FFF2-40B4-BE49-F238E27FC236}">
                <a16:creationId xmlns:a16="http://schemas.microsoft.com/office/drawing/2014/main" id="{457C3FD7-BAF9-C58B-B1B3-CEDA8DF1D8FD}"/>
              </a:ext>
            </a:extLst>
          </p:cNvPr>
          <p:cNvSpPr txBox="1">
            <a:spLocks/>
          </p:cNvSpPr>
          <p:nvPr/>
        </p:nvSpPr>
        <p:spPr>
          <a:xfrm>
            <a:off x="8480824" y="1956121"/>
            <a:ext cx="3400547" cy="1325563"/>
          </a:xfrm>
          <a:prstGeom prst="rect">
            <a:avLst/>
          </a:prstGeom>
        </p:spPr>
        <p:txBody>
          <a:bodyPr anchor="ctr">
            <a:normAutofit/>
          </a:bodyPr>
          <a:lstStyle>
            <a:lvl1pPr algn="l" defTabSz="914400" rtl="0" eaLnBrk="1" latinLnBrk="0" hangingPunct="1">
              <a:lnSpc>
                <a:spcPct val="90000"/>
              </a:lnSpc>
              <a:spcBef>
                <a:spcPct val="0"/>
              </a:spcBef>
              <a:buNone/>
              <a:defRPr sz="3200" b="1" i="0" kern="1200">
                <a:solidFill>
                  <a:schemeClr val="tx1"/>
                </a:solidFill>
                <a:latin typeface="Work Sans ExtraBold" pitchFamily="2" charset="77"/>
                <a:ea typeface="+mj-ea"/>
                <a:cs typeface="+mj-cs"/>
              </a:defRPr>
            </a:lvl1pPr>
          </a:lstStyle>
          <a:p>
            <a:r>
              <a:rPr lang="en-US" altLang="ko-KR" sz="1800" dirty="0">
                <a:solidFill>
                  <a:schemeClr val="tx2"/>
                </a:solidFill>
                <a:latin typeface="Malgun Gothic" panose="020B0503020000020004" pitchFamily="34" charset="-127"/>
                <a:ea typeface="Malgun Gothic" panose="020B0503020000020004" pitchFamily="34" charset="-127"/>
              </a:rPr>
              <a:t>6. </a:t>
            </a:r>
            <a:r>
              <a:rPr lang="ko-KR" altLang="en-US" sz="1800" dirty="0">
                <a:solidFill>
                  <a:schemeClr val="tx2"/>
                </a:solidFill>
                <a:latin typeface="Malgun Gothic" panose="020B0503020000020004" pitchFamily="34" charset="-127"/>
                <a:ea typeface="Malgun Gothic" panose="020B0503020000020004" pitchFamily="34" charset="-127"/>
              </a:rPr>
              <a:t>내부 관리</a:t>
            </a:r>
            <a:r>
              <a:rPr lang="en-US" altLang="ko-KR" sz="1800" dirty="0">
                <a:solidFill>
                  <a:schemeClr val="tx2"/>
                </a:solidFill>
                <a:latin typeface="Malgun Gothic" panose="020B0503020000020004" pitchFamily="34" charset="-127"/>
                <a:ea typeface="Malgun Gothic" panose="020B0503020000020004" pitchFamily="34" charset="-127"/>
              </a:rPr>
              <a:t>/</a:t>
            </a:r>
            <a:r>
              <a:rPr lang="ko-KR" altLang="en-US" sz="1800" dirty="0">
                <a:solidFill>
                  <a:schemeClr val="tx2"/>
                </a:solidFill>
                <a:latin typeface="Malgun Gothic" panose="020B0503020000020004" pitchFamily="34" charset="-127"/>
                <a:ea typeface="Malgun Gothic" panose="020B0503020000020004" pitchFamily="34" charset="-127"/>
              </a:rPr>
              <a:t>통제 시스템 확립</a:t>
            </a:r>
            <a:endParaRPr lang="en-US" sz="1800" dirty="0">
              <a:solidFill>
                <a:schemeClr val="tx2"/>
              </a:solidFill>
              <a:latin typeface="Malgun Gothic" panose="020B0503020000020004" pitchFamily="34" charset="-127"/>
              <a:ea typeface="Malgun Gothic" panose="020B0503020000020004" pitchFamily="34" charset="-127"/>
            </a:endParaRPr>
          </a:p>
        </p:txBody>
      </p:sp>
      <p:cxnSp>
        <p:nvCxnSpPr>
          <p:cNvPr id="40" name="Straight Connector 39">
            <a:extLst>
              <a:ext uri="{FF2B5EF4-FFF2-40B4-BE49-F238E27FC236}">
                <a16:creationId xmlns:a16="http://schemas.microsoft.com/office/drawing/2014/main" id="{518C4323-DC9B-F7C0-42AA-9348B159C423}"/>
              </a:ext>
            </a:extLst>
          </p:cNvPr>
          <p:cNvCxnSpPr>
            <a:cxnSpLocks/>
          </p:cNvCxnSpPr>
          <p:nvPr/>
        </p:nvCxnSpPr>
        <p:spPr>
          <a:xfrm>
            <a:off x="8636438" y="3147859"/>
            <a:ext cx="2874179" cy="0"/>
          </a:xfrm>
          <a:prstGeom prst="line">
            <a:avLst/>
          </a:prstGeom>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66CF9E3D-995C-5EE9-57E6-CBBD9B49FACB}"/>
              </a:ext>
            </a:extLst>
          </p:cNvPr>
          <p:cNvPicPr>
            <a:picLocks noChangeAspect="1"/>
          </p:cNvPicPr>
          <p:nvPr/>
        </p:nvPicPr>
        <p:blipFill>
          <a:blip r:embed="rId7"/>
          <a:stretch>
            <a:fillRect/>
          </a:stretch>
        </p:blipFill>
        <p:spPr>
          <a:xfrm>
            <a:off x="2816581" y="3205765"/>
            <a:ext cx="687848" cy="741105"/>
          </a:xfrm>
          <a:prstGeom prst="rect">
            <a:avLst/>
          </a:prstGeom>
        </p:spPr>
      </p:pic>
      <p:pic>
        <p:nvPicPr>
          <p:cNvPr id="15" name="Graphic 14">
            <a:extLst>
              <a:ext uri="{FF2B5EF4-FFF2-40B4-BE49-F238E27FC236}">
                <a16:creationId xmlns:a16="http://schemas.microsoft.com/office/drawing/2014/main" id="{204E76C3-9DA3-E769-112E-012D2F93F9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67097" y="3280757"/>
            <a:ext cx="547295" cy="624834"/>
          </a:xfrm>
          <a:prstGeom prst="rect">
            <a:avLst/>
          </a:prstGeom>
        </p:spPr>
      </p:pic>
      <p:sp>
        <p:nvSpPr>
          <p:cNvPr id="20" name="Shape 2446">
            <a:extLst>
              <a:ext uri="{FF2B5EF4-FFF2-40B4-BE49-F238E27FC236}">
                <a16:creationId xmlns:a16="http://schemas.microsoft.com/office/drawing/2014/main" id="{921FC505-1E4D-5569-EDB3-CC98EA71DA8B}"/>
              </a:ext>
            </a:extLst>
          </p:cNvPr>
          <p:cNvSpPr/>
          <p:nvPr/>
        </p:nvSpPr>
        <p:spPr>
          <a:xfrm>
            <a:off x="6827964" y="3280757"/>
            <a:ext cx="599295" cy="545019"/>
          </a:xfrm>
          <a:custGeom>
            <a:avLst/>
            <a:gdLst/>
            <a:ahLst/>
            <a:cxnLst>
              <a:cxn ang="0">
                <a:pos x="wd2" y="hd2"/>
              </a:cxn>
              <a:cxn ang="5400000">
                <a:pos x="wd2" y="hd2"/>
              </a:cxn>
              <a:cxn ang="10800000">
                <a:pos x="wd2" y="hd2"/>
              </a:cxn>
              <a:cxn ang="16200000">
                <a:pos x="wd2" y="hd2"/>
              </a:cxn>
            </a:cxnLst>
            <a:rect l="0" t="0" r="r" b="b"/>
            <a:pathLst>
              <a:path w="21600" h="21600" extrusionOk="0">
                <a:moveTo>
                  <a:pt x="16691" y="20520"/>
                </a:moveTo>
                <a:lnTo>
                  <a:pt x="14727" y="20520"/>
                </a:lnTo>
                <a:lnTo>
                  <a:pt x="14727" y="18360"/>
                </a:lnTo>
                <a:cubicBezTo>
                  <a:pt x="14999" y="18360"/>
                  <a:pt x="15218" y="18119"/>
                  <a:pt x="15218" y="17820"/>
                </a:cubicBezTo>
                <a:cubicBezTo>
                  <a:pt x="15218" y="17522"/>
                  <a:pt x="14999" y="17280"/>
                  <a:pt x="14727" y="17280"/>
                </a:cubicBezTo>
                <a:lnTo>
                  <a:pt x="14727" y="7560"/>
                </a:lnTo>
                <a:lnTo>
                  <a:pt x="16691" y="7560"/>
                </a:lnTo>
                <a:cubicBezTo>
                  <a:pt x="16691" y="7560"/>
                  <a:pt x="16691" y="20520"/>
                  <a:pt x="16691" y="20520"/>
                </a:cubicBezTo>
                <a:close/>
                <a:moveTo>
                  <a:pt x="13745" y="17280"/>
                </a:moveTo>
                <a:cubicBezTo>
                  <a:pt x="13474" y="17280"/>
                  <a:pt x="13255" y="17522"/>
                  <a:pt x="13255" y="17820"/>
                </a:cubicBezTo>
                <a:cubicBezTo>
                  <a:pt x="13255" y="18119"/>
                  <a:pt x="13474" y="18360"/>
                  <a:pt x="13745" y="18360"/>
                </a:cubicBezTo>
                <a:lnTo>
                  <a:pt x="13745" y="20520"/>
                </a:lnTo>
                <a:lnTo>
                  <a:pt x="3927" y="20520"/>
                </a:lnTo>
                <a:lnTo>
                  <a:pt x="3927" y="18360"/>
                </a:lnTo>
                <a:cubicBezTo>
                  <a:pt x="4199" y="18360"/>
                  <a:pt x="4418" y="18119"/>
                  <a:pt x="4418" y="17820"/>
                </a:cubicBezTo>
                <a:cubicBezTo>
                  <a:pt x="4418" y="17522"/>
                  <a:pt x="4199" y="17280"/>
                  <a:pt x="3927" y="17280"/>
                </a:cubicBezTo>
                <a:lnTo>
                  <a:pt x="3927" y="7560"/>
                </a:lnTo>
                <a:lnTo>
                  <a:pt x="13745" y="7560"/>
                </a:lnTo>
                <a:cubicBezTo>
                  <a:pt x="13745" y="7560"/>
                  <a:pt x="13745" y="17280"/>
                  <a:pt x="13745" y="17280"/>
                </a:cubicBezTo>
                <a:close/>
                <a:moveTo>
                  <a:pt x="2945" y="17280"/>
                </a:moveTo>
                <a:cubicBezTo>
                  <a:pt x="2674" y="17280"/>
                  <a:pt x="2455" y="17522"/>
                  <a:pt x="2455" y="17820"/>
                </a:cubicBezTo>
                <a:cubicBezTo>
                  <a:pt x="2455" y="18119"/>
                  <a:pt x="2674" y="18360"/>
                  <a:pt x="2945" y="18360"/>
                </a:cubicBezTo>
                <a:lnTo>
                  <a:pt x="2945" y="20520"/>
                </a:lnTo>
                <a:lnTo>
                  <a:pt x="982" y="20520"/>
                </a:lnTo>
                <a:lnTo>
                  <a:pt x="982" y="7560"/>
                </a:lnTo>
                <a:lnTo>
                  <a:pt x="2945" y="7560"/>
                </a:lnTo>
                <a:cubicBezTo>
                  <a:pt x="2945" y="7560"/>
                  <a:pt x="2945" y="17280"/>
                  <a:pt x="2945" y="17280"/>
                </a:cubicBezTo>
                <a:close/>
                <a:moveTo>
                  <a:pt x="7855" y="5400"/>
                </a:moveTo>
                <a:lnTo>
                  <a:pt x="9818" y="5400"/>
                </a:lnTo>
                <a:cubicBezTo>
                  <a:pt x="10360" y="5400"/>
                  <a:pt x="10800" y="5884"/>
                  <a:pt x="10800" y="6481"/>
                </a:cubicBezTo>
                <a:lnTo>
                  <a:pt x="6873" y="6481"/>
                </a:lnTo>
                <a:cubicBezTo>
                  <a:pt x="6873" y="5884"/>
                  <a:pt x="7313" y="5400"/>
                  <a:pt x="7855" y="5400"/>
                </a:cubicBezTo>
                <a:moveTo>
                  <a:pt x="16691" y="6481"/>
                </a:moveTo>
                <a:lnTo>
                  <a:pt x="11782" y="6481"/>
                </a:lnTo>
                <a:cubicBezTo>
                  <a:pt x="11782" y="5287"/>
                  <a:pt x="10903" y="4321"/>
                  <a:pt x="9818" y="4321"/>
                </a:cubicBezTo>
                <a:lnTo>
                  <a:pt x="7855" y="4321"/>
                </a:lnTo>
                <a:cubicBezTo>
                  <a:pt x="6770" y="4321"/>
                  <a:pt x="5891" y="5287"/>
                  <a:pt x="5891" y="6481"/>
                </a:cubicBezTo>
                <a:lnTo>
                  <a:pt x="982" y="6481"/>
                </a:lnTo>
                <a:cubicBezTo>
                  <a:pt x="440" y="6481"/>
                  <a:pt x="0" y="6964"/>
                  <a:pt x="0" y="7560"/>
                </a:cubicBezTo>
                <a:lnTo>
                  <a:pt x="0" y="20520"/>
                </a:lnTo>
                <a:cubicBezTo>
                  <a:pt x="0" y="21116"/>
                  <a:pt x="440" y="21600"/>
                  <a:pt x="982" y="21600"/>
                </a:cubicBezTo>
                <a:lnTo>
                  <a:pt x="16691" y="21600"/>
                </a:lnTo>
                <a:cubicBezTo>
                  <a:pt x="17233" y="21600"/>
                  <a:pt x="17673" y="21116"/>
                  <a:pt x="17673" y="20520"/>
                </a:cubicBezTo>
                <a:lnTo>
                  <a:pt x="17673" y="7560"/>
                </a:lnTo>
                <a:cubicBezTo>
                  <a:pt x="17673" y="6964"/>
                  <a:pt x="17233" y="6481"/>
                  <a:pt x="16691" y="6481"/>
                </a:cubicBezTo>
                <a:moveTo>
                  <a:pt x="10800" y="2161"/>
                </a:moveTo>
                <a:cubicBezTo>
                  <a:pt x="10800" y="1564"/>
                  <a:pt x="11240" y="1080"/>
                  <a:pt x="11782" y="1080"/>
                </a:cubicBezTo>
                <a:lnTo>
                  <a:pt x="13745" y="1080"/>
                </a:lnTo>
                <a:cubicBezTo>
                  <a:pt x="14287" y="1080"/>
                  <a:pt x="14727" y="1564"/>
                  <a:pt x="14727" y="2161"/>
                </a:cubicBezTo>
                <a:cubicBezTo>
                  <a:pt x="14727" y="2161"/>
                  <a:pt x="10800" y="2161"/>
                  <a:pt x="10800" y="2161"/>
                </a:cubicBezTo>
                <a:close/>
                <a:moveTo>
                  <a:pt x="20618" y="2161"/>
                </a:moveTo>
                <a:lnTo>
                  <a:pt x="15709" y="2161"/>
                </a:lnTo>
                <a:cubicBezTo>
                  <a:pt x="15709" y="967"/>
                  <a:pt x="14830" y="0"/>
                  <a:pt x="13745" y="0"/>
                </a:cubicBezTo>
                <a:lnTo>
                  <a:pt x="11782" y="0"/>
                </a:lnTo>
                <a:cubicBezTo>
                  <a:pt x="10697" y="0"/>
                  <a:pt x="9818" y="967"/>
                  <a:pt x="9818" y="2161"/>
                </a:cubicBezTo>
                <a:lnTo>
                  <a:pt x="4909" y="2161"/>
                </a:lnTo>
                <a:cubicBezTo>
                  <a:pt x="4367" y="2161"/>
                  <a:pt x="3927" y="2644"/>
                  <a:pt x="3927" y="3240"/>
                </a:cubicBezTo>
                <a:lnTo>
                  <a:pt x="3927" y="4860"/>
                </a:lnTo>
                <a:cubicBezTo>
                  <a:pt x="3927" y="5159"/>
                  <a:pt x="4147" y="5400"/>
                  <a:pt x="4418" y="5400"/>
                </a:cubicBezTo>
                <a:cubicBezTo>
                  <a:pt x="4690" y="5400"/>
                  <a:pt x="4909" y="5159"/>
                  <a:pt x="4909" y="4860"/>
                </a:cubicBezTo>
                <a:lnTo>
                  <a:pt x="4909" y="3240"/>
                </a:lnTo>
                <a:lnTo>
                  <a:pt x="20618" y="3240"/>
                </a:lnTo>
                <a:lnTo>
                  <a:pt x="20618" y="16201"/>
                </a:lnTo>
                <a:lnTo>
                  <a:pt x="19145" y="16201"/>
                </a:lnTo>
                <a:cubicBezTo>
                  <a:pt x="18874" y="16201"/>
                  <a:pt x="18655" y="16442"/>
                  <a:pt x="18655" y="16740"/>
                </a:cubicBezTo>
                <a:cubicBezTo>
                  <a:pt x="18655" y="17039"/>
                  <a:pt x="18874" y="17280"/>
                  <a:pt x="19145" y="17280"/>
                </a:cubicBezTo>
                <a:lnTo>
                  <a:pt x="20618" y="17280"/>
                </a:lnTo>
                <a:cubicBezTo>
                  <a:pt x="21160" y="17280"/>
                  <a:pt x="21600" y="16796"/>
                  <a:pt x="21600" y="16201"/>
                </a:cubicBezTo>
                <a:lnTo>
                  <a:pt x="21600" y="3240"/>
                </a:lnTo>
                <a:cubicBezTo>
                  <a:pt x="21600" y="2644"/>
                  <a:pt x="21160" y="2161"/>
                  <a:pt x="20618" y="2161"/>
                </a:cubicBezTo>
                <a:moveTo>
                  <a:pt x="5400" y="11881"/>
                </a:moveTo>
                <a:lnTo>
                  <a:pt x="6382" y="11881"/>
                </a:lnTo>
                <a:cubicBezTo>
                  <a:pt x="6653" y="11881"/>
                  <a:pt x="6873" y="11639"/>
                  <a:pt x="6873" y="11341"/>
                </a:cubicBezTo>
                <a:cubicBezTo>
                  <a:pt x="6873" y="11042"/>
                  <a:pt x="6653" y="10800"/>
                  <a:pt x="6382" y="10800"/>
                </a:cubicBezTo>
                <a:lnTo>
                  <a:pt x="5400" y="10800"/>
                </a:lnTo>
                <a:cubicBezTo>
                  <a:pt x="5129" y="10800"/>
                  <a:pt x="4909" y="11042"/>
                  <a:pt x="4909" y="11341"/>
                </a:cubicBezTo>
                <a:cubicBezTo>
                  <a:pt x="4909" y="11639"/>
                  <a:pt x="5129" y="11881"/>
                  <a:pt x="5400" y="11881"/>
                </a:cubicBezTo>
                <a:moveTo>
                  <a:pt x="5400" y="9720"/>
                </a:moveTo>
                <a:lnTo>
                  <a:pt x="8345" y="9720"/>
                </a:lnTo>
                <a:cubicBezTo>
                  <a:pt x="8617" y="9720"/>
                  <a:pt x="8836" y="9479"/>
                  <a:pt x="8836" y="9181"/>
                </a:cubicBezTo>
                <a:cubicBezTo>
                  <a:pt x="8836" y="8882"/>
                  <a:pt x="8617" y="8640"/>
                  <a:pt x="8345" y="8640"/>
                </a:cubicBezTo>
                <a:lnTo>
                  <a:pt x="5400" y="8640"/>
                </a:lnTo>
                <a:cubicBezTo>
                  <a:pt x="5129" y="8640"/>
                  <a:pt x="4909" y="8882"/>
                  <a:pt x="4909" y="9181"/>
                </a:cubicBezTo>
                <a:cubicBezTo>
                  <a:pt x="4909" y="9479"/>
                  <a:pt x="5129" y="9720"/>
                  <a:pt x="5400" y="9720"/>
                </a:cubicBezTo>
              </a:path>
            </a:pathLst>
          </a:custGeom>
          <a:solidFill>
            <a:schemeClr val="accent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sp>
        <p:nvSpPr>
          <p:cNvPr id="2" name="Google Shape;178;p32">
            <a:extLst>
              <a:ext uri="{FF2B5EF4-FFF2-40B4-BE49-F238E27FC236}">
                <a16:creationId xmlns:a16="http://schemas.microsoft.com/office/drawing/2014/main" id="{F8CDE8BC-13E7-DF0F-8FE3-8D0E188C63C6}"/>
              </a:ext>
            </a:extLst>
          </p:cNvPr>
          <p:cNvSpPr txBox="1"/>
          <p:nvPr/>
        </p:nvSpPr>
        <p:spPr>
          <a:xfrm>
            <a:off x="578933" y="1136389"/>
            <a:ext cx="8106210"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000" dirty="0">
                <a:solidFill>
                  <a:schemeClr val="dk2"/>
                </a:solidFill>
                <a:latin typeface="Lato Black"/>
                <a:ea typeface="Lato Black"/>
                <a:cs typeface="Lato Black"/>
                <a:sym typeface="Lato Black"/>
              </a:rPr>
              <a:t>Advisory – Top 3</a:t>
            </a:r>
            <a:endParaRPr dirty="0"/>
          </a:p>
        </p:txBody>
      </p:sp>
      <p:cxnSp>
        <p:nvCxnSpPr>
          <p:cNvPr id="3" name="Google Shape;179;p32">
            <a:extLst>
              <a:ext uri="{FF2B5EF4-FFF2-40B4-BE49-F238E27FC236}">
                <a16:creationId xmlns:a16="http://schemas.microsoft.com/office/drawing/2014/main" id="{4C858CDC-4DEB-95D5-8C43-02EFF0DDACF7}"/>
              </a:ext>
            </a:extLst>
          </p:cNvPr>
          <p:cNvCxnSpPr/>
          <p:nvPr/>
        </p:nvCxnSpPr>
        <p:spPr>
          <a:xfrm>
            <a:off x="578935" y="924990"/>
            <a:ext cx="1002043" cy="0"/>
          </a:xfrm>
          <a:prstGeom prst="straightConnector1">
            <a:avLst/>
          </a:prstGeom>
          <a:noFill/>
          <a:ln w="38100" cap="flat" cmpd="sng">
            <a:solidFill>
              <a:schemeClr val="accent1"/>
            </a:solidFill>
            <a:prstDash val="solid"/>
            <a:miter lim="800000"/>
            <a:headEnd type="none" w="sm" len="sm"/>
            <a:tailEnd type="none" w="sm" len="sm"/>
          </a:ln>
        </p:spPr>
      </p:cxnSp>
      <p:sp>
        <p:nvSpPr>
          <p:cNvPr id="6" name="TextBox 5">
            <a:extLst>
              <a:ext uri="{FF2B5EF4-FFF2-40B4-BE49-F238E27FC236}">
                <a16:creationId xmlns:a16="http://schemas.microsoft.com/office/drawing/2014/main" id="{249A02D5-566A-2918-6DCF-7584423C8860}"/>
              </a:ext>
            </a:extLst>
          </p:cNvPr>
          <p:cNvSpPr txBox="1"/>
          <p:nvPr/>
        </p:nvSpPr>
        <p:spPr>
          <a:xfrm>
            <a:off x="8168641" y="6543584"/>
            <a:ext cx="1753958" cy="246221"/>
          </a:xfrm>
          <a:prstGeom prst="rect">
            <a:avLst/>
          </a:prstGeom>
          <a:noFill/>
        </p:spPr>
        <p:txBody>
          <a:bodyPr wrap="square" rtlCol="0">
            <a:spAutoFit/>
          </a:bodyPr>
          <a:lstStyle/>
          <a:p>
            <a:pPr algn="ctr"/>
            <a:r>
              <a:rPr lang="en-US" sz="1000" i="1" dirty="0">
                <a:solidFill>
                  <a:schemeClr val="bg1">
                    <a:lumMod val="65000"/>
                  </a:schemeClr>
                </a:solidFill>
              </a:rPr>
              <a:t> Private &amp; Confidential </a:t>
            </a:r>
            <a:endParaRPr lang="en-AU" sz="1000" i="1" dirty="0">
              <a:solidFill>
                <a:schemeClr val="bg1">
                  <a:lumMod val="65000"/>
                </a:schemeClr>
              </a:solidFill>
            </a:endParaRPr>
          </a:p>
        </p:txBody>
      </p:sp>
      <p:sp>
        <p:nvSpPr>
          <p:cNvPr id="30" name="TextBox 29">
            <a:extLst>
              <a:ext uri="{FF2B5EF4-FFF2-40B4-BE49-F238E27FC236}">
                <a16:creationId xmlns:a16="http://schemas.microsoft.com/office/drawing/2014/main" id="{C035BEF1-06FE-103C-128F-88A45C143A3A}"/>
              </a:ext>
            </a:extLst>
          </p:cNvPr>
          <p:cNvSpPr txBox="1"/>
          <p:nvPr/>
        </p:nvSpPr>
        <p:spPr>
          <a:xfrm>
            <a:off x="5676089" y="409177"/>
            <a:ext cx="5547434" cy="1546577"/>
          </a:xfrm>
          <a:prstGeom prst="rect">
            <a:avLst/>
          </a:prstGeom>
          <a:noFill/>
        </p:spPr>
        <p:txBody>
          <a:bodyPr wrap="square" rtlCol="0">
            <a:spAutoFit/>
          </a:bodyPr>
          <a:lstStyle/>
          <a:p>
            <a:pPr algn="just"/>
            <a:r>
              <a:rPr lang="en-US" sz="1050" dirty="0">
                <a:solidFill>
                  <a:schemeClr val="tx2"/>
                </a:solidFill>
              </a:rPr>
              <a:t>“</a:t>
            </a:r>
            <a:r>
              <a:rPr lang="ko-KR" altLang="en-US" sz="1050" dirty="0">
                <a:solidFill>
                  <a:schemeClr val="tx2"/>
                </a:solidFill>
              </a:rPr>
              <a:t>불확실성 요소를 잘 대처 하기 위해서는 </a:t>
            </a:r>
            <a:r>
              <a:rPr lang="ko-KR" altLang="en-US" sz="1050" b="1" dirty="0">
                <a:solidFill>
                  <a:schemeClr val="tx2"/>
                </a:solidFill>
              </a:rPr>
              <a:t>여러 방면에서 관점을 파악하여 의견수립이 </a:t>
            </a:r>
            <a:r>
              <a:rPr lang="ko-KR" altLang="en-US" sz="1050" dirty="0">
                <a:solidFill>
                  <a:schemeClr val="tx2"/>
                </a:solidFill>
              </a:rPr>
              <a:t>중요합니다</a:t>
            </a:r>
            <a:r>
              <a:rPr lang="en-US" altLang="ko-KR" sz="1050" dirty="0">
                <a:solidFill>
                  <a:schemeClr val="tx2"/>
                </a:solidFill>
              </a:rPr>
              <a:t>. </a:t>
            </a:r>
            <a:r>
              <a:rPr lang="ko-KR" altLang="en-US" sz="1050" dirty="0">
                <a:solidFill>
                  <a:schemeClr val="tx2"/>
                </a:solidFill>
              </a:rPr>
              <a:t>자문이 중요하게 필요한 것으로 예상 되는 공급망 개편</a:t>
            </a:r>
            <a:r>
              <a:rPr lang="en-US" altLang="ko-KR" sz="1050" dirty="0">
                <a:solidFill>
                  <a:schemeClr val="tx2"/>
                </a:solidFill>
              </a:rPr>
              <a:t>, </a:t>
            </a:r>
            <a:r>
              <a:rPr lang="ko-KR" altLang="en-US" sz="1050" dirty="0">
                <a:solidFill>
                  <a:schemeClr val="tx2"/>
                </a:solidFill>
              </a:rPr>
              <a:t>인수합병</a:t>
            </a:r>
            <a:r>
              <a:rPr lang="en-US" altLang="ko-KR" sz="1050" dirty="0">
                <a:solidFill>
                  <a:schemeClr val="tx2"/>
                </a:solidFill>
              </a:rPr>
              <a:t>, </a:t>
            </a:r>
            <a:r>
              <a:rPr lang="ko-KR" altLang="en-US" sz="1050" dirty="0">
                <a:solidFill>
                  <a:schemeClr val="tx2"/>
                </a:solidFill>
              </a:rPr>
              <a:t>구조조정</a:t>
            </a:r>
            <a:r>
              <a:rPr lang="en-US" altLang="ko-KR" sz="1050" dirty="0">
                <a:solidFill>
                  <a:schemeClr val="tx2"/>
                </a:solidFill>
              </a:rPr>
              <a:t>, Cost</a:t>
            </a:r>
            <a:r>
              <a:rPr lang="ko-KR" altLang="en-US" sz="1050" dirty="0">
                <a:solidFill>
                  <a:schemeClr val="tx2"/>
                </a:solidFill>
              </a:rPr>
              <a:t> 최적화</a:t>
            </a:r>
            <a:r>
              <a:rPr lang="en-US" altLang="ko-KR" sz="1050" dirty="0">
                <a:solidFill>
                  <a:schemeClr val="tx2"/>
                </a:solidFill>
              </a:rPr>
              <a:t> </a:t>
            </a:r>
            <a:r>
              <a:rPr lang="ko-KR" altLang="en-US" sz="1050" dirty="0">
                <a:solidFill>
                  <a:schemeClr val="tx2"/>
                </a:solidFill>
              </a:rPr>
              <a:t>등</a:t>
            </a:r>
            <a:r>
              <a:rPr lang="en-US" altLang="ko-KR" sz="1050" dirty="0">
                <a:solidFill>
                  <a:schemeClr val="tx2"/>
                </a:solidFill>
              </a:rPr>
              <a:t>, </a:t>
            </a:r>
            <a:r>
              <a:rPr lang="ko-KR" altLang="en-US" sz="1050" dirty="0">
                <a:solidFill>
                  <a:schemeClr val="tx2"/>
                </a:solidFill>
              </a:rPr>
              <a:t>새로운 사업 환경 변화로 만들어지는 과제들이 빠르게 산업발전과  함께 움직이고 있습니다</a:t>
            </a:r>
            <a:r>
              <a:rPr lang="en-US" altLang="ko-KR" sz="1050" dirty="0">
                <a:solidFill>
                  <a:schemeClr val="tx2"/>
                </a:solidFill>
              </a:rPr>
              <a:t>.</a:t>
            </a:r>
            <a:r>
              <a:rPr lang="ko-KR" altLang="en-US" sz="1050" dirty="0">
                <a:solidFill>
                  <a:schemeClr val="tx2"/>
                </a:solidFill>
              </a:rPr>
              <a:t> 시장에서 필히 요구 하고 있는 변화에는</a:t>
            </a:r>
            <a:r>
              <a:rPr lang="en-US" altLang="ko-KR" sz="1050" dirty="0">
                <a:solidFill>
                  <a:schemeClr val="tx2"/>
                </a:solidFill>
              </a:rPr>
              <a:t> </a:t>
            </a:r>
            <a:r>
              <a:rPr lang="ko-KR" altLang="en-US" sz="1050" dirty="0">
                <a:solidFill>
                  <a:schemeClr val="tx2"/>
                </a:solidFill>
              </a:rPr>
              <a:t>지금은 어느때 보다 중요한 기업들의 결정 사항을 대면 하고 있습니다</a:t>
            </a:r>
            <a:r>
              <a:rPr lang="en-US" altLang="ko-KR" sz="1050" dirty="0">
                <a:solidFill>
                  <a:schemeClr val="tx2"/>
                </a:solidFill>
              </a:rPr>
              <a:t>.</a:t>
            </a:r>
            <a:r>
              <a:rPr lang="ko-KR" altLang="en-US" sz="1050" dirty="0">
                <a:solidFill>
                  <a:schemeClr val="tx2"/>
                </a:solidFill>
              </a:rPr>
              <a:t> 이러한 중요한 시점에서 </a:t>
            </a:r>
            <a:r>
              <a:rPr lang="en-US" altLang="ko-KR" sz="1050" b="1" dirty="0">
                <a:solidFill>
                  <a:schemeClr val="tx2"/>
                </a:solidFill>
              </a:rPr>
              <a:t>Second opinion </a:t>
            </a:r>
            <a:r>
              <a:rPr lang="ko-KR" altLang="en-US" sz="1050" dirty="0">
                <a:solidFill>
                  <a:schemeClr val="tx2"/>
                </a:solidFill>
              </a:rPr>
              <a:t>을 해줄 수 있고</a:t>
            </a:r>
            <a:r>
              <a:rPr lang="en-US" altLang="ko-KR" sz="1050" dirty="0">
                <a:solidFill>
                  <a:schemeClr val="tx2"/>
                </a:solidFill>
              </a:rPr>
              <a:t>,</a:t>
            </a:r>
            <a:r>
              <a:rPr lang="ko-KR" altLang="en-US" sz="1050" dirty="0">
                <a:solidFill>
                  <a:schemeClr val="tx2"/>
                </a:solidFill>
              </a:rPr>
              <a:t> 신뢰를 기반으로 함께 성장할 수 있는 전문가들과 자문을 통해 성공적인 미국 진출과 사업 성장을 이룰 수 있습니다</a:t>
            </a:r>
            <a:r>
              <a:rPr lang="en-US" altLang="ko-KR" sz="1050" dirty="0">
                <a:solidFill>
                  <a:schemeClr val="tx2"/>
                </a:solidFill>
              </a:rPr>
              <a:t>”</a:t>
            </a:r>
          </a:p>
          <a:p>
            <a:endParaRPr lang="en-US" sz="1050" dirty="0"/>
          </a:p>
          <a:p>
            <a:r>
              <a:rPr lang="en-US" sz="1050" dirty="0"/>
              <a:t>                  </a:t>
            </a:r>
            <a:r>
              <a:rPr lang="ko-KR" altLang="en-US" sz="1050" i="1" dirty="0"/>
              <a:t>주요 시사점 </a:t>
            </a:r>
            <a:r>
              <a:rPr lang="en-US" sz="1050" i="1" dirty="0"/>
              <a:t>, APRIO – Korean Desk</a:t>
            </a:r>
          </a:p>
        </p:txBody>
      </p:sp>
    </p:spTree>
    <p:extLst>
      <p:ext uri="{BB962C8B-B14F-4D97-AF65-F5344CB8AC3E}">
        <p14:creationId xmlns:p14="http://schemas.microsoft.com/office/powerpoint/2010/main" val="2506616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985FADC-5DCC-BA17-12C0-59DF1537FC1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7BD71B84-B0D2-1D4C-9C91-32106726F918}"/>
              </a:ext>
            </a:extLst>
          </p:cNvPr>
          <p:cNvGrpSpPr/>
          <p:nvPr/>
        </p:nvGrpSpPr>
        <p:grpSpPr>
          <a:xfrm>
            <a:off x="8231090" y="2945777"/>
            <a:ext cx="3650281" cy="3081795"/>
            <a:chOff x="7854267" y="296002"/>
            <a:chExt cx="3163743" cy="2332035"/>
          </a:xfrm>
          <a:effectLst>
            <a:glow rad="38100">
              <a:schemeClr val="tx1">
                <a:alpha val="40000"/>
              </a:schemeClr>
            </a:glow>
            <a:outerShdw blurRad="50800" dist="50800" dir="5400000" sx="25000" sy="25000" algn="ctr" rotWithShape="0">
              <a:srgbClr val="000000">
                <a:alpha val="43137"/>
              </a:srgbClr>
            </a:outerShdw>
            <a:reflection stA="45000" endPos="5000" dist="50800" dir="5400000" sy="-100000" algn="bl" rotWithShape="0"/>
          </a:effectLst>
        </p:grpSpPr>
        <p:sp>
          <p:nvSpPr>
            <p:cNvPr id="42" name="Rounded Rectangle 7">
              <a:extLst>
                <a:ext uri="{FF2B5EF4-FFF2-40B4-BE49-F238E27FC236}">
                  <a16:creationId xmlns:a16="http://schemas.microsoft.com/office/drawing/2014/main" id="{B1EA0F87-53E4-E01E-5844-12BDCA4DEC8F}"/>
                </a:ext>
              </a:extLst>
            </p:cNvPr>
            <p:cNvSpPr/>
            <p:nvPr/>
          </p:nvSpPr>
          <p:spPr>
            <a:xfrm>
              <a:off x="7854267" y="296002"/>
              <a:ext cx="3163743" cy="2332035"/>
            </a:xfrm>
            <a:prstGeom prst="roundRect">
              <a:avLst>
                <a:gd name="adj" fmla="val 10853"/>
              </a:avLst>
            </a:prstGeom>
            <a:solidFill>
              <a:schemeClr val="bg1"/>
            </a:solidFill>
            <a:ln>
              <a:solidFill>
                <a:schemeClr val="tx1">
                  <a:lumMod val="40000"/>
                  <a:lumOff val="60000"/>
                </a:schemeClr>
              </a:solidFill>
            </a:ln>
            <a:effectLst>
              <a:outerShdw blurRad="152896" dist="11807" dir="1440000" sx="101518" sy="101518" algn="ctr" rotWithShape="0">
                <a:schemeClr val="tx1">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CA19BD5E-8AFC-BE5C-29D1-E97CD9A8EF48}"/>
                </a:ext>
              </a:extLst>
            </p:cNvPr>
            <p:cNvSpPr txBox="1"/>
            <p:nvPr/>
          </p:nvSpPr>
          <p:spPr>
            <a:xfrm>
              <a:off x="8029793" y="511358"/>
              <a:ext cx="2138349" cy="359368"/>
            </a:xfrm>
            <a:prstGeom prst="rect">
              <a:avLst/>
            </a:prstGeom>
            <a:noFill/>
          </p:spPr>
          <p:txBody>
            <a:bodyPr wrap="square" rtlCol="0">
              <a:spAutoFit/>
            </a:bodyPr>
            <a:lstStyle/>
            <a:p>
              <a:r>
                <a:rPr lang="en-US" sz="3600" b="1" dirty="0">
                  <a:solidFill>
                    <a:schemeClr val="accent1"/>
                  </a:solidFill>
                  <a:latin typeface="Lato Light" panose="020F0302020204030203" pitchFamily="34" charset="77"/>
                </a:rPr>
                <a:t>Expats</a:t>
              </a:r>
            </a:p>
          </p:txBody>
        </p:sp>
        <p:sp>
          <p:nvSpPr>
            <p:cNvPr id="44" name="TextBox 43">
              <a:extLst>
                <a:ext uri="{FF2B5EF4-FFF2-40B4-BE49-F238E27FC236}">
                  <a16:creationId xmlns:a16="http://schemas.microsoft.com/office/drawing/2014/main" id="{874C1C24-FC62-931F-EAF7-C1D49B1234FB}"/>
                </a:ext>
              </a:extLst>
            </p:cNvPr>
            <p:cNvSpPr txBox="1"/>
            <p:nvPr/>
          </p:nvSpPr>
          <p:spPr>
            <a:xfrm>
              <a:off x="8029793" y="1011513"/>
              <a:ext cx="2825391" cy="1168374"/>
            </a:xfrm>
            <a:prstGeom prst="rect">
              <a:avLst/>
            </a:prstGeom>
            <a:noFill/>
          </p:spPr>
          <p:txBody>
            <a:bodyPr wrap="square" rtlCol="0">
              <a:spAutoFit/>
            </a:bodyPr>
            <a:lstStyle/>
            <a:p>
              <a:pPr>
                <a:spcAft>
                  <a:spcPts val="400"/>
                </a:spcAft>
              </a:pPr>
              <a:r>
                <a:rPr lang="en-US" sz="2000" b="1" dirty="0">
                  <a:solidFill>
                    <a:schemeClr val="accent1"/>
                  </a:solidFill>
                </a:rPr>
                <a:t>Tax Compliance</a:t>
              </a:r>
            </a:p>
            <a:p>
              <a:pPr algn="just">
                <a:spcAft>
                  <a:spcPts val="600"/>
                </a:spcAft>
              </a:pPr>
              <a:r>
                <a:rPr lang="en-US" sz="1200" dirty="0">
                  <a:effectLst/>
                  <a:latin typeface="Calibri" panose="020F0502020204030204" pitchFamily="34" charset="0"/>
                  <a:ea typeface="Malgun Gothic" panose="020B0503020000020004" pitchFamily="34" charset="-127"/>
                  <a:cs typeface="Times New Roman" panose="02020603050405020304" pitchFamily="18" charset="0"/>
                </a:rPr>
                <a:t>“</a:t>
              </a:r>
              <a:r>
                <a:rPr lang="ko-KR" sz="1200" dirty="0">
                  <a:effectLst/>
                  <a:latin typeface="Calibri" panose="020F0502020204030204" pitchFamily="34" charset="0"/>
                  <a:ea typeface="Malgun Gothic" panose="020B0503020000020004" pitchFamily="34" charset="-127"/>
                  <a:cs typeface="Times New Roman" panose="02020603050405020304" pitchFamily="18" charset="0"/>
                </a:rPr>
                <a:t>세법상 거주자</a:t>
              </a:r>
              <a:r>
                <a:rPr lang="en-US" sz="1200" dirty="0">
                  <a:effectLst/>
                  <a:latin typeface="Calibri" panose="020F0502020204030204" pitchFamily="34" charset="0"/>
                  <a:ea typeface="Malgun Gothic" panose="020B0503020000020004" pitchFamily="34" charset="-127"/>
                  <a:cs typeface="Times New Roman" panose="02020603050405020304" pitchFamily="18" charset="0"/>
                </a:rPr>
                <a:t>”</a:t>
              </a:r>
              <a:r>
                <a:rPr lang="ko-KR" sz="1200" dirty="0">
                  <a:effectLst/>
                  <a:latin typeface="Calibri" panose="020F0502020204030204" pitchFamily="34" charset="0"/>
                  <a:ea typeface="Malgun Gothic" panose="020B0503020000020004" pitchFamily="34" charset="-127"/>
                  <a:cs typeface="Times New Roman" panose="02020603050405020304" pitchFamily="18" charset="0"/>
                </a:rPr>
                <a:t>로 분류</a:t>
              </a:r>
              <a:r>
                <a:rPr lang="en-US" altLang="ko-KR" sz="12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1200" dirty="0">
                  <a:latin typeface="Calibri" panose="020F0502020204030204" pitchFamily="34" charset="0"/>
                  <a:ea typeface="Malgun Gothic" panose="020B0503020000020004" pitchFamily="34" charset="-127"/>
                  <a:cs typeface="Times New Roman" panose="02020603050405020304" pitchFamily="18" charset="0"/>
                </a:rPr>
                <a:t>되어서</a:t>
              </a:r>
              <a:r>
                <a:rPr lang="en-US" altLang="ko-KR" sz="1200" dirty="0">
                  <a:latin typeface="Calibri" panose="020F0502020204030204" pitchFamily="34" charset="0"/>
                  <a:ea typeface="Malgun Gothic" panose="020B0503020000020004" pitchFamily="34" charset="-127"/>
                  <a:cs typeface="Times New Roman" panose="02020603050405020304" pitchFamily="18" charset="0"/>
                </a:rPr>
                <a:t>,</a:t>
              </a:r>
              <a:r>
                <a:rPr lang="en-US" sz="1200" dirty="0">
                  <a:effectLst/>
                  <a:latin typeface="Calibri" panose="020F0502020204030204" pitchFamily="34" charset="0"/>
                  <a:ea typeface="Malgun Gothic" panose="020B0503020000020004" pitchFamily="34" charset="-127"/>
                  <a:cs typeface="Times New Roman" panose="02020603050405020304" pitchFamily="18" charset="0"/>
                </a:rPr>
                <a:t> </a:t>
              </a:r>
              <a:r>
                <a:rPr lang="ko-KR" sz="1200" dirty="0">
                  <a:effectLst/>
                  <a:latin typeface="Calibri" panose="020F0502020204030204" pitchFamily="34" charset="0"/>
                  <a:ea typeface="Malgun Gothic" panose="020B0503020000020004" pitchFamily="34" charset="-127"/>
                  <a:cs typeface="Times New Roman" panose="02020603050405020304" pitchFamily="18" charset="0"/>
                </a:rPr>
                <a:t>세</a:t>
              </a:r>
              <a:r>
                <a:rPr lang="ko-KR" altLang="en-US" sz="1200" dirty="0">
                  <a:effectLst/>
                  <a:latin typeface="Calibri" panose="020F0502020204030204" pitchFamily="34" charset="0"/>
                  <a:ea typeface="Malgun Gothic" panose="020B0503020000020004" pitchFamily="34" charset="-127"/>
                  <a:cs typeface="Times New Roman" panose="02020603050405020304" pitchFamily="18" charset="0"/>
                </a:rPr>
                <a:t>무</a:t>
              </a:r>
              <a:r>
                <a:rPr lang="ko-KR" sz="1200" dirty="0">
                  <a:effectLst/>
                  <a:latin typeface="Calibri" panose="020F0502020204030204" pitchFamily="34" charset="0"/>
                  <a:ea typeface="Malgun Gothic" panose="020B0503020000020004" pitchFamily="34" charset="-127"/>
                  <a:cs typeface="Times New Roman" panose="02020603050405020304" pitchFamily="18" charset="0"/>
                </a:rPr>
                <a:t> 보고할 의무가 주어</a:t>
              </a:r>
              <a:r>
                <a:rPr lang="ko-KR" altLang="en-US" sz="1200" dirty="0">
                  <a:effectLst/>
                  <a:latin typeface="Calibri" panose="020F0502020204030204" pitchFamily="34" charset="0"/>
                  <a:ea typeface="Malgun Gothic" panose="020B0503020000020004" pitchFamily="34" charset="-127"/>
                  <a:cs typeface="Times New Roman" panose="02020603050405020304" pitchFamily="18" charset="0"/>
                </a:rPr>
                <a:t>집니다</a:t>
              </a:r>
              <a:r>
                <a:rPr lang="en-US" altLang="ko-KR" sz="1200" dirty="0">
                  <a:effectLst/>
                  <a:latin typeface="Calibri" panose="020F0502020204030204" pitchFamily="34" charset="0"/>
                  <a:ea typeface="Malgun Gothic" panose="020B0503020000020004" pitchFamily="34" charset="-127"/>
                  <a:cs typeface="Times New Roman" panose="02020603050405020304" pitchFamily="18" charset="0"/>
                </a:rPr>
                <a:t>. </a:t>
              </a:r>
              <a:r>
                <a:rPr lang="en-US" altLang="ko-KR" sz="1200" dirty="0"/>
                <a:t>3</a:t>
              </a:r>
              <a:r>
                <a:rPr lang="ko-KR" altLang="en-US" sz="1200" dirty="0"/>
                <a:t>가지 주요 점검 요소로는</a:t>
              </a:r>
              <a:r>
                <a:rPr lang="en-US" altLang="ko-KR" sz="1200" dirty="0"/>
                <a:t>:</a:t>
              </a:r>
            </a:p>
            <a:p>
              <a:pPr algn="just">
                <a:spcAft>
                  <a:spcPts val="600"/>
                </a:spcAft>
              </a:pPr>
              <a:r>
                <a:rPr lang="en-US" altLang="ko-KR" sz="1400" dirty="0">
                  <a:solidFill>
                    <a:schemeClr val="tx2"/>
                  </a:solidFill>
                </a:rPr>
                <a:t>(1) Shadow Payroll (</a:t>
              </a:r>
              <a:r>
                <a:rPr lang="ko-KR" altLang="en-US" sz="1400" dirty="0">
                  <a:solidFill>
                    <a:schemeClr val="tx2"/>
                  </a:solidFill>
                </a:rPr>
                <a:t>세무신고 의무화</a:t>
              </a:r>
              <a:r>
                <a:rPr lang="en-US" altLang="ko-KR" sz="1400" dirty="0">
                  <a:solidFill>
                    <a:schemeClr val="tx2"/>
                  </a:solidFill>
                </a:rPr>
                <a:t>); (2) Gross-up &amp; Benefits</a:t>
              </a:r>
              <a:r>
                <a:rPr lang="ko-KR" altLang="en-US" sz="1400" dirty="0">
                  <a:solidFill>
                    <a:schemeClr val="tx2"/>
                  </a:solidFill>
                </a:rPr>
                <a:t> </a:t>
              </a:r>
              <a:r>
                <a:rPr lang="en-US" altLang="ko-KR" sz="1400" dirty="0">
                  <a:solidFill>
                    <a:schemeClr val="tx2"/>
                  </a:solidFill>
                </a:rPr>
                <a:t>(</a:t>
              </a:r>
              <a:r>
                <a:rPr lang="ko-KR" altLang="en-US" sz="1400" dirty="0">
                  <a:solidFill>
                    <a:schemeClr val="tx2"/>
                  </a:solidFill>
                </a:rPr>
                <a:t>주재원 수당</a:t>
              </a:r>
              <a:r>
                <a:rPr lang="en-US" altLang="ko-KR" sz="1400" dirty="0">
                  <a:solidFill>
                    <a:schemeClr val="tx2"/>
                  </a:solidFill>
                </a:rPr>
                <a:t>); </a:t>
              </a:r>
              <a:r>
                <a:rPr lang="ko-KR" altLang="en-US" sz="1400" dirty="0">
                  <a:solidFill>
                    <a:schemeClr val="tx2"/>
                  </a:solidFill>
                </a:rPr>
                <a:t> </a:t>
              </a:r>
              <a:r>
                <a:rPr lang="en-US" altLang="ko-KR" sz="1400" dirty="0">
                  <a:solidFill>
                    <a:schemeClr val="tx2"/>
                  </a:solidFill>
                </a:rPr>
                <a:t>(3) Individual Tax returns (</a:t>
              </a:r>
              <a:r>
                <a:rPr lang="ko-KR" altLang="en-US" sz="1400" dirty="0">
                  <a:solidFill>
                    <a:schemeClr val="tx2"/>
                  </a:solidFill>
                </a:rPr>
                <a:t>개인세금</a:t>
              </a:r>
              <a:r>
                <a:rPr lang="en-US" altLang="ko-KR" sz="1400" dirty="0">
                  <a:solidFill>
                    <a:schemeClr val="tx2"/>
                  </a:solidFill>
                </a:rPr>
                <a:t>);</a:t>
              </a:r>
              <a:endParaRPr lang="en-US" sz="1200" dirty="0">
                <a:solidFill>
                  <a:schemeClr val="tx2"/>
                </a:solidFill>
              </a:endParaRPr>
            </a:p>
          </p:txBody>
        </p:sp>
      </p:grpSp>
      <p:grpSp>
        <p:nvGrpSpPr>
          <p:cNvPr id="22" name="Group 21">
            <a:extLst>
              <a:ext uri="{FF2B5EF4-FFF2-40B4-BE49-F238E27FC236}">
                <a16:creationId xmlns:a16="http://schemas.microsoft.com/office/drawing/2014/main" id="{FCC68D1D-81CE-0914-401F-689EA1387433}"/>
              </a:ext>
            </a:extLst>
          </p:cNvPr>
          <p:cNvGrpSpPr/>
          <p:nvPr/>
        </p:nvGrpSpPr>
        <p:grpSpPr>
          <a:xfrm>
            <a:off x="4266319" y="2945777"/>
            <a:ext cx="3650281" cy="3081795"/>
            <a:chOff x="7854267" y="296002"/>
            <a:chExt cx="3163743" cy="2332035"/>
          </a:xfrm>
          <a:effectLst>
            <a:glow rad="38100">
              <a:schemeClr val="tx1">
                <a:alpha val="40000"/>
              </a:schemeClr>
            </a:glow>
            <a:outerShdw blurRad="50800" dist="50800" dir="5400000" sx="25000" sy="25000" algn="ctr" rotWithShape="0">
              <a:srgbClr val="000000">
                <a:alpha val="43137"/>
              </a:srgbClr>
            </a:outerShdw>
            <a:reflection stA="45000" endPos="5000" dist="50800" dir="5400000" sy="-100000" algn="bl" rotWithShape="0"/>
          </a:effectLst>
        </p:grpSpPr>
        <p:sp>
          <p:nvSpPr>
            <p:cNvPr id="23" name="Rounded Rectangle 7">
              <a:extLst>
                <a:ext uri="{FF2B5EF4-FFF2-40B4-BE49-F238E27FC236}">
                  <a16:creationId xmlns:a16="http://schemas.microsoft.com/office/drawing/2014/main" id="{3C74300A-BE42-1EFE-88E0-E1BBF403B10E}"/>
                </a:ext>
              </a:extLst>
            </p:cNvPr>
            <p:cNvSpPr/>
            <p:nvPr/>
          </p:nvSpPr>
          <p:spPr>
            <a:xfrm>
              <a:off x="7854267" y="296002"/>
              <a:ext cx="3163743" cy="2332035"/>
            </a:xfrm>
            <a:prstGeom prst="roundRect">
              <a:avLst>
                <a:gd name="adj" fmla="val 10853"/>
              </a:avLst>
            </a:prstGeom>
            <a:solidFill>
              <a:schemeClr val="bg1"/>
            </a:solidFill>
            <a:ln>
              <a:solidFill>
                <a:schemeClr val="tx1">
                  <a:lumMod val="40000"/>
                  <a:lumOff val="60000"/>
                </a:schemeClr>
              </a:solidFill>
            </a:ln>
            <a:effectLst>
              <a:outerShdw blurRad="152896" dist="11807" dir="1440000" sx="101518" sy="101518" algn="ctr" rotWithShape="0">
                <a:schemeClr val="tx1">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567B4EB-6C3A-3971-4E1C-C29E5F93BC49}"/>
                </a:ext>
              </a:extLst>
            </p:cNvPr>
            <p:cNvSpPr txBox="1"/>
            <p:nvPr/>
          </p:nvSpPr>
          <p:spPr>
            <a:xfrm>
              <a:off x="8029793" y="511358"/>
              <a:ext cx="2138349" cy="359368"/>
            </a:xfrm>
            <a:prstGeom prst="rect">
              <a:avLst/>
            </a:prstGeom>
            <a:noFill/>
          </p:spPr>
          <p:txBody>
            <a:bodyPr wrap="square" rtlCol="0">
              <a:spAutoFit/>
            </a:bodyPr>
            <a:lstStyle/>
            <a:p>
              <a:r>
                <a:rPr lang="en-US" sz="3600" b="1" dirty="0">
                  <a:solidFill>
                    <a:schemeClr val="accent1"/>
                  </a:solidFill>
                  <a:latin typeface="Lato Light" panose="020F0302020204030203" pitchFamily="34" charset="77"/>
                </a:rPr>
                <a:t>Audit</a:t>
              </a:r>
            </a:p>
          </p:txBody>
        </p:sp>
        <p:sp>
          <p:nvSpPr>
            <p:cNvPr id="25" name="TextBox 24">
              <a:extLst>
                <a:ext uri="{FF2B5EF4-FFF2-40B4-BE49-F238E27FC236}">
                  <a16:creationId xmlns:a16="http://schemas.microsoft.com/office/drawing/2014/main" id="{5820C0B8-69DD-AAB9-8EBA-D7B562EE1962}"/>
                </a:ext>
              </a:extLst>
            </p:cNvPr>
            <p:cNvSpPr txBox="1"/>
            <p:nvPr/>
          </p:nvSpPr>
          <p:spPr>
            <a:xfrm>
              <a:off x="8029793" y="1011513"/>
              <a:ext cx="2825391" cy="1308113"/>
            </a:xfrm>
            <a:prstGeom prst="rect">
              <a:avLst/>
            </a:prstGeom>
            <a:noFill/>
          </p:spPr>
          <p:txBody>
            <a:bodyPr wrap="square" rtlCol="0">
              <a:spAutoFit/>
            </a:bodyPr>
            <a:lstStyle/>
            <a:p>
              <a:pPr>
                <a:spcAft>
                  <a:spcPts val="400"/>
                </a:spcAft>
              </a:pPr>
              <a:r>
                <a:rPr lang="en-US" sz="2000" b="1" dirty="0">
                  <a:solidFill>
                    <a:schemeClr val="accent1"/>
                  </a:solidFill>
                </a:rPr>
                <a:t>Financial Reporting</a:t>
              </a:r>
            </a:p>
            <a:p>
              <a:pPr algn="just">
                <a:spcAft>
                  <a:spcPts val="600"/>
                </a:spcAft>
              </a:pPr>
              <a:r>
                <a:rPr lang="ko-KR" altLang="en-US" sz="1200" dirty="0"/>
                <a:t>미국내 </a:t>
              </a:r>
              <a:r>
                <a:rPr lang="ko-KR" sz="1200" dirty="0">
                  <a:effectLst/>
                  <a:latin typeface="Calibri" panose="020F0502020204030204" pitchFamily="34" charset="0"/>
                  <a:ea typeface="Malgun Gothic" panose="020B0503020000020004" pitchFamily="34" charset="-127"/>
                  <a:cs typeface="Times New Roman" panose="02020603050405020304" pitchFamily="18" charset="0"/>
                </a:rPr>
                <a:t>외부회계감사를 받아야 하는 의무를 </a:t>
              </a:r>
              <a:r>
                <a:rPr lang="ko-KR" altLang="en-US" sz="1200" dirty="0">
                  <a:effectLst/>
                  <a:latin typeface="Calibri" panose="020F0502020204030204" pitchFamily="34" charset="0"/>
                  <a:ea typeface="Malgun Gothic" panose="020B0503020000020004" pitchFamily="34" charset="-127"/>
                  <a:cs typeface="Times New Roman" panose="02020603050405020304" pitchFamily="18" charset="0"/>
                </a:rPr>
                <a:t>점검하고</a:t>
              </a:r>
              <a:r>
                <a:rPr lang="en-US" altLang="ko-KR" sz="1200" dirty="0">
                  <a:effectLst/>
                  <a:latin typeface="Calibri" panose="020F0502020204030204" pitchFamily="34" charset="0"/>
                  <a:ea typeface="Malgun Gothic" panose="020B0503020000020004" pitchFamily="34" charset="-127"/>
                  <a:cs typeface="Times New Roman" panose="02020603050405020304" pitchFamily="18" charset="0"/>
                </a:rPr>
                <a:t>, </a:t>
              </a:r>
              <a:r>
                <a:rPr lang="ko-KR" altLang="en-US" sz="1200" dirty="0">
                  <a:effectLst/>
                  <a:latin typeface="Calibri" panose="020F0502020204030204" pitchFamily="34" charset="0"/>
                  <a:ea typeface="Malgun Gothic" panose="020B0503020000020004" pitchFamily="34" charset="-127"/>
                  <a:cs typeface="Times New Roman" panose="02020603050405020304" pitchFamily="18" charset="0"/>
                </a:rPr>
                <a:t>대응 준비가 되어야 합니다</a:t>
              </a:r>
              <a:r>
                <a:rPr lang="en-US" altLang="ko-KR" sz="1200" dirty="0">
                  <a:effectLst/>
                  <a:latin typeface="Calibri" panose="020F0502020204030204" pitchFamily="34" charset="0"/>
                  <a:ea typeface="Malgun Gothic" panose="020B0503020000020004" pitchFamily="34" charset="-127"/>
                  <a:cs typeface="Times New Roman" panose="02020603050405020304" pitchFamily="18" charset="0"/>
                </a:rPr>
                <a:t>. </a:t>
              </a:r>
              <a:r>
                <a:rPr lang="en-US" altLang="ko-KR" sz="1200" dirty="0"/>
                <a:t>3</a:t>
              </a:r>
              <a:r>
                <a:rPr lang="ko-KR" altLang="en-US" sz="1200" dirty="0"/>
                <a:t>가지 주요 점검 요소로는</a:t>
              </a:r>
              <a:r>
                <a:rPr lang="en-US" altLang="ko-KR" sz="1200" dirty="0"/>
                <a:t>: </a:t>
              </a:r>
            </a:p>
            <a:p>
              <a:pPr algn="just">
                <a:spcAft>
                  <a:spcPts val="600"/>
                </a:spcAft>
              </a:pPr>
              <a:r>
                <a:rPr lang="en-US" altLang="ko-KR" sz="1400" dirty="0">
                  <a:solidFill>
                    <a:schemeClr val="tx2"/>
                  </a:solidFill>
                </a:rPr>
                <a:t>(1) Consolidation (</a:t>
              </a:r>
              <a:r>
                <a:rPr lang="ko-KR" altLang="en-US" sz="1400" dirty="0">
                  <a:solidFill>
                    <a:schemeClr val="tx2"/>
                  </a:solidFill>
                </a:rPr>
                <a:t>연결재무제표 필요</a:t>
              </a:r>
              <a:r>
                <a:rPr lang="en-US" altLang="ko-KR" sz="1400" dirty="0">
                  <a:solidFill>
                    <a:schemeClr val="tx2"/>
                  </a:solidFill>
                </a:rPr>
                <a:t>) ; (2) Accounting System (</a:t>
              </a:r>
              <a:r>
                <a:rPr lang="ko-KR" altLang="en-US" sz="1400" dirty="0">
                  <a:solidFill>
                    <a:schemeClr val="tx2"/>
                  </a:solidFill>
                </a:rPr>
                <a:t>회계 시스템</a:t>
              </a:r>
              <a:r>
                <a:rPr lang="en-US" altLang="ko-KR" sz="1400" dirty="0">
                  <a:solidFill>
                    <a:schemeClr val="tx2"/>
                  </a:solidFill>
                </a:rPr>
                <a:t>); </a:t>
              </a:r>
              <a:r>
                <a:rPr lang="ko-KR" altLang="en-US" sz="1400" dirty="0">
                  <a:solidFill>
                    <a:schemeClr val="tx2"/>
                  </a:solidFill>
                </a:rPr>
                <a:t> </a:t>
              </a:r>
              <a:r>
                <a:rPr lang="en-US" altLang="ko-KR" sz="1400" dirty="0">
                  <a:solidFill>
                    <a:schemeClr val="tx2"/>
                  </a:solidFill>
                </a:rPr>
                <a:t>(3)  K-SOX (</a:t>
              </a:r>
              <a:r>
                <a:rPr lang="ko-KR" altLang="en-US" sz="1400" dirty="0">
                  <a:solidFill>
                    <a:schemeClr val="tx2"/>
                  </a:solidFill>
                </a:rPr>
                <a:t>내부통제 보고서</a:t>
              </a:r>
              <a:r>
                <a:rPr lang="en-US" altLang="ko-KR" sz="1400" dirty="0">
                  <a:solidFill>
                    <a:schemeClr val="tx2"/>
                  </a:solidFill>
                </a:rPr>
                <a:t>);</a:t>
              </a:r>
              <a:endParaRPr lang="en-US" sz="1200" dirty="0">
                <a:solidFill>
                  <a:schemeClr val="tx2"/>
                </a:solidFill>
              </a:endParaRPr>
            </a:p>
          </p:txBody>
        </p:sp>
      </p:grpSp>
      <p:sp>
        <p:nvSpPr>
          <p:cNvPr id="4" name="Slide Number Placeholder 2">
            <a:extLst>
              <a:ext uri="{FF2B5EF4-FFF2-40B4-BE49-F238E27FC236}">
                <a16:creationId xmlns:a16="http://schemas.microsoft.com/office/drawing/2014/main" id="{2482961F-7CAD-409C-B014-F74D66A1ECAC}"/>
              </a:ext>
            </a:extLst>
          </p:cNvPr>
          <p:cNvSpPr txBox="1">
            <a:spLocks/>
          </p:cNvSpPr>
          <p:nvPr/>
        </p:nvSpPr>
        <p:spPr>
          <a:xfrm>
            <a:off x="9857470" y="6544730"/>
            <a:ext cx="810530" cy="2462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F5C94B-8C55-478B-B509-BAE6A06B2E2A}" type="slidenum">
              <a:rPr lang="en-US" sz="1000">
                <a:solidFill>
                  <a:srgbClr val="ADAFBB"/>
                </a:solidFill>
              </a:rPr>
              <a:pPr/>
              <a:t>16</a:t>
            </a:fld>
            <a:endParaRPr lang="en-US" sz="1000" dirty="0">
              <a:solidFill>
                <a:srgbClr val="ADAFBB"/>
              </a:solidFill>
            </a:endParaRPr>
          </a:p>
        </p:txBody>
      </p:sp>
      <p:sp>
        <p:nvSpPr>
          <p:cNvPr id="34" name="Slide Number Placeholder 1">
            <a:extLst>
              <a:ext uri="{FF2B5EF4-FFF2-40B4-BE49-F238E27FC236}">
                <a16:creationId xmlns:a16="http://schemas.microsoft.com/office/drawing/2014/main" id="{653963E5-3DFA-4C05-A95B-DD6FAE2F5983}"/>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rPr>
              <a:pPr algn="ctr"/>
              <a:t>16</a:t>
            </a:fld>
            <a:endParaRPr lang="en-US" sz="1200" dirty="0">
              <a:solidFill>
                <a:schemeClr val="bg1"/>
              </a:solidFill>
            </a:endParaRPr>
          </a:p>
        </p:txBody>
      </p:sp>
      <p:grpSp>
        <p:nvGrpSpPr>
          <p:cNvPr id="10" name="Group 9">
            <a:extLst>
              <a:ext uri="{FF2B5EF4-FFF2-40B4-BE49-F238E27FC236}">
                <a16:creationId xmlns:a16="http://schemas.microsoft.com/office/drawing/2014/main" id="{0A39C851-5B08-35D2-D455-EB5288DD6207}"/>
              </a:ext>
            </a:extLst>
          </p:cNvPr>
          <p:cNvGrpSpPr/>
          <p:nvPr/>
        </p:nvGrpSpPr>
        <p:grpSpPr>
          <a:xfrm>
            <a:off x="301549" y="2945777"/>
            <a:ext cx="3650281" cy="3081795"/>
            <a:chOff x="7854267" y="296002"/>
            <a:chExt cx="3163743" cy="2332035"/>
          </a:xfrm>
          <a:effectLst>
            <a:glow rad="38100">
              <a:schemeClr val="tx1">
                <a:alpha val="40000"/>
              </a:schemeClr>
            </a:glow>
            <a:outerShdw blurRad="50800" dist="50800" dir="5400000" sx="25000" sy="25000" algn="ctr" rotWithShape="0">
              <a:srgbClr val="000000">
                <a:alpha val="43137"/>
              </a:srgbClr>
            </a:outerShdw>
            <a:reflection stA="45000" endPos="5000" dist="50800" dir="5400000" sy="-100000" algn="bl" rotWithShape="0"/>
          </a:effectLst>
        </p:grpSpPr>
        <p:sp>
          <p:nvSpPr>
            <p:cNvPr id="11" name="Rounded Rectangle 7">
              <a:extLst>
                <a:ext uri="{FF2B5EF4-FFF2-40B4-BE49-F238E27FC236}">
                  <a16:creationId xmlns:a16="http://schemas.microsoft.com/office/drawing/2014/main" id="{2B88A9C5-4779-4AF3-F167-8173C8364694}"/>
                </a:ext>
              </a:extLst>
            </p:cNvPr>
            <p:cNvSpPr/>
            <p:nvPr/>
          </p:nvSpPr>
          <p:spPr>
            <a:xfrm>
              <a:off x="7854267" y="296002"/>
              <a:ext cx="3163743" cy="2332035"/>
            </a:xfrm>
            <a:prstGeom prst="roundRect">
              <a:avLst>
                <a:gd name="adj" fmla="val 10853"/>
              </a:avLst>
            </a:prstGeom>
            <a:solidFill>
              <a:schemeClr val="bg1"/>
            </a:solidFill>
            <a:ln>
              <a:solidFill>
                <a:schemeClr val="tx1">
                  <a:lumMod val="40000"/>
                  <a:lumOff val="60000"/>
                </a:schemeClr>
              </a:solidFill>
            </a:ln>
            <a:effectLst>
              <a:outerShdw blurRad="152896" dist="11807" dir="1440000" sx="101518" sy="101518" algn="ctr" rotWithShape="0">
                <a:schemeClr val="tx1">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DCA951B-7AC0-9E17-69A0-0A3590B7D054}"/>
                </a:ext>
              </a:extLst>
            </p:cNvPr>
            <p:cNvSpPr txBox="1"/>
            <p:nvPr/>
          </p:nvSpPr>
          <p:spPr>
            <a:xfrm>
              <a:off x="8029793" y="511358"/>
              <a:ext cx="2138349" cy="359368"/>
            </a:xfrm>
            <a:prstGeom prst="rect">
              <a:avLst/>
            </a:prstGeom>
            <a:noFill/>
          </p:spPr>
          <p:txBody>
            <a:bodyPr wrap="square" rtlCol="0">
              <a:spAutoFit/>
            </a:bodyPr>
            <a:lstStyle/>
            <a:p>
              <a:r>
                <a:rPr lang="en-US" sz="3600" b="1" dirty="0">
                  <a:solidFill>
                    <a:schemeClr val="accent1"/>
                  </a:solidFill>
                  <a:latin typeface="Lato Light" panose="020F0302020204030203" pitchFamily="34" charset="77"/>
                </a:rPr>
                <a:t>HR</a:t>
              </a:r>
            </a:p>
          </p:txBody>
        </p:sp>
        <p:sp>
          <p:nvSpPr>
            <p:cNvPr id="13" name="TextBox 12">
              <a:extLst>
                <a:ext uri="{FF2B5EF4-FFF2-40B4-BE49-F238E27FC236}">
                  <a16:creationId xmlns:a16="http://schemas.microsoft.com/office/drawing/2014/main" id="{56FEA984-2FBD-173A-36F5-A09A2BC71B60}"/>
                </a:ext>
              </a:extLst>
            </p:cNvPr>
            <p:cNvSpPr txBox="1"/>
            <p:nvPr/>
          </p:nvSpPr>
          <p:spPr>
            <a:xfrm>
              <a:off x="8029793" y="1011513"/>
              <a:ext cx="2825391" cy="1447853"/>
            </a:xfrm>
            <a:prstGeom prst="rect">
              <a:avLst/>
            </a:prstGeom>
            <a:noFill/>
          </p:spPr>
          <p:txBody>
            <a:bodyPr wrap="square" rtlCol="0">
              <a:spAutoFit/>
            </a:bodyPr>
            <a:lstStyle/>
            <a:p>
              <a:pPr>
                <a:spcAft>
                  <a:spcPts val="400"/>
                </a:spcAft>
              </a:pPr>
              <a:r>
                <a:rPr lang="en-US" altLang="ko-KR" sz="2000" b="1" dirty="0">
                  <a:solidFill>
                    <a:schemeClr val="accent1"/>
                  </a:solidFill>
                </a:rPr>
                <a:t>Payroll to Benefits</a:t>
              </a:r>
              <a:endParaRPr lang="en-US" sz="2000" b="1" dirty="0">
                <a:solidFill>
                  <a:schemeClr val="accent1"/>
                </a:solidFill>
              </a:endParaRPr>
            </a:p>
            <a:p>
              <a:pPr algn="just">
                <a:spcAft>
                  <a:spcPts val="600"/>
                </a:spcAft>
              </a:pPr>
              <a:r>
                <a:rPr lang="ko-KR" sz="1200" dirty="0">
                  <a:effectLst/>
                  <a:latin typeface="Calibri" panose="020F0502020204030204" pitchFamily="34" charset="0"/>
                  <a:ea typeface="Malgun Gothic" panose="020B0503020000020004" pitchFamily="34" charset="-127"/>
                  <a:cs typeface="Times New Roman" panose="02020603050405020304" pitchFamily="18" charset="0"/>
                </a:rPr>
                <a:t>한국과 미국의 노무제도는 여러 부문에서 상당히 다르</a:t>
              </a:r>
              <a:r>
                <a:rPr lang="ko-KR" altLang="en-US" sz="1200" dirty="0">
                  <a:latin typeface="Calibri" panose="020F0502020204030204" pitchFamily="34" charset="0"/>
                  <a:ea typeface="Malgun Gothic" panose="020B0503020000020004" pitchFamily="34" charset="-127"/>
                  <a:cs typeface="Times New Roman" panose="02020603050405020304" pitchFamily="18" charset="0"/>
                </a:rPr>
                <a:t>고</a:t>
              </a:r>
              <a:r>
                <a:rPr lang="en-US" altLang="ko-KR" sz="12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1200" dirty="0">
                  <a:latin typeface="Calibri" panose="020F0502020204030204" pitchFamily="34" charset="0"/>
                  <a:ea typeface="Malgun Gothic" panose="020B0503020000020004" pitchFamily="34" charset="-127"/>
                  <a:cs typeface="Times New Roman" panose="02020603050405020304" pitchFamily="18" charset="0"/>
                </a:rPr>
                <a:t>회사가 지급해야 하는 급여세와 복지와 보험 등 각종 비중도 높습니다</a:t>
              </a:r>
              <a:r>
                <a:rPr lang="en-US" altLang="ko-KR" sz="1200" dirty="0">
                  <a:latin typeface="Calibri" panose="020F0502020204030204" pitchFamily="34" charset="0"/>
                  <a:ea typeface="Malgun Gothic" panose="020B0503020000020004" pitchFamily="34" charset="-127"/>
                  <a:cs typeface="Times New Roman" panose="02020603050405020304" pitchFamily="18" charset="0"/>
                </a:rPr>
                <a:t>. </a:t>
              </a:r>
              <a:r>
                <a:rPr lang="en-US" altLang="ko-KR" sz="1200" dirty="0"/>
                <a:t>3</a:t>
              </a:r>
              <a:r>
                <a:rPr lang="ko-KR" altLang="en-US" sz="1200" dirty="0"/>
                <a:t>가지 주요 점검 요소로는</a:t>
              </a:r>
              <a:r>
                <a:rPr lang="en-US" altLang="ko-KR" sz="1200" dirty="0"/>
                <a:t>: </a:t>
              </a:r>
            </a:p>
            <a:p>
              <a:pPr algn="just">
                <a:spcAft>
                  <a:spcPts val="600"/>
                </a:spcAft>
              </a:pPr>
              <a:r>
                <a:rPr lang="en-US" altLang="ko-KR" sz="1400" dirty="0">
                  <a:solidFill>
                    <a:schemeClr val="tx2"/>
                  </a:solidFill>
                </a:rPr>
                <a:t>(1) Employee Benefits (</a:t>
              </a:r>
              <a:r>
                <a:rPr lang="ko-KR" altLang="en-US" sz="1400" dirty="0">
                  <a:solidFill>
                    <a:schemeClr val="tx2"/>
                  </a:solidFill>
                </a:rPr>
                <a:t>직원 복지 사항</a:t>
              </a:r>
              <a:r>
                <a:rPr lang="en-US" altLang="ko-KR" sz="1400" dirty="0">
                  <a:solidFill>
                    <a:schemeClr val="tx2"/>
                  </a:solidFill>
                </a:rPr>
                <a:t>); (2) </a:t>
              </a:r>
              <a:r>
                <a:rPr lang="en-US" altLang="ko-KR" sz="1400" dirty="0">
                  <a:hlinkClick r:id="rId3"/>
                </a:rPr>
                <a:t>Stock</a:t>
              </a:r>
              <a:r>
                <a:rPr lang="ko-KR" altLang="en-US" sz="1400" dirty="0">
                  <a:hlinkClick r:id="rId3"/>
                </a:rPr>
                <a:t> </a:t>
              </a:r>
              <a:r>
                <a:rPr lang="en-US" altLang="ko-KR" sz="1400" dirty="0">
                  <a:hlinkClick r:id="rId3"/>
                </a:rPr>
                <a:t>options plan</a:t>
              </a:r>
              <a:r>
                <a:rPr lang="en-US" altLang="ko-KR" sz="1400" dirty="0"/>
                <a:t> </a:t>
              </a:r>
              <a:r>
                <a:rPr lang="en-US" altLang="ko-KR" sz="1400" dirty="0">
                  <a:solidFill>
                    <a:schemeClr val="tx2"/>
                  </a:solidFill>
                </a:rPr>
                <a:t>(</a:t>
              </a:r>
              <a:r>
                <a:rPr lang="ko-KR" altLang="en-US" sz="1400" dirty="0">
                  <a:solidFill>
                    <a:schemeClr val="tx2"/>
                  </a:solidFill>
                </a:rPr>
                <a:t>스톡옵션플랜</a:t>
              </a:r>
              <a:r>
                <a:rPr lang="en-US" altLang="ko-KR" sz="1400" dirty="0">
                  <a:solidFill>
                    <a:schemeClr val="tx2"/>
                  </a:solidFill>
                </a:rPr>
                <a:t>); </a:t>
              </a:r>
              <a:r>
                <a:rPr lang="ko-KR" altLang="en-US" sz="1400" dirty="0">
                  <a:solidFill>
                    <a:schemeClr val="tx2"/>
                  </a:solidFill>
                </a:rPr>
                <a:t> </a:t>
              </a:r>
              <a:r>
                <a:rPr lang="en-US" altLang="ko-KR" sz="1400" dirty="0">
                  <a:solidFill>
                    <a:schemeClr val="tx2"/>
                  </a:solidFill>
                </a:rPr>
                <a:t>(3) Profit sharing plan (</a:t>
              </a:r>
              <a:r>
                <a:rPr lang="ko-KR" altLang="en-US" sz="1400" dirty="0">
                  <a:solidFill>
                    <a:schemeClr val="tx2"/>
                  </a:solidFill>
                </a:rPr>
                <a:t>임금 보수 제도</a:t>
              </a:r>
              <a:r>
                <a:rPr lang="en-US" altLang="ko-KR" sz="1400" dirty="0">
                  <a:solidFill>
                    <a:schemeClr val="tx2"/>
                  </a:solidFill>
                </a:rPr>
                <a:t>);</a:t>
              </a:r>
              <a:endParaRPr lang="en-US" sz="1400" dirty="0">
                <a:solidFill>
                  <a:schemeClr val="tx2"/>
                </a:solidFill>
              </a:endParaRPr>
            </a:p>
          </p:txBody>
        </p:sp>
      </p:grpSp>
      <p:sp>
        <p:nvSpPr>
          <p:cNvPr id="14" name="Title 1">
            <a:extLst>
              <a:ext uri="{FF2B5EF4-FFF2-40B4-BE49-F238E27FC236}">
                <a16:creationId xmlns:a16="http://schemas.microsoft.com/office/drawing/2014/main" id="{555F505B-08E3-CA9C-C9C5-F97CDB1CB8F5}"/>
              </a:ext>
            </a:extLst>
          </p:cNvPr>
          <p:cNvSpPr txBox="1">
            <a:spLocks/>
          </p:cNvSpPr>
          <p:nvPr/>
        </p:nvSpPr>
        <p:spPr>
          <a:xfrm>
            <a:off x="433741" y="1956108"/>
            <a:ext cx="3400547" cy="1325563"/>
          </a:xfrm>
          <a:prstGeom prst="rect">
            <a:avLst/>
          </a:prstGeom>
        </p:spPr>
        <p:txBody>
          <a:bodyPr anchor="ctr">
            <a:normAutofit/>
          </a:bodyPr>
          <a:lstStyle>
            <a:lvl1pPr algn="l" defTabSz="914400" rtl="0" eaLnBrk="1" latinLnBrk="0" hangingPunct="1">
              <a:lnSpc>
                <a:spcPct val="90000"/>
              </a:lnSpc>
              <a:spcBef>
                <a:spcPct val="0"/>
              </a:spcBef>
              <a:buNone/>
              <a:defRPr sz="3200" b="1" i="0" kern="1200">
                <a:solidFill>
                  <a:schemeClr val="tx1"/>
                </a:solidFill>
                <a:latin typeface="Work Sans ExtraBold" pitchFamily="2" charset="77"/>
                <a:ea typeface="+mj-ea"/>
                <a:cs typeface="+mj-cs"/>
              </a:defRPr>
            </a:lvl1pPr>
          </a:lstStyle>
          <a:p>
            <a:r>
              <a:rPr lang="en-US" altLang="ko-KR" sz="1800" dirty="0">
                <a:solidFill>
                  <a:schemeClr val="tx2"/>
                </a:solidFill>
                <a:latin typeface="Malgun Gothic" panose="020B0503020000020004" pitchFamily="34" charset="-127"/>
                <a:ea typeface="Malgun Gothic" panose="020B0503020000020004" pitchFamily="34" charset="-127"/>
              </a:rPr>
              <a:t>7. </a:t>
            </a:r>
            <a:r>
              <a:rPr lang="ko-KR" altLang="en-US" sz="1800" dirty="0">
                <a:solidFill>
                  <a:schemeClr val="tx2"/>
                </a:solidFill>
                <a:latin typeface="Malgun Gothic" panose="020B0503020000020004" pitchFamily="34" charset="-127"/>
                <a:ea typeface="Malgun Gothic" panose="020B0503020000020004" pitchFamily="34" charset="-127"/>
              </a:rPr>
              <a:t>노무 </a:t>
            </a:r>
            <a:r>
              <a:rPr lang="en-US" altLang="ko-KR" sz="1800" dirty="0">
                <a:solidFill>
                  <a:schemeClr val="tx2"/>
                </a:solidFill>
                <a:latin typeface="Malgun Gothic" panose="020B0503020000020004" pitchFamily="34" charset="-127"/>
                <a:ea typeface="Malgun Gothic" panose="020B0503020000020004" pitchFamily="34" charset="-127"/>
              </a:rPr>
              <a:t>(HR) </a:t>
            </a:r>
            <a:r>
              <a:rPr lang="ko-KR" altLang="en-US" sz="1800" dirty="0">
                <a:solidFill>
                  <a:schemeClr val="tx2"/>
                </a:solidFill>
                <a:latin typeface="Malgun Gothic" panose="020B0503020000020004" pitchFamily="34" charset="-127"/>
                <a:ea typeface="Malgun Gothic" panose="020B0503020000020004" pitchFamily="34" charset="-127"/>
              </a:rPr>
              <a:t>제도 확인</a:t>
            </a:r>
            <a:endParaRPr lang="en-US" sz="1800" dirty="0">
              <a:solidFill>
                <a:schemeClr val="tx2"/>
              </a:solidFill>
              <a:latin typeface="Malgun Gothic" panose="020B0503020000020004" pitchFamily="34" charset="-127"/>
              <a:ea typeface="Malgun Gothic" panose="020B0503020000020004" pitchFamily="34" charset="-127"/>
            </a:endParaRPr>
          </a:p>
        </p:txBody>
      </p:sp>
      <p:cxnSp>
        <p:nvCxnSpPr>
          <p:cNvPr id="16" name="Straight Connector 15">
            <a:extLst>
              <a:ext uri="{FF2B5EF4-FFF2-40B4-BE49-F238E27FC236}">
                <a16:creationId xmlns:a16="http://schemas.microsoft.com/office/drawing/2014/main" id="{42427809-D1EB-9F43-6C2D-6F71E02C90C8}"/>
              </a:ext>
            </a:extLst>
          </p:cNvPr>
          <p:cNvCxnSpPr>
            <a:cxnSpLocks/>
          </p:cNvCxnSpPr>
          <p:nvPr/>
        </p:nvCxnSpPr>
        <p:spPr>
          <a:xfrm>
            <a:off x="630250" y="3147846"/>
            <a:ext cx="2874179" cy="0"/>
          </a:xfrm>
          <a:prstGeom prst="line">
            <a:avLst/>
          </a:prstGeom>
          <a:ln/>
        </p:spPr>
        <p:style>
          <a:lnRef idx="2">
            <a:schemeClr val="accent1"/>
          </a:lnRef>
          <a:fillRef idx="0">
            <a:schemeClr val="accent1"/>
          </a:fillRef>
          <a:effectRef idx="1">
            <a:schemeClr val="accent1"/>
          </a:effectRef>
          <a:fontRef idx="minor">
            <a:schemeClr val="tx1"/>
          </a:fontRef>
        </p:style>
      </p:cxnSp>
      <p:sp>
        <p:nvSpPr>
          <p:cNvPr id="18" name="Title 1">
            <a:extLst>
              <a:ext uri="{FF2B5EF4-FFF2-40B4-BE49-F238E27FC236}">
                <a16:creationId xmlns:a16="http://schemas.microsoft.com/office/drawing/2014/main" id="{1FDE95CD-9CD8-4A32-CE2E-45604ABAEEC9}"/>
              </a:ext>
            </a:extLst>
          </p:cNvPr>
          <p:cNvSpPr txBox="1">
            <a:spLocks/>
          </p:cNvSpPr>
          <p:nvPr/>
        </p:nvSpPr>
        <p:spPr>
          <a:xfrm>
            <a:off x="4407835" y="1963340"/>
            <a:ext cx="3400547" cy="1325563"/>
          </a:xfrm>
          <a:prstGeom prst="rect">
            <a:avLst/>
          </a:prstGeom>
        </p:spPr>
        <p:txBody>
          <a:bodyPr anchor="ctr">
            <a:normAutofit/>
          </a:bodyPr>
          <a:lstStyle>
            <a:lvl1pPr algn="l" defTabSz="914400" rtl="0" eaLnBrk="1" latinLnBrk="0" hangingPunct="1">
              <a:lnSpc>
                <a:spcPct val="90000"/>
              </a:lnSpc>
              <a:spcBef>
                <a:spcPct val="0"/>
              </a:spcBef>
              <a:buNone/>
              <a:defRPr sz="3200" b="1" i="0" kern="1200">
                <a:solidFill>
                  <a:schemeClr val="tx1"/>
                </a:solidFill>
                <a:latin typeface="Work Sans ExtraBold" pitchFamily="2" charset="77"/>
                <a:ea typeface="+mj-ea"/>
                <a:cs typeface="+mj-cs"/>
              </a:defRPr>
            </a:lvl1pPr>
          </a:lstStyle>
          <a:p>
            <a:r>
              <a:rPr lang="en-US" altLang="ko-KR" sz="1800" dirty="0">
                <a:solidFill>
                  <a:schemeClr val="tx2"/>
                </a:solidFill>
                <a:latin typeface="Malgun Gothic" panose="020B0503020000020004" pitchFamily="34" charset="-127"/>
                <a:ea typeface="Malgun Gothic" panose="020B0503020000020004" pitchFamily="34" charset="-127"/>
              </a:rPr>
              <a:t>8. </a:t>
            </a:r>
            <a:r>
              <a:rPr lang="ko-KR" altLang="en-US" sz="1800" dirty="0">
                <a:solidFill>
                  <a:schemeClr val="tx2"/>
                </a:solidFill>
                <a:latin typeface="Malgun Gothic" panose="020B0503020000020004" pitchFamily="34" charset="-127"/>
                <a:ea typeface="Malgun Gothic" panose="020B0503020000020004" pitchFamily="34" charset="-127"/>
              </a:rPr>
              <a:t>본사 연결감사</a:t>
            </a:r>
            <a:r>
              <a:rPr lang="en-US" altLang="ko-KR" sz="1800" dirty="0">
                <a:solidFill>
                  <a:schemeClr val="tx2"/>
                </a:solidFill>
                <a:latin typeface="Malgun Gothic" panose="020B0503020000020004" pitchFamily="34" charset="-127"/>
                <a:ea typeface="Malgun Gothic" panose="020B0503020000020004" pitchFamily="34" charset="-127"/>
              </a:rPr>
              <a:t> </a:t>
            </a:r>
            <a:r>
              <a:rPr lang="ko-KR" altLang="en-US" sz="1800" dirty="0">
                <a:solidFill>
                  <a:schemeClr val="tx2"/>
                </a:solidFill>
                <a:latin typeface="Malgun Gothic" panose="020B0503020000020004" pitchFamily="34" charset="-127"/>
                <a:ea typeface="Malgun Gothic" panose="020B0503020000020004" pitchFamily="34" charset="-127"/>
              </a:rPr>
              <a:t>및 회계연계</a:t>
            </a:r>
            <a:endParaRPr lang="en-US" sz="1800" dirty="0">
              <a:solidFill>
                <a:schemeClr val="tx2"/>
              </a:solidFill>
              <a:latin typeface="Malgun Gothic" panose="020B0503020000020004" pitchFamily="34" charset="-127"/>
              <a:ea typeface="Malgun Gothic" panose="020B0503020000020004" pitchFamily="34" charset="-127"/>
            </a:endParaRPr>
          </a:p>
        </p:txBody>
      </p:sp>
      <p:cxnSp>
        <p:nvCxnSpPr>
          <p:cNvPr id="19" name="Straight Connector 18">
            <a:extLst>
              <a:ext uri="{FF2B5EF4-FFF2-40B4-BE49-F238E27FC236}">
                <a16:creationId xmlns:a16="http://schemas.microsoft.com/office/drawing/2014/main" id="{4CDBD0CB-E198-8FFB-74B9-EA778785EEE7}"/>
              </a:ext>
            </a:extLst>
          </p:cNvPr>
          <p:cNvCxnSpPr>
            <a:cxnSpLocks/>
          </p:cNvCxnSpPr>
          <p:nvPr/>
        </p:nvCxnSpPr>
        <p:spPr>
          <a:xfrm>
            <a:off x="4553080" y="3147846"/>
            <a:ext cx="2874179"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9" name="Title 1">
            <a:extLst>
              <a:ext uri="{FF2B5EF4-FFF2-40B4-BE49-F238E27FC236}">
                <a16:creationId xmlns:a16="http://schemas.microsoft.com/office/drawing/2014/main" id="{457C3FD7-BAF9-C58B-B1B3-CEDA8DF1D8FD}"/>
              </a:ext>
            </a:extLst>
          </p:cNvPr>
          <p:cNvSpPr txBox="1">
            <a:spLocks/>
          </p:cNvSpPr>
          <p:nvPr/>
        </p:nvSpPr>
        <p:spPr>
          <a:xfrm>
            <a:off x="8480824" y="1956108"/>
            <a:ext cx="3400547" cy="1325563"/>
          </a:xfrm>
          <a:prstGeom prst="rect">
            <a:avLst/>
          </a:prstGeom>
        </p:spPr>
        <p:txBody>
          <a:bodyPr anchor="ctr">
            <a:normAutofit/>
          </a:bodyPr>
          <a:lstStyle>
            <a:lvl1pPr algn="l" defTabSz="914400" rtl="0" eaLnBrk="1" latinLnBrk="0" hangingPunct="1">
              <a:lnSpc>
                <a:spcPct val="90000"/>
              </a:lnSpc>
              <a:spcBef>
                <a:spcPct val="0"/>
              </a:spcBef>
              <a:buNone/>
              <a:defRPr sz="3200" b="1" i="0" kern="1200">
                <a:solidFill>
                  <a:schemeClr val="tx1"/>
                </a:solidFill>
                <a:latin typeface="Work Sans ExtraBold" pitchFamily="2" charset="77"/>
                <a:ea typeface="+mj-ea"/>
                <a:cs typeface="+mj-cs"/>
              </a:defRPr>
            </a:lvl1pPr>
          </a:lstStyle>
          <a:p>
            <a:r>
              <a:rPr lang="en-US" altLang="ko-KR" sz="1800" dirty="0">
                <a:solidFill>
                  <a:schemeClr val="tx2"/>
                </a:solidFill>
                <a:latin typeface="Malgun Gothic" panose="020B0503020000020004" pitchFamily="34" charset="-127"/>
                <a:ea typeface="Malgun Gothic" panose="020B0503020000020004" pitchFamily="34" charset="-127"/>
              </a:rPr>
              <a:t>9. </a:t>
            </a:r>
            <a:r>
              <a:rPr lang="ko-KR" altLang="en-US" sz="1800" dirty="0">
                <a:solidFill>
                  <a:schemeClr val="tx2"/>
                </a:solidFill>
                <a:latin typeface="Malgun Gothic" panose="020B0503020000020004" pitchFamily="34" charset="-127"/>
                <a:ea typeface="Malgun Gothic" panose="020B0503020000020004" pitchFamily="34" charset="-127"/>
              </a:rPr>
              <a:t>주재원 파견을 위한 관리</a:t>
            </a:r>
            <a:endParaRPr lang="en-US" sz="1800" dirty="0">
              <a:solidFill>
                <a:schemeClr val="tx2"/>
              </a:solidFill>
              <a:latin typeface="Malgun Gothic" panose="020B0503020000020004" pitchFamily="34" charset="-127"/>
              <a:ea typeface="Malgun Gothic" panose="020B0503020000020004" pitchFamily="34" charset="-127"/>
            </a:endParaRPr>
          </a:p>
        </p:txBody>
      </p:sp>
      <p:cxnSp>
        <p:nvCxnSpPr>
          <p:cNvPr id="40" name="Straight Connector 39">
            <a:extLst>
              <a:ext uri="{FF2B5EF4-FFF2-40B4-BE49-F238E27FC236}">
                <a16:creationId xmlns:a16="http://schemas.microsoft.com/office/drawing/2014/main" id="{518C4323-DC9B-F7C0-42AA-9348B159C423}"/>
              </a:ext>
            </a:extLst>
          </p:cNvPr>
          <p:cNvCxnSpPr>
            <a:cxnSpLocks/>
          </p:cNvCxnSpPr>
          <p:nvPr/>
        </p:nvCxnSpPr>
        <p:spPr>
          <a:xfrm>
            <a:off x="8636438" y="3147846"/>
            <a:ext cx="2874179" cy="0"/>
          </a:xfrm>
          <a:prstGeom prst="line">
            <a:avLst/>
          </a:prstGeom>
          <a:ln/>
        </p:spPr>
        <p:style>
          <a:lnRef idx="2">
            <a:schemeClr val="accent1"/>
          </a:lnRef>
          <a:fillRef idx="0">
            <a:schemeClr val="accent1"/>
          </a:fillRef>
          <a:effectRef idx="1">
            <a:schemeClr val="accent1"/>
          </a:effectRef>
          <a:fontRef idx="minor">
            <a:schemeClr val="tx1"/>
          </a:fontRef>
        </p:style>
      </p:cxnSp>
      <p:pic>
        <p:nvPicPr>
          <p:cNvPr id="3" name="Graphic 2">
            <a:extLst>
              <a:ext uri="{FF2B5EF4-FFF2-40B4-BE49-F238E27FC236}">
                <a16:creationId xmlns:a16="http://schemas.microsoft.com/office/drawing/2014/main" id="{98576D60-25D9-27BF-BE94-875894FD44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4147" y="3335883"/>
            <a:ext cx="661340" cy="565365"/>
          </a:xfrm>
          <a:prstGeom prst="rect">
            <a:avLst/>
          </a:prstGeom>
        </p:spPr>
      </p:pic>
      <p:pic>
        <p:nvPicPr>
          <p:cNvPr id="6" name="Graphic 5">
            <a:extLst>
              <a:ext uri="{FF2B5EF4-FFF2-40B4-BE49-F238E27FC236}">
                <a16:creationId xmlns:a16="http://schemas.microsoft.com/office/drawing/2014/main" id="{42415749-E872-CD6B-9A7E-7B78D65B12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99428" y="3348717"/>
            <a:ext cx="560324" cy="534034"/>
          </a:xfrm>
          <a:prstGeom prst="rect">
            <a:avLst/>
          </a:prstGeom>
        </p:spPr>
      </p:pic>
      <p:pic>
        <p:nvPicPr>
          <p:cNvPr id="9" name="Graphic 8">
            <a:extLst>
              <a:ext uri="{FF2B5EF4-FFF2-40B4-BE49-F238E27FC236}">
                <a16:creationId xmlns:a16="http://schemas.microsoft.com/office/drawing/2014/main" id="{31DA5B52-B6E5-D791-6E2B-E2C8C1F68F4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35069" y="3278877"/>
            <a:ext cx="547295" cy="586745"/>
          </a:xfrm>
          <a:prstGeom prst="rect">
            <a:avLst/>
          </a:prstGeom>
        </p:spPr>
      </p:pic>
      <p:sp>
        <p:nvSpPr>
          <p:cNvPr id="15" name="Google Shape;178;p32">
            <a:extLst>
              <a:ext uri="{FF2B5EF4-FFF2-40B4-BE49-F238E27FC236}">
                <a16:creationId xmlns:a16="http://schemas.microsoft.com/office/drawing/2014/main" id="{80FD157E-B060-21C0-8D49-59A61CA3A00D}"/>
              </a:ext>
            </a:extLst>
          </p:cNvPr>
          <p:cNvSpPr txBox="1"/>
          <p:nvPr/>
        </p:nvSpPr>
        <p:spPr>
          <a:xfrm>
            <a:off x="578933" y="1136389"/>
            <a:ext cx="8106210"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000" dirty="0">
                <a:solidFill>
                  <a:schemeClr val="dk2"/>
                </a:solidFill>
                <a:latin typeface="Lato Black"/>
                <a:ea typeface="Lato Black"/>
                <a:cs typeface="Lato Black"/>
                <a:sym typeface="Lato Black"/>
              </a:rPr>
              <a:t>Compliance – Top 3</a:t>
            </a:r>
            <a:endParaRPr dirty="0"/>
          </a:p>
        </p:txBody>
      </p:sp>
      <p:cxnSp>
        <p:nvCxnSpPr>
          <p:cNvPr id="17" name="Google Shape;179;p32">
            <a:extLst>
              <a:ext uri="{FF2B5EF4-FFF2-40B4-BE49-F238E27FC236}">
                <a16:creationId xmlns:a16="http://schemas.microsoft.com/office/drawing/2014/main" id="{05E76BAB-AD28-C52C-7103-98526698E7F4}"/>
              </a:ext>
            </a:extLst>
          </p:cNvPr>
          <p:cNvCxnSpPr/>
          <p:nvPr/>
        </p:nvCxnSpPr>
        <p:spPr>
          <a:xfrm>
            <a:off x="578935" y="924990"/>
            <a:ext cx="1002043" cy="0"/>
          </a:xfrm>
          <a:prstGeom prst="straightConnector1">
            <a:avLst/>
          </a:prstGeom>
          <a:noFill/>
          <a:ln w="38100" cap="flat" cmpd="sng">
            <a:solidFill>
              <a:schemeClr val="accent1"/>
            </a:solidFill>
            <a:prstDash val="solid"/>
            <a:miter lim="800000"/>
            <a:headEnd type="none" w="sm" len="sm"/>
            <a:tailEnd type="none" w="sm" len="sm"/>
          </a:ln>
        </p:spPr>
      </p:cxnSp>
      <p:sp>
        <p:nvSpPr>
          <p:cNvPr id="2" name="TextBox 1">
            <a:extLst>
              <a:ext uri="{FF2B5EF4-FFF2-40B4-BE49-F238E27FC236}">
                <a16:creationId xmlns:a16="http://schemas.microsoft.com/office/drawing/2014/main" id="{E6D7D8F9-BE5F-F241-E9F7-FDBC304CD06F}"/>
              </a:ext>
            </a:extLst>
          </p:cNvPr>
          <p:cNvSpPr txBox="1"/>
          <p:nvPr/>
        </p:nvSpPr>
        <p:spPr>
          <a:xfrm>
            <a:off x="8168641" y="6543584"/>
            <a:ext cx="1753958" cy="246221"/>
          </a:xfrm>
          <a:prstGeom prst="rect">
            <a:avLst/>
          </a:prstGeom>
          <a:noFill/>
        </p:spPr>
        <p:txBody>
          <a:bodyPr wrap="square" rtlCol="0">
            <a:spAutoFit/>
          </a:bodyPr>
          <a:lstStyle/>
          <a:p>
            <a:pPr algn="ctr"/>
            <a:r>
              <a:rPr lang="en-US" sz="1000" i="1" dirty="0">
                <a:solidFill>
                  <a:schemeClr val="bg1">
                    <a:lumMod val="65000"/>
                  </a:schemeClr>
                </a:solidFill>
              </a:rPr>
              <a:t> Private &amp; Confidential </a:t>
            </a:r>
            <a:endParaRPr lang="en-AU" sz="1000" i="1" dirty="0">
              <a:solidFill>
                <a:schemeClr val="bg1">
                  <a:lumMod val="65000"/>
                </a:schemeClr>
              </a:solidFill>
            </a:endParaRPr>
          </a:p>
        </p:txBody>
      </p:sp>
      <p:sp>
        <p:nvSpPr>
          <p:cNvPr id="8" name="TextBox 7">
            <a:extLst>
              <a:ext uri="{FF2B5EF4-FFF2-40B4-BE49-F238E27FC236}">
                <a16:creationId xmlns:a16="http://schemas.microsoft.com/office/drawing/2014/main" id="{3696F684-92B8-2B2F-ADE9-92CB5B7E90E9}"/>
              </a:ext>
            </a:extLst>
          </p:cNvPr>
          <p:cNvSpPr txBox="1"/>
          <p:nvPr/>
        </p:nvSpPr>
        <p:spPr>
          <a:xfrm>
            <a:off x="5708921" y="444521"/>
            <a:ext cx="5589639" cy="1384995"/>
          </a:xfrm>
          <a:prstGeom prst="rect">
            <a:avLst/>
          </a:prstGeom>
          <a:noFill/>
        </p:spPr>
        <p:txBody>
          <a:bodyPr wrap="square" rtlCol="0">
            <a:spAutoFit/>
          </a:bodyPr>
          <a:lstStyle/>
          <a:p>
            <a:pPr algn="just"/>
            <a:r>
              <a:rPr lang="en-US" sz="1050" dirty="0">
                <a:solidFill>
                  <a:schemeClr val="tx2"/>
                </a:solidFill>
              </a:rPr>
              <a:t>“2023</a:t>
            </a:r>
            <a:r>
              <a:rPr lang="ko-KR" altLang="en-US" sz="1050" dirty="0">
                <a:solidFill>
                  <a:schemeClr val="tx2"/>
                </a:solidFill>
              </a:rPr>
              <a:t>년도의 회계 자문 관리 제도의 관점에서는</a:t>
            </a:r>
            <a:r>
              <a:rPr lang="en-US" altLang="ko-KR" sz="1050" dirty="0">
                <a:solidFill>
                  <a:schemeClr val="tx2"/>
                </a:solidFill>
              </a:rPr>
              <a:t>, </a:t>
            </a:r>
            <a:r>
              <a:rPr lang="ko-KR" altLang="en-US" sz="1050" dirty="0">
                <a:solidFill>
                  <a:schemeClr val="tx2"/>
                </a:solidFill>
              </a:rPr>
              <a:t>글로벌 내부통제와 다국적기업에게 요구하는 컴플라이언스의 </a:t>
            </a:r>
            <a:r>
              <a:rPr lang="ko-KR" altLang="en-US" sz="1050" b="1" dirty="0">
                <a:solidFill>
                  <a:schemeClr val="tx2"/>
                </a:solidFill>
              </a:rPr>
              <a:t>폭이 넓어지고 변화 하고 있다는 점</a:t>
            </a:r>
            <a:r>
              <a:rPr lang="ko-KR" altLang="en-US" sz="1050" dirty="0">
                <a:solidFill>
                  <a:schemeClr val="tx2"/>
                </a:solidFill>
              </a:rPr>
              <a:t>을 인식 해야 합니다</a:t>
            </a:r>
            <a:r>
              <a:rPr lang="en-US" altLang="ko-KR" sz="1050" dirty="0">
                <a:solidFill>
                  <a:schemeClr val="tx2"/>
                </a:solidFill>
              </a:rPr>
              <a:t>.</a:t>
            </a:r>
            <a:r>
              <a:rPr lang="ko-KR" altLang="en-US" sz="1050" b="1" dirty="0">
                <a:solidFill>
                  <a:schemeClr val="tx2"/>
                </a:solidFill>
              </a:rPr>
              <a:t> </a:t>
            </a:r>
            <a:r>
              <a:rPr lang="ko-KR" altLang="en-US" sz="1050" dirty="0">
                <a:solidFill>
                  <a:schemeClr val="tx2"/>
                </a:solidFill>
              </a:rPr>
              <a:t>기업 내부통제 기능을 후속조치로 생각하기 보다</a:t>
            </a:r>
            <a:r>
              <a:rPr lang="en-US" altLang="ko-KR" sz="1050" dirty="0">
                <a:solidFill>
                  <a:schemeClr val="tx2"/>
                </a:solidFill>
              </a:rPr>
              <a:t>, </a:t>
            </a:r>
            <a:r>
              <a:rPr lang="ko-KR" altLang="en-US" sz="1050" dirty="0">
                <a:solidFill>
                  <a:schemeClr val="tx2"/>
                </a:solidFill>
              </a:rPr>
              <a:t>관리 기준을 잘 세우는 방침을 내부 팀원들의 소통과 연계를 강화하는 작업으로 생각을 해야 합니다</a:t>
            </a:r>
            <a:r>
              <a:rPr lang="en-US" altLang="ko-KR" sz="1050" dirty="0">
                <a:solidFill>
                  <a:schemeClr val="tx2"/>
                </a:solidFill>
              </a:rPr>
              <a:t>.</a:t>
            </a:r>
            <a:r>
              <a:rPr lang="ko-KR" altLang="en-US" sz="1050" dirty="0">
                <a:solidFill>
                  <a:schemeClr val="tx2"/>
                </a:solidFill>
              </a:rPr>
              <a:t> </a:t>
            </a:r>
            <a:r>
              <a:rPr lang="ko-KR" altLang="en-US" sz="1050" b="1" dirty="0">
                <a:solidFill>
                  <a:schemeClr val="tx2"/>
                </a:solidFill>
              </a:rPr>
              <a:t>또한 새로운 법안의 빠른 </a:t>
            </a:r>
            <a:r>
              <a:rPr lang="ko-KR" altLang="en-US" sz="1050" dirty="0">
                <a:solidFill>
                  <a:schemeClr val="tx2"/>
                </a:solidFill>
              </a:rPr>
              <a:t>시사점의 파악을</a:t>
            </a:r>
            <a:r>
              <a:rPr lang="en-US" altLang="ko-KR" sz="1050" dirty="0">
                <a:solidFill>
                  <a:schemeClr val="tx2"/>
                </a:solidFill>
              </a:rPr>
              <a:t>, </a:t>
            </a:r>
            <a:r>
              <a:rPr lang="ko-KR" altLang="en-US" sz="1050" dirty="0">
                <a:solidFill>
                  <a:schemeClr val="tx2"/>
                </a:solidFill>
              </a:rPr>
              <a:t>변화하는 기업의 성향과 산업의 맞추어서 미리 예지 하는 가치창출과</a:t>
            </a:r>
            <a:r>
              <a:rPr lang="en-US" altLang="ko-KR" sz="1050" dirty="0">
                <a:solidFill>
                  <a:schemeClr val="tx2"/>
                </a:solidFill>
              </a:rPr>
              <a:t> </a:t>
            </a:r>
            <a:r>
              <a:rPr lang="ko-KR" altLang="en-US" sz="1050" dirty="0">
                <a:solidFill>
                  <a:schemeClr val="tx2"/>
                </a:solidFill>
              </a:rPr>
              <a:t>사업의 </a:t>
            </a:r>
            <a:r>
              <a:rPr lang="en-US" altLang="ko-KR" sz="1050" b="1" dirty="0">
                <a:solidFill>
                  <a:schemeClr val="tx2"/>
                </a:solidFill>
              </a:rPr>
              <a:t>KPI </a:t>
            </a:r>
            <a:r>
              <a:rPr lang="ko-KR" altLang="en-US" sz="1050" dirty="0">
                <a:solidFill>
                  <a:schemeClr val="tx2"/>
                </a:solidFill>
              </a:rPr>
              <a:t>나 </a:t>
            </a:r>
            <a:r>
              <a:rPr lang="en-US" altLang="ko-KR" sz="1050" b="1" dirty="0">
                <a:solidFill>
                  <a:schemeClr val="tx2"/>
                </a:solidFill>
              </a:rPr>
              <a:t>ESG</a:t>
            </a:r>
            <a:r>
              <a:rPr lang="ko-KR" altLang="en-US" sz="1050" dirty="0">
                <a:solidFill>
                  <a:schemeClr val="tx2"/>
                </a:solidFill>
              </a:rPr>
              <a:t> </a:t>
            </a:r>
            <a:r>
              <a:rPr lang="en-US" altLang="ko-KR" sz="1050" b="1" dirty="0">
                <a:solidFill>
                  <a:schemeClr val="tx2"/>
                </a:solidFill>
              </a:rPr>
              <a:t>Insight</a:t>
            </a:r>
            <a:r>
              <a:rPr lang="ko-KR" altLang="en-US" sz="1050" b="1" dirty="0">
                <a:solidFill>
                  <a:schemeClr val="tx2"/>
                </a:solidFill>
              </a:rPr>
              <a:t> 등</a:t>
            </a:r>
            <a:r>
              <a:rPr lang="ko-KR" altLang="en-US" sz="1050" dirty="0">
                <a:solidFill>
                  <a:schemeClr val="tx2"/>
                </a:solidFill>
              </a:rPr>
              <a:t>  중요 정보를 정확히 파악 해야 합니다</a:t>
            </a:r>
            <a:r>
              <a:rPr lang="en-US" altLang="ko-KR" sz="1050" dirty="0">
                <a:solidFill>
                  <a:schemeClr val="tx2"/>
                </a:solidFill>
              </a:rPr>
              <a:t>.</a:t>
            </a:r>
            <a:r>
              <a:rPr lang="en-US" sz="1050" dirty="0">
                <a:solidFill>
                  <a:schemeClr val="tx2"/>
                </a:solidFill>
              </a:rPr>
              <a:t>” </a:t>
            </a:r>
          </a:p>
          <a:p>
            <a:endParaRPr lang="en-US" sz="1050" dirty="0"/>
          </a:p>
          <a:p>
            <a:r>
              <a:rPr lang="en-US" sz="1050" dirty="0"/>
              <a:t>                  </a:t>
            </a:r>
            <a:r>
              <a:rPr lang="ko-KR" altLang="en-US" sz="1050" i="1" dirty="0"/>
              <a:t>주요 시사점 </a:t>
            </a:r>
            <a:r>
              <a:rPr lang="en-US" sz="1050" i="1" dirty="0"/>
              <a:t>, APRIO  – Korean Desk</a:t>
            </a:r>
          </a:p>
        </p:txBody>
      </p:sp>
    </p:spTree>
    <p:extLst>
      <p:ext uri="{BB962C8B-B14F-4D97-AF65-F5344CB8AC3E}">
        <p14:creationId xmlns:p14="http://schemas.microsoft.com/office/powerpoint/2010/main" val="2153874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6772D57D-BFB6-EC66-97DF-4CF6F19F531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DC0BCC87-D26B-2C0C-F48C-5AE633D7C68D}"/>
              </a:ext>
            </a:extLst>
          </p:cNvPr>
          <p:cNvGrpSpPr/>
          <p:nvPr/>
        </p:nvGrpSpPr>
        <p:grpSpPr>
          <a:xfrm>
            <a:off x="354794" y="2861652"/>
            <a:ext cx="11482412" cy="3223671"/>
            <a:chOff x="7854267" y="424623"/>
            <a:chExt cx="3163743" cy="2332035"/>
          </a:xfrm>
          <a:effectLst>
            <a:glow rad="38100">
              <a:schemeClr val="tx1">
                <a:alpha val="40000"/>
              </a:schemeClr>
            </a:glow>
            <a:outerShdw blurRad="50800" dist="50800" dir="5400000" sx="25000" sy="25000" algn="ctr" rotWithShape="0">
              <a:srgbClr val="000000">
                <a:alpha val="43137"/>
              </a:srgbClr>
            </a:outerShdw>
            <a:reflection stA="45000" endPos="5000" dist="50800" dir="5400000" sy="-100000" algn="bl" rotWithShape="0"/>
          </a:effectLst>
        </p:grpSpPr>
        <p:sp>
          <p:nvSpPr>
            <p:cNvPr id="6" name="Rounded Rectangle 7">
              <a:extLst>
                <a:ext uri="{FF2B5EF4-FFF2-40B4-BE49-F238E27FC236}">
                  <a16:creationId xmlns:a16="http://schemas.microsoft.com/office/drawing/2014/main" id="{65EE6B6D-B1B4-2EEC-AABC-C6689FA7CBD3}"/>
                </a:ext>
              </a:extLst>
            </p:cNvPr>
            <p:cNvSpPr/>
            <p:nvPr/>
          </p:nvSpPr>
          <p:spPr>
            <a:xfrm>
              <a:off x="7854267" y="424623"/>
              <a:ext cx="3163743" cy="2332035"/>
            </a:xfrm>
            <a:prstGeom prst="roundRect">
              <a:avLst>
                <a:gd name="adj" fmla="val 10853"/>
              </a:avLst>
            </a:prstGeom>
            <a:solidFill>
              <a:schemeClr val="bg1"/>
            </a:solidFill>
            <a:ln>
              <a:solidFill>
                <a:schemeClr val="tx1">
                  <a:lumMod val="40000"/>
                  <a:lumOff val="60000"/>
                </a:schemeClr>
              </a:solidFill>
            </a:ln>
            <a:effectLst>
              <a:outerShdw blurRad="152896" dist="11807" dir="1440000" sx="101518" sy="101518" algn="ctr" rotWithShape="0">
                <a:schemeClr val="tx1">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454C0F1-AE93-E4C7-C9E6-692E3AFBB509}"/>
                </a:ext>
              </a:extLst>
            </p:cNvPr>
            <p:cNvSpPr txBox="1"/>
            <p:nvPr/>
          </p:nvSpPr>
          <p:spPr>
            <a:xfrm>
              <a:off x="8029793" y="484358"/>
              <a:ext cx="2138349" cy="359368"/>
            </a:xfrm>
            <a:prstGeom prst="rect">
              <a:avLst/>
            </a:prstGeom>
            <a:noFill/>
          </p:spPr>
          <p:txBody>
            <a:bodyPr wrap="square" rtlCol="0">
              <a:spAutoFit/>
            </a:bodyPr>
            <a:lstStyle/>
            <a:p>
              <a:r>
                <a:rPr lang="en-US" sz="3600" b="1" dirty="0">
                  <a:solidFill>
                    <a:schemeClr val="accent1"/>
                  </a:solidFill>
                  <a:latin typeface="Lato Light" panose="020F0302020204030203" pitchFamily="34" charset="77"/>
                </a:rPr>
                <a:t>Partnership with Trusted Advisors</a:t>
              </a:r>
            </a:p>
          </p:txBody>
        </p:sp>
        <p:sp>
          <p:nvSpPr>
            <p:cNvPr id="8" name="TextBox 7">
              <a:extLst>
                <a:ext uri="{FF2B5EF4-FFF2-40B4-BE49-F238E27FC236}">
                  <a16:creationId xmlns:a16="http://schemas.microsoft.com/office/drawing/2014/main" id="{2DC16A63-1BD3-23B8-4279-3E18C118111A}"/>
                </a:ext>
              </a:extLst>
            </p:cNvPr>
            <p:cNvSpPr txBox="1"/>
            <p:nvPr/>
          </p:nvSpPr>
          <p:spPr>
            <a:xfrm>
              <a:off x="8038113" y="951404"/>
              <a:ext cx="2825391" cy="1499253"/>
            </a:xfrm>
            <a:prstGeom prst="rect">
              <a:avLst/>
            </a:prstGeom>
            <a:noFill/>
          </p:spPr>
          <p:txBody>
            <a:bodyPr wrap="square" rtlCol="0">
              <a:spAutoFit/>
            </a:bodyPr>
            <a:lstStyle/>
            <a:p>
              <a:pPr>
                <a:spcAft>
                  <a:spcPts val="400"/>
                </a:spcAft>
              </a:pPr>
              <a:r>
                <a:rPr lang="en-US" sz="2400" b="1" dirty="0">
                  <a:solidFill>
                    <a:schemeClr val="accent1"/>
                  </a:solidFill>
                </a:rPr>
                <a:t>On-going advisory</a:t>
              </a:r>
              <a:endParaRPr lang="en-US" sz="3600" b="1" dirty="0">
                <a:solidFill>
                  <a:schemeClr val="accent1"/>
                </a:solidFill>
              </a:endParaRPr>
            </a:p>
            <a:p>
              <a:pPr algn="just">
                <a:spcAft>
                  <a:spcPts val="600"/>
                </a:spcAft>
              </a:pPr>
              <a:r>
                <a:rPr lang="ko-KR" altLang="en-US" sz="1600" dirty="0">
                  <a:latin typeface="Calibri" panose="020F0502020204030204" pitchFamily="34" charset="0"/>
                  <a:ea typeface="Malgun Gothic" panose="020B0503020000020004" pitchFamily="34" charset="-127"/>
                  <a:cs typeface="Times New Roman" panose="02020603050405020304" pitchFamily="18" charset="0"/>
                </a:rPr>
                <a:t>기업의 성공적인 확장과 새로운 진출</a:t>
              </a:r>
              <a:r>
                <a:rPr lang="en-US" altLang="ko-KR" sz="16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1600" dirty="0">
                  <a:latin typeface="Calibri" panose="020F0502020204030204" pitchFamily="34" charset="0"/>
                  <a:ea typeface="Malgun Gothic" panose="020B0503020000020004" pitchFamily="34" charset="-127"/>
                  <a:cs typeface="Times New Roman" panose="02020603050405020304" pitchFamily="18" charset="0"/>
                </a:rPr>
                <a:t>사업은 타이밍이 맞는 협력사와의 파트너쉽이 중요하다고 할 수 있습니다</a:t>
              </a:r>
              <a:r>
                <a:rPr lang="en-US" altLang="ko-KR" sz="1600" dirty="0">
                  <a:latin typeface="Calibri" panose="020F0502020204030204" pitchFamily="34" charset="0"/>
                  <a:ea typeface="Malgun Gothic" panose="020B0503020000020004" pitchFamily="34" charset="-127"/>
                  <a:cs typeface="Times New Roman" panose="02020603050405020304" pitchFamily="18" charset="0"/>
                </a:rPr>
                <a:t>. </a:t>
              </a:r>
              <a:r>
                <a:rPr lang="ko-KR" altLang="en-US" sz="1600" dirty="0">
                  <a:latin typeface="Malgun Gothic" panose="020B0503020000020004" pitchFamily="34" charset="-127"/>
                  <a:ea typeface="Malgun Gothic" panose="020B0503020000020004" pitchFamily="34" charset="-127"/>
                </a:rPr>
                <a:t>귀하가 이루고자 하는 목표를 쉽게 달성 할 수 있도록 중요한 역할을</a:t>
              </a:r>
              <a:r>
                <a:rPr lang="en-US" altLang="ko-KR" sz="1600" dirty="0">
                  <a:latin typeface="Malgun Gothic" panose="020B0503020000020004" pitchFamily="34" charset="-127"/>
                  <a:ea typeface="Malgun Gothic" panose="020B0503020000020004" pitchFamily="34" charset="-127"/>
                </a:rPr>
                <a:t> </a:t>
              </a:r>
              <a:r>
                <a:rPr lang="ko-KR" altLang="en-US" sz="1600" dirty="0">
                  <a:latin typeface="Malgun Gothic" panose="020B0503020000020004" pitchFamily="34" charset="-127"/>
                  <a:ea typeface="Malgun Gothic" panose="020B0503020000020004" pitchFamily="34" charset="-127"/>
                </a:rPr>
                <a:t>좋은 파트너쉽과 네트워크를 형성하여</a:t>
              </a:r>
              <a:r>
                <a:rPr lang="en-US" altLang="ko-KR" sz="1600" dirty="0">
                  <a:latin typeface="Malgun Gothic" panose="020B0503020000020004" pitchFamily="34" charset="-127"/>
                  <a:ea typeface="Malgun Gothic" panose="020B0503020000020004" pitchFamily="34" charset="-127"/>
                </a:rPr>
                <a:t> </a:t>
              </a:r>
              <a:r>
                <a:rPr lang="ko-KR" altLang="en-US" sz="1600" dirty="0">
                  <a:latin typeface="Malgun Gothic" panose="020B0503020000020004" pitchFamily="34" charset="-127"/>
                  <a:ea typeface="Malgun Gothic" panose="020B0503020000020004" pitchFamily="34" charset="-127"/>
                </a:rPr>
                <a:t>성공의 길로 이끌어 가기를 바랍니다</a:t>
              </a:r>
              <a:r>
                <a:rPr lang="en-US" altLang="ko-KR" sz="1600" dirty="0">
                  <a:latin typeface="Malgun Gothic" panose="020B0503020000020004" pitchFamily="34" charset="-127"/>
                  <a:ea typeface="Malgun Gothic" panose="020B0503020000020004" pitchFamily="34" charset="-127"/>
                </a:rPr>
                <a:t>. </a:t>
              </a:r>
              <a:r>
                <a:rPr lang="ko-KR" altLang="en-US" sz="1600" dirty="0"/>
                <a:t>자문 협력 </a:t>
              </a:r>
              <a:r>
                <a:rPr lang="en-US" altLang="ko-KR" sz="1600" dirty="0"/>
                <a:t>3</a:t>
              </a:r>
              <a:r>
                <a:rPr lang="ko-KR" altLang="en-US" sz="1600" dirty="0"/>
                <a:t>가지 주요 점검 요소로는</a:t>
              </a:r>
              <a:r>
                <a:rPr lang="en-US" altLang="ko-KR" sz="1600" dirty="0"/>
                <a:t>: </a:t>
              </a:r>
            </a:p>
            <a:p>
              <a:pPr marL="457200" indent="-457200" algn="just">
                <a:spcAft>
                  <a:spcPts val="600"/>
                </a:spcAft>
                <a:buAutoNum type="arabicParenBoth"/>
              </a:pPr>
              <a:r>
                <a:rPr lang="ko-KR" altLang="en-US" dirty="0">
                  <a:solidFill>
                    <a:schemeClr val="tx2"/>
                  </a:solidFill>
                </a:rPr>
                <a:t>여러 전문인원이 연결되어 의견 수립</a:t>
              </a:r>
              <a:r>
                <a:rPr lang="en-US" altLang="ko-KR" dirty="0">
                  <a:solidFill>
                    <a:schemeClr val="tx2"/>
                  </a:solidFill>
                </a:rPr>
                <a:t>. </a:t>
              </a:r>
            </a:p>
            <a:p>
              <a:pPr marL="457200" indent="-457200" algn="just">
                <a:spcAft>
                  <a:spcPts val="600"/>
                </a:spcAft>
                <a:buAutoNum type="arabicParenBoth"/>
              </a:pPr>
              <a:r>
                <a:rPr lang="ko-KR" altLang="en-US" dirty="0">
                  <a:solidFill>
                    <a:schemeClr val="tx2"/>
                  </a:solidFill>
                </a:rPr>
                <a:t>비즈니스의 관심과 미션을 함께 공유하고 공감 할 수 있는 협력자</a:t>
              </a:r>
              <a:r>
                <a:rPr lang="en-US" altLang="ko-KR" dirty="0">
                  <a:solidFill>
                    <a:schemeClr val="tx2"/>
                  </a:solidFill>
                </a:rPr>
                <a:t>. </a:t>
              </a:r>
              <a:r>
                <a:rPr lang="ko-KR" altLang="en-US" dirty="0"/>
                <a:t> </a:t>
              </a:r>
              <a:endParaRPr lang="en-US" altLang="ko-KR" dirty="0"/>
            </a:p>
            <a:p>
              <a:pPr marL="457200" indent="-457200" algn="just">
                <a:spcAft>
                  <a:spcPts val="600"/>
                </a:spcAft>
                <a:buAutoNum type="arabicParenBoth"/>
              </a:pPr>
              <a:r>
                <a:rPr lang="ko-KR" altLang="en-US" dirty="0">
                  <a:solidFill>
                    <a:schemeClr val="tx2"/>
                  </a:solidFill>
                </a:rPr>
                <a:t>새로운 분야를 적극적으로 앞서 가는 열정</a:t>
              </a:r>
              <a:r>
                <a:rPr lang="en-US" altLang="ko-KR" dirty="0">
                  <a:solidFill>
                    <a:schemeClr val="tx2"/>
                  </a:solidFill>
                </a:rPr>
                <a:t>.</a:t>
              </a:r>
              <a:endParaRPr lang="en-US" dirty="0">
                <a:solidFill>
                  <a:schemeClr val="tx2"/>
                </a:solidFill>
              </a:endParaRPr>
            </a:p>
          </p:txBody>
        </p:sp>
      </p:grpSp>
      <p:pic>
        <p:nvPicPr>
          <p:cNvPr id="4" name="Content Placeholder 3">
            <a:extLst>
              <a:ext uri="{FF2B5EF4-FFF2-40B4-BE49-F238E27FC236}">
                <a16:creationId xmlns:a16="http://schemas.microsoft.com/office/drawing/2014/main" id="{3BBE053E-39D4-D965-E6CF-5E56E8DBF701}"/>
              </a:ext>
            </a:extLst>
          </p:cNvPr>
          <p:cNvPicPr>
            <a:picLocks noGrp="1" noChangeAspect="1"/>
          </p:cNvPicPr>
          <p:nvPr>
            <p:ph idx="1"/>
          </p:nvPr>
        </p:nvPicPr>
        <p:blipFill>
          <a:blip r:embed="rId3"/>
          <a:stretch>
            <a:fillRect/>
          </a:stretch>
        </p:blipFill>
        <p:spPr>
          <a:xfrm>
            <a:off x="9419962" y="2912367"/>
            <a:ext cx="858757" cy="913973"/>
          </a:xfrm>
          <a:prstGeom prst="rect">
            <a:avLst/>
          </a:prstGeom>
        </p:spPr>
      </p:pic>
      <p:sp>
        <p:nvSpPr>
          <p:cNvPr id="9" name="Title 1">
            <a:extLst>
              <a:ext uri="{FF2B5EF4-FFF2-40B4-BE49-F238E27FC236}">
                <a16:creationId xmlns:a16="http://schemas.microsoft.com/office/drawing/2014/main" id="{BD42AB91-228A-6078-3C39-39C9B5F6BDAC}"/>
              </a:ext>
            </a:extLst>
          </p:cNvPr>
          <p:cNvSpPr txBox="1">
            <a:spLocks/>
          </p:cNvSpPr>
          <p:nvPr/>
        </p:nvSpPr>
        <p:spPr>
          <a:xfrm>
            <a:off x="800820" y="1823300"/>
            <a:ext cx="10696843" cy="1325563"/>
          </a:xfrm>
          <a:prstGeom prst="rect">
            <a:avLst/>
          </a:prstGeom>
        </p:spPr>
        <p:txBody>
          <a:bodyPr anchor="ctr">
            <a:normAutofit/>
          </a:bodyPr>
          <a:lstStyle>
            <a:lvl1pPr algn="l" defTabSz="914400" rtl="0" eaLnBrk="1" latinLnBrk="0" hangingPunct="1">
              <a:lnSpc>
                <a:spcPct val="90000"/>
              </a:lnSpc>
              <a:spcBef>
                <a:spcPct val="0"/>
              </a:spcBef>
              <a:buNone/>
              <a:defRPr sz="3200" b="1" i="0" kern="1200">
                <a:solidFill>
                  <a:schemeClr val="tx1"/>
                </a:solidFill>
                <a:latin typeface="Work Sans ExtraBold" pitchFamily="2" charset="77"/>
                <a:ea typeface="+mj-ea"/>
                <a:cs typeface="+mj-cs"/>
              </a:defRPr>
            </a:lvl1pPr>
          </a:lstStyle>
          <a:p>
            <a:r>
              <a:rPr lang="en-US" altLang="ko-KR" sz="2000" dirty="0">
                <a:solidFill>
                  <a:schemeClr val="tx2"/>
                </a:solidFill>
                <a:latin typeface="Malgun Gothic" panose="020B0503020000020004" pitchFamily="34" charset="-127"/>
                <a:ea typeface="Malgun Gothic" panose="020B0503020000020004" pitchFamily="34" charset="-127"/>
              </a:rPr>
              <a:t>10. </a:t>
            </a:r>
            <a:r>
              <a:rPr lang="ko-KR" altLang="en-US" sz="2000" dirty="0">
                <a:solidFill>
                  <a:schemeClr val="tx2"/>
                </a:solidFill>
                <a:latin typeface="Malgun Gothic" panose="020B0503020000020004" pitchFamily="34" charset="-127"/>
                <a:ea typeface="Malgun Gothic" panose="020B0503020000020004" pitchFamily="34" charset="-127"/>
              </a:rPr>
              <a:t>미국내 비즈니스 플랜의 일부를 함께 하여 나아가는 자문 및 전문가와의 파트너쉽</a:t>
            </a:r>
            <a:endParaRPr lang="en-US" sz="2000" dirty="0">
              <a:solidFill>
                <a:schemeClr val="tx2"/>
              </a:solidFill>
              <a:latin typeface="Malgun Gothic" panose="020B0503020000020004" pitchFamily="34" charset="-127"/>
              <a:ea typeface="Malgun Gothic" panose="020B0503020000020004" pitchFamily="34" charset="-127"/>
            </a:endParaRPr>
          </a:p>
        </p:txBody>
      </p:sp>
      <p:sp>
        <p:nvSpPr>
          <p:cNvPr id="2" name="Google Shape;178;p32">
            <a:extLst>
              <a:ext uri="{FF2B5EF4-FFF2-40B4-BE49-F238E27FC236}">
                <a16:creationId xmlns:a16="http://schemas.microsoft.com/office/drawing/2014/main" id="{FDADDBAF-FE99-CF13-2E50-5D600CB7DA51}"/>
              </a:ext>
            </a:extLst>
          </p:cNvPr>
          <p:cNvSpPr txBox="1"/>
          <p:nvPr/>
        </p:nvSpPr>
        <p:spPr>
          <a:xfrm>
            <a:off x="578933" y="1136389"/>
            <a:ext cx="8106210"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000" dirty="0">
                <a:solidFill>
                  <a:schemeClr val="dk2"/>
                </a:solidFill>
                <a:latin typeface="Lato Black"/>
                <a:ea typeface="Lato Black"/>
                <a:cs typeface="Lato Black"/>
                <a:sym typeface="Lato Black"/>
              </a:rPr>
              <a:t>Conclusion </a:t>
            </a:r>
            <a:endParaRPr dirty="0"/>
          </a:p>
        </p:txBody>
      </p:sp>
      <p:cxnSp>
        <p:nvCxnSpPr>
          <p:cNvPr id="3" name="Google Shape;179;p32">
            <a:extLst>
              <a:ext uri="{FF2B5EF4-FFF2-40B4-BE49-F238E27FC236}">
                <a16:creationId xmlns:a16="http://schemas.microsoft.com/office/drawing/2014/main" id="{79C6018D-FA4A-2866-D1CE-E8E8739B8050}"/>
              </a:ext>
            </a:extLst>
          </p:cNvPr>
          <p:cNvCxnSpPr/>
          <p:nvPr/>
        </p:nvCxnSpPr>
        <p:spPr>
          <a:xfrm>
            <a:off x="578935" y="924990"/>
            <a:ext cx="1002043" cy="0"/>
          </a:xfrm>
          <a:prstGeom prst="straightConnector1">
            <a:avLst/>
          </a:prstGeom>
          <a:noFill/>
          <a:ln w="38100" cap="flat" cmpd="sng">
            <a:solidFill>
              <a:schemeClr val="accent1"/>
            </a:solidFill>
            <a:prstDash val="solid"/>
            <a:miter lim="800000"/>
            <a:headEnd type="none" w="sm" len="sm"/>
            <a:tailEnd type="none" w="sm" len="sm"/>
          </a:ln>
        </p:spPr>
      </p:cxnSp>
      <p:sp>
        <p:nvSpPr>
          <p:cNvPr id="10" name="Slide Number Placeholder 2">
            <a:extLst>
              <a:ext uri="{FF2B5EF4-FFF2-40B4-BE49-F238E27FC236}">
                <a16:creationId xmlns:a16="http://schemas.microsoft.com/office/drawing/2014/main" id="{BC97893A-9CA8-962F-CEA3-A47D4B056824}"/>
              </a:ext>
            </a:extLst>
          </p:cNvPr>
          <p:cNvSpPr txBox="1">
            <a:spLocks/>
          </p:cNvSpPr>
          <p:nvPr/>
        </p:nvSpPr>
        <p:spPr>
          <a:xfrm>
            <a:off x="9857470" y="6544730"/>
            <a:ext cx="810530" cy="2462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F5C94B-8C55-478B-B509-BAE6A06B2E2A}" type="slidenum">
              <a:rPr lang="en-US" sz="1000">
                <a:solidFill>
                  <a:srgbClr val="ADAFBB"/>
                </a:solidFill>
              </a:rPr>
              <a:pPr/>
              <a:t>17</a:t>
            </a:fld>
            <a:endParaRPr lang="en-US" sz="1000" dirty="0">
              <a:solidFill>
                <a:srgbClr val="ADAFBB"/>
              </a:solidFill>
            </a:endParaRPr>
          </a:p>
        </p:txBody>
      </p:sp>
      <p:sp>
        <p:nvSpPr>
          <p:cNvPr id="12" name="Slide Number Placeholder 1">
            <a:extLst>
              <a:ext uri="{FF2B5EF4-FFF2-40B4-BE49-F238E27FC236}">
                <a16:creationId xmlns:a16="http://schemas.microsoft.com/office/drawing/2014/main" id="{34B32BDE-62BE-C829-7555-F4273901F7FB}"/>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rPr>
              <a:pPr algn="ctr"/>
              <a:t>17</a:t>
            </a:fld>
            <a:endParaRPr lang="en-US" sz="1200" dirty="0">
              <a:solidFill>
                <a:schemeClr val="bg1"/>
              </a:solidFill>
            </a:endParaRPr>
          </a:p>
        </p:txBody>
      </p:sp>
      <p:sp>
        <p:nvSpPr>
          <p:cNvPr id="13" name="TextBox 12">
            <a:extLst>
              <a:ext uri="{FF2B5EF4-FFF2-40B4-BE49-F238E27FC236}">
                <a16:creationId xmlns:a16="http://schemas.microsoft.com/office/drawing/2014/main" id="{9A0889FE-4166-DB28-7184-82DCA7BF76C6}"/>
              </a:ext>
            </a:extLst>
          </p:cNvPr>
          <p:cNvSpPr txBox="1"/>
          <p:nvPr/>
        </p:nvSpPr>
        <p:spPr>
          <a:xfrm>
            <a:off x="8168641" y="6543584"/>
            <a:ext cx="1753958" cy="246221"/>
          </a:xfrm>
          <a:prstGeom prst="rect">
            <a:avLst/>
          </a:prstGeom>
          <a:noFill/>
        </p:spPr>
        <p:txBody>
          <a:bodyPr wrap="square" rtlCol="0">
            <a:spAutoFit/>
          </a:bodyPr>
          <a:lstStyle/>
          <a:p>
            <a:pPr algn="ctr"/>
            <a:r>
              <a:rPr lang="en-US" sz="1000" i="1" dirty="0">
                <a:solidFill>
                  <a:schemeClr val="bg1">
                    <a:lumMod val="65000"/>
                  </a:schemeClr>
                </a:solidFill>
              </a:rPr>
              <a:t> Private &amp; Confidential </a:t>
            </a:r>
            <a:endParaRPr lang="en-AU" sz="1000" i="1" dirty="0">
              <a:solidFill>
                <a:schemeClr val="bg1">
                  <a:lumMod val="65000"/>
                </a:schemeClr>
              </a:solidFill>
            </a:endParaRPr>
          </a:p>
        </p:txBody>
      </p:sp>
    </p:spTree>
    <p:extLst>
      <p:ext uri="{BB962C8B-B14F-4D97-AF65-F5344CB8AC3E}">
        <p14:creationId xmlns:p14="http://schemas.microsoft.com/office/powerpoint/2010/main" val="1714055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11CC2D4-0239-0DE6-388E-AA15A950021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62DF8F-1E55-CCC9-4430-FD9C42B2657B}"/>
              </a:ext>
            </a:extLst>
          </p:cNvPr>
          <p:cNvSpPr>
            <a:spLocks noGrp="1"/>
          </p:cNvSpPr>
          <p:nvPr>
            <p:ph type="title"/>
          </p:nvPr>
        </p:nvSpPr>
        <p:spPr>
          <a:xfrm>
            <a:off x="531115" y="781363"/>
            <a:ext cx="6357365" cy="1231208"/>
          </a:xfrm>
        </p:spPr>
        <p:txBody>
          <a:bodyPr/>
          <a:lstStyle/>
          <a:p>
            <a:r>
              <a:rPr lang="en-US" dirty="0">
                <a:latin typeface="+mj-lt"/>
              </a:rPr>
              <a:t>Q&amp;A</a:t>
            </a:r>
          </a:p>
        </p:txBody>
      </p:sp>
      <p:sp>
        <p:nvSpPr>
          <p:cNvPr id="3" name="Content Placeholder 2">
            <a:extLst>
              <a:ext uri="{FF2B5EF4-FFF2-40B4-BE49-F238E27FC236}">
                <a16:creationId xmlns:a16="http://schemas.microsoft.com/office/drawing/2014/main" id="{1F2BDE26-83EA-7D60-53D7-CC64ADC5EE36}"/>
              </a:ext>
            </a:extLst>
          </p:cNvPr>
          <p:cNvSpPr>
            <a:spLocks noGrp="1"/>
          </p:cNvSpPr>
          <p:nvPr>
            <p:ph idx="1"/>
          </p:nvPr>
        </p:nvSpPr>
        <p:spPr>
          <a:xfrm>
            <a:off x="770138" y="4722551"/>
            <a:ext cx="6455316" cy="1681618"/>
          </a:xfrm>
        </p:spPr>
        <p:txBody>
          <a:bodyPr/>
          <a:lstStyle/>
          <a:p>
            <a:pPr marL="0" marR="0">
              <a:spcBef>
                <a:spcPts val="0"/>
              </a:spcBef>
              <a:spcAft>
                <a:spcPts val="0"/>
              </a:spcAft>
            </a:pPr>
            <a:endParaRPr lang="en-US" dirty="0">
              <a:solidFill>
                <a:schemeClr val="bg2"/>
              </a:solidFill>
            </a:endParaRPr>
          </a:p>
          <a:p>
            <a:pPr marL="0" marR="0">
              <a:spcBef>
                <a:spcPts val="0"/>
              </a:spcBef>
              <a:spcAft>
                <a:spcPts val="0"/>
              </a:spcAft>
            </a:pPr>
            <a:endParaRPr lang="en-US" sz="1200" dirty="0">
              <a:solidFill>
                <a:schemeClr val="tx2"/>
              </a:solidFill>
              <a:latin typeface="+mj-lt"/>
            </a:endParaRPr>
          </a:p>
          <a:p>
            <a:pPr marL="0" marR="0">
              <a:spcBef>
                <a:spcPts val="0"/>
              </a:spcBef>
              <a:spcAft>
                <a:spcPts val="0"/>
              </a:spcAft>
            </a:pPr>
            <a:r>
              <a:rPr lang="en-US" dirty="0">
                <a:solidFill>
                  <a:schemeClr val="tx2"/>
                </a:solidFill>
                <a:latin typeface="+mj-lt"/>
              </a:rPr>
              <a:t>Global Reach </a:t>
            </a:r>
          </a:p>
          <a:p>
            <a:pPr marL="0" marR="0">
              <a:spcBef>
                <a:spcPts val="0"/>
              </a:spcBef>
              <a:spcAft>
                <a:spcPts val="0"/>
              </a:spcAft>
            </a:pPr>
            <a:r>
              <a:rPr lang="en-US" sz="1400" b="1" dirty="0">
                <a:solidFill>
                  <a:schemeClr val="accent1"/>
                </a:solidFill>
                <a:effectLst/>
                <a:latin typeface="+mn-lt"/>
                <a:ea typeface="Calibri" panose="020F0502020204030204" pitchFamily="34" charset="0"/>
                <a:cs typeface="Times New Roman" panose="02020603050405020304" pitchFamily="18" charset="0"/>
              </a:rPr>
              <a:t>Wherever you choose to operate, Aprio is ready to take you there.</a:t>
            </a:r>
          </a:p>
          <a:p>
            <a:pPr>
              <a:spcAft>
                <a:spcPts val="0"/>
              </a:spcAft>
            </a:pPr>
            <a:endParaRPr lang="en-US" sz="1200" dirty="0">
              <a:solidFill>
                <a:schemeClr val="tx1">
                  <a:lumMod val="75000"/>
                </a:schemeClr>
              </a:solidFill>
              <a:effectLst/>
              <a:latin typeface="+mn-lt"/>
              <a:ea typeface="Calibri" panose="020F0502020204030204" pitchFamily="34" charset="0"/>
              <a:cs typeface="Times New Roman" panose="02020603050405020304" pitchFamily="18" charset="0"/>
            </a:endParaRPr>
          </a:p>
          <a:p>
            <a:pPr>
              <a:spcAft>
                <a:spcPts val="0"/>
              </a:spcAft>
            </a:pPr>
            <a:br>
              <a:rPr lang="en-US" sz="1100" dirty="0">
                <a:solidFill>
                  <a:schemeClr val="tx1">
                    <a:lumMod val="75000"/>
                  </a:schemeClr>
                </a:solidFill>
                <a:effectLst/>
                <a:latin typeface="+mn-lt"/>
                <a:ea typeface="Calibri" panose="020F0502020204030204" pitchFamily="34" charset="0"/>
                <a:cs typeface="Times New Roman" panose="02020603050405020304" pitchFamily="18" charset="0"/>
              </a:rPr>
            </a:br>
            <a:r>
              <a:rPr lang="en-US" sz="1100" dirty="0">
                <a:solidFill>
                  <a:schemeClr val="tx1">
                    <a:lumMod val="75000"/>
                  </a:schemeClr>
                </a:solidFill>
                <a:effectLst/>
                <a:latin typeface="+mn-lt"/>
                <a:ea typeface="Calibri" panose="020F0502020204030204" pitchFamily="34" charset="0"/>
                <a:cs typeface="Times New Roman" panose="02020603050405020304" pitchFamily="18" charset="0"/>
              </a:rPr>
              <a:t> </a:t>
            </a:r>
          </a:p>
        </p:txBody>
      </p:sp>
      <p:cxnSp>
        <p:nvCxnSpPr>
          <p:cNvPr id="5" name="Google Shape;179;p32">
            <a:extLst>
              <a:ext uri="{FF2B5EF4-FFF2-40B4-BE49-F238E27FC236}">
                <a16:creationId xmlns:a16="http://schemas.microsoft.com/office/drawing/2014/main" id="{FE045E13-3874-0FE4-4474-C5D8A4C3277A}"/>
              </a:ext>
            </a:extLst>
          </p:cNvPr>
          <p:cNvCxnSpPr/>
          <p:nvPr/>
        </p:nvCxnSpPr>
        <p:spPr>
          <a:xfrm>
            <a:off x="578935" y="924990"/>
            <a:ext cx="1002043" cy="0"/>
          </a:xfrm>
          <a:prstGeom prst="straightConnector1">
            <a:avLst/>
          </a:prstGeom>
          <a:noFill/>
          <a:ln w="38100" cap="flat" cmpd="sng">
            <a:solidFill>
              <a:schemeClr val="accent1"/>
            </a:solidFill>
            <a:prstDash val="solid"/>
            <a:miter lim="800000"/>
            <a:headEnd type="none" w="sm" len="sm"/>
            <a:tailEnd type="none" w="sm" len="sm"/>
          </a:ln>
        </p:spPr>
      </p:cxnSp>
      <p:sp>
        <p:nvSpPr>
          <p:cNvPr id="6" name="Slide Number Placeholder 2">
            <a:extLst>
              <a:ext uri="{FF2B5EF4-FFF2-40B4-BE49-F238E27FC236}">
                <a16:creationId xmlns:a16="http://schemas.microsoft.com/office/drawing/2014/main" id="{064DED58-74C9-37BC-6DF2-822D77A0FA36}"/>
              </a:ext>
            </a:extLst>
          </p:cNvPr>
          <p:cNvSpPr txBox="1">
            <a:spLocks/>
          </p:cNvSpPr>
          <p:nvPr/>
        </p:nvSpPr>
        <p:spPr>
          <a:xfrm>
            <a:off x="9857470" y="6544730"/>
            <a:ext cx="810530" cy="2462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F5C94B-8C55-478B-B509-BAE6A06B2E2A}" type="slidenum">
              <a:rPr lang="en-US" sz="1000">
                <a:solidFill>
                  <a:srgbClr val="ADAFBB"/>
                </a:solidFill>
              </a:rPr>
              <a:pPr/>
              <a:t>18</a:t>
            </a:fld>
            <a:endParaRPr lang="en-US" sz="1000" dirty="0">
              <a:solidFill>
                <a:srgbClr val="ADAFBB"/>
              </a:solidFill>
            </a:endParaRPr>
          </a:p>
        </p:txBody>
      </p:sp>
      <p:sp>
        <p:nvSpPr>
          <p:cNvPr id="7" name="TextBox 6">
            <a:extLst>
              <a:ext uri="{FF2B5EF4-FFF2-40B4-BE49-F238E27FC236}">
                <a16:creationId xmlns:a16="http://schemas.microsoft.com/office/drawing/2014/main" id="{2094BC33-E754-783A-2959-7E1888E7066D}"/>
              </a:ext>
            </a:extLst>
          </p:cNvPr>
          <p:cNvSpPr txBox="1"/>
          <p:nvPr/>
        </p:nvSpPr>
        <p:spPr>
          <a:xfrm>
            <a:off x="8168641" y="6543584"/>
            <a:ext cx="1753958" cy="246221"/>
          </a:xfrm>
          <a:prstGeom prst="rect">
            <a:avLst/>
          </a:prstGeom>
          <a:noFill/>
        </p:spPr>
        <p:txBody>
          <a:bodyPr wrap="square" rtlCol="0">
            <a:spAutoFit/>
          </a:bodyPr>
          <a:lstStyle/>
          <a:p>
            <a:pPr algn="ctr"/>
            <a:r>
              <a:rPr lang="en-US" sz="1000" i="1" dirty="0">
                <a:solidFill>
                  <a:schemeClr val="bg1">
                    <a:lumMod val="65000"/>
                  </a:schemeClr>
                </a:solidFill>
              </a:rPr>
              <a:t> Private &amp; Confidential </a:t>
            </a:r>
            <a:endParaRPr lang="en-AU" sz="1000" i="1" dirty="0">
              <a:solidFill>
                <a:schemeClr val="bg1">
                  <a:lumMod val="65000"/>
                </a:schemeClr>
              </a:solidFill>
            </a:endParaRPr>
          </a:p>
        </p:txBody>
      </p:sp>
      <p:sp>
        <p:nvSpPr>
          <p:cNvPr id="8" name="Content Placeholder 3">
            <a:extLst>
              <a:ext uri="{FF2B5EF4-FFF2-40B4-BE49-F238E27FC236}">
                <a16:creationId xmlns:a16="http://schemas.microsoft.com/office/drawing/2014/main" id="{78FAE880-5755-F3C6-1461-358944D2ECA1}"/>
              </a:ext>
            </a:extLst>
          </p:cNvPr>
          <p:cNvSpPr txBox="1">
            <a:spLocks/>
          </p:cNvSpPr>
          <p:nvPr/>
        </p:nvSpPr>
        <p:spPr>
          <a:xfrm>
            <a:off x="3865636" y="-1005839"/>
            <a:ext cx="3732245" cy="2846933"/>
          </a:xfrm>
          <a:prstGeom prst="rect">
            <a:avLst/>
          </a:prstGeom>
          <a:noFill/>
        </p:spPr>
        <p:txBody>
          <a:bodyPr vert="horz" wrap="square" lIns="91440" tIns="45720" rIns="91440" bIns="45720" rtlCol="0">
            <a:spAutoFit/>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sz="2000" b="1" i="0" kern="1200">
                <a:solidFill>
                  <a:srgbClr val="F47920"/>
                </a:solidFill>
                <a:latin typeface="Work Sans Light" pitchFamily="2" charset="77"/>
                <a:ea typeface="+mn-ea"/>
                <a:cs typeface="+mn-cs"/>
              </a:defRPr>
            </a:lvl1pPr>
            <a:lvl2pPr marL="236538" indent="-225425" algn="l" defTabSz="914400" rtl="0" eaLnBrk="1" latinLnBrk="0" hangingPunct="1">
              <a:lnSpc>
                <a:spcPct val="90000"/>
              </a:lnSpc>
              <a:spcBef>
                <a:spcPts val="0"/>
              </a:spcBef>
              <a:spcAft>
                <a:spcPts val="1200"/>
              </a:spcAft>
              <a:buClr>
                <a:srgbClr val="F47920"/>
              </a:buClr>
              <a:buFont typeface="Arial" panose="020B0604020202020204" pitchFamily="34" charset="0"/>
              <a:buChar char="•"/>
              <a:tabLst/>
              <a:defRPr sz="2400" kern="1200">
                <a:solidFill>
                  <a:schemeClr val="tx1"/>
                </a:solidFill>
                <a:latin typeface="Work Sans Light" pitchFamily="2" charset="77"/>
                <a:ea typeface="+mn-ea"/>
                <a:cs typeface="+mn-cs"/>
              </a:defRPr>
            </a:lvl2pPr>
            <a:lvl3pPr marL="460375" indent="-174625" algn="l" defTabSz="914400" rtl="0" eaLnBrk="1" latinLnBrk="0" hangingPunct="1">
              <a:lnSpc>
                <a:spcPct val="90000"/>
              </a:lnSpc>
              <a:spcBef>
                <a:spcPts val="0"/>
              </a:spcBef>
              <a:spcAft>
                <a:spcPts val="1200"/>
              </a:spcAft>
              <a:buClr>
                <a:srgbClr val="F47920"/>
              </a:buClr>
              <a:buFont typeface="Courier New" panose="02070309020205020404" pitchFamily="49" charset="0"/>
              <a:buChar char="o"/>
              <a:tabLst/>
              <a:defRPr sz="2000" kern="1200">
                <a:solidFill>
                  <a:schemeClr val="tx1"/>
                </a:solidFill>
                <a:latin typeface="Work Sans Light" pitchFamily="2" charset="77"/>
                <a:ea typeface="+mn-ea"/>
                <a:cs typeface="+mn-cs"/>
              </a:defRPr>
            </a:lvl3pPr>
            <a:lvl4pPr marL="635000" indent="-174625" algn="l" defTabSz="914400" rtl="0" eaLnBrk="1" latinLnBrk="0" hangingPunct="1">
              <a:lnSpc>
                <a:spcPct val="90000"/>
              </a:lnSpc>
              <a:spcBef>
                <a:spcPts val="0"/>
              </a:spcBef>
              <a:spcAft>
                <a:spcPts val="1200"/>
              </a:spcAft>
              <a:buFont typeface="Arial" panose="020B0604020202020204" pitchFamily="34" charset="0"/>
              <a:buChar char="•"/>
              <a:tabLst/>
              <a:defRPr sz="1800" kern="1200">
                <a:solidFill>
                  <a:schemeClr val="tx1"/>
                </a:solidFill>
                <a:latin typeface="Work Sans Light" pitchFamily="2" charset="77"/>
                <a:ea typeface="+mn-ea"/>
                <a:cs typeface="+mn-cs"/>
              </a:defRPr>
            </a:lvl4pPr>
            <a:lvl5pPr marL="808038" indent="-173038" algn="l" defTabSz="914400" rtl="0" eaLnBrk="1" latinLnBrk="0" hangingPunct="1">
              <a:lnSpc>
                <a:spcPct val="90000"/>
              </a:lnSpc>
              <a:spcBef>
                <a:spcPts val="0"/>
              </a:spcBef>
              <a:spcAft>
                <a:spcPts val="1200"/>
              </a:spcAft>
              <a:buFont typeface="Arial" panose="020B0604020202020204" pitchFamily="34" charset="0"/>
              <a:buChar char="•"/>
              <a:tabLst/>
              <a:defRPr sz="1800" kern="1200">
                <a:solidFill>
                  <a:schemeClr val="tx1"/>
                </a:solidFill>
                <a:latin typeface="Work Sans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r">
              <a:buFont typeface="Arial" panose="020B0604020202020204" pitchFamily="34" charset="0"/>
              <a:buChar char="•"/>
            </a:pPr>
            <a:endParaRPr lang="en-US" sz="1200" dirty="0">
              <a:solidFill>
                <a:schemeClr val="tx2"/>
              </a:solidFill>
              <a:latin typeface="Malgun Gothic" panose="020B0503020000020004" pitchFamily="34" charset="-127"/>
              <a:ea typeface="Malgun Gothic" panose="020B0503020000020004" pitchFamily="34" charset="-127"/>
            </a:endParaRPr>
          </a:p>
          <a:p>
            <a:pPr algn="r"/>
            <a:endParaRPr lang="en-US" sz="1200" dirty="0">
              <a:solidFill>
                <a:schemeClr val="tx2"/>
              </a:solidFill>
              <a:latin typeface="Malgun Gothic" panose="020B0503020000020004" pitchFamily="34" charset="-127"/>
              <a:ea typeface="Malgun Gothic" panose="020B0503020000020004" pitchFamily="34" charset="-127"/>
            </a:endParaRPr>
          </a:p>
          <a:p>
            <a:pPr algn="r"/>
            <a:endParaRPr lang="en-US" sz="1200" dirty="0">
              <a:solidFill>
                <a:schemeClr val="tx2"/>
              </a:solidFill>
              <a:latin typeface="Malgun Gothic" panose="020B0503020000020004" pitchFamily="34" charset="-127"/>
              <a:ea typeface="Malgun Gothic" panose="020B0503020000020004" pitchFamily="34" charset="-127"/>
            </a:endParaRPr>
          </a:p>
          <a:p>
            <a:pPr algn="r"/>
            <a:endParaRPr lang="en-US" sz="1200" dirty="0">
              <a:solidFill>
                <a:schemeClr val="tx2"/>
              </a:solidFill>
              <a:latin typeface="Malgun Gothic" panose="020B0503020000020004" pitchFamily="34" charset="-127"/>
              <a:ea typeface="Malgun Gothic" panose="020B0503020000020004" pitchFamily="34" charset="-127"/>
            </a:endParaRPr>
          </a:p>
          <a:p>
            <a:pPr algn="r"/>
            <a:endParaRPr lang="en-US" sz="1200" dirty="0">
              <a:solidFill>
                <a:schemeClr val="tx2"/>
              </a:solidFill>
              <a:latin typeface="Malgun Gothic" panose="020B0503020000020004" pitchFamily="34" charset="-127"/>
              <a:ea typeface="Malgun Gothic" panose="020B0503020000020004" pitchFamily="34" charset="-127"/>
            </a:endParaRPr>
          </a:p>
          <a:p>
            <a:pPr algn="r"/>
            <a:endParaRPr lang="en-US" sz="1200" dirty="0">
              <a:solidFill>
                <a:schemeClr val="tx2"/>
              </a:solidFill>
              <a:latin typeface="Malgun Gothic" panose="020B0503020000020004" pitchFamily="34" charset="-127"/>
              <a:ea typeface="Malgun Gothic" panose="020B0503020000020004" pitchFamily="34" charset="-127"/>
            </a:endParaRPr>
          </a:p>
          <a:p>
            <a:pPr algn="r"/>
            <a:endParaRPr lang="en-US" sz="1200" dirty="0">
              <a:solidFill>
                <a:schemeClr val="tx2"/>
              </a:solidFill>
              <a:latin typeface="Malgun Gothic" panose="020B0503020000020004" pitchFamily="34" charset="-127"/>
              <a:ea typeface="Malgun Gothic" panose="020B0503020000020004" pitchFamily="34" charset="-127"/>
            </a:endParaRPr>
          </a:p>
          <a:p>
            <a:pPr algn="r"/>
            <a:endParaRPr lang="en-US" sz="1200" dirty="0">
              <a:solidFill>
                <a:schemeClr val="tx2"/>
              </a:solidFill>
              <a:latin typeface="Malgun Gothic" panose="020B0503020000020004" pitchFamily="34" charset="-127"/>
              <a:ea typeface="Malgun Gothic" panose="020B0503020000020004" pitchFamily="34" charset="-127"/>
            </a:endParaRPr>
          </a:p>
          <a:p>
            <a:r>
              <a:rPr lang="en-US" sz="1400" dirty="0">
                <a:solidFill>
                  <a:schemeClr val="tx2"/>
                </a:solidFill>
                <a:latin typeface="Malgun Gothic" panose="020B0503020000020004" pitchFamily="34" charset="-127"/>
                <a:ea typeface="Malgun Gothic" panose="020B0503020000020004" pitchFamily="34" charset="-127"/>
              </a:rPr>
              <a:t>	</a:t>
            </a:r>
            <a:endParaRPr lang="en-US" sz="1400" dirty="0">
              <a:solidFill>
                <a:schemeClr val="accent1"/>
              </a:solidFill>
              <a:latin typeface="Malgun Gothic" panose="020B0503020000020004" pitchFamily="34" charset="-127"/>
              <a:ea typeface="Malgun Gothic" panose="020B0503020000020004" pitchFamily="34" charset="-127"/>
            </a:endParaRPr>
          </a:p>
        </p:txBody>
      </p:sp>
      <p:pic>
        <p:nvPicPr>
          <p:cNvPr id="11" name="Picture 10">
            <a:extLst>
              <a:ext uri="{FF2B5EF4-FFF2-40B4-BE49-F238E27FC236}">
                <a16:creationId xmlns:a16="http://schemas.microsoft.com/office/drawing/2014/main" id="{A23EEA69-204E-6DAD-545A-C55BCDEB8493}"/>
              </a:ext>
            </a:extLst>
          </p:cNvPr>
          <p:cNvPicPr>
            <a:picLocks noChangeAspect="1"/>
          </p:cNvPicPr>
          <p:nvPr/>
        </p:nvPicPr>
        <p:blipFill>
          <a:blip r:embed="rId3"/>
          <a:stretch>
            <a:fillRect/>
          </a:stretch>
        </p:blipFill>
        <p:spPr>
          <a:xfrm>
            <a:off x="5979584" y="3709395"/>
            <a:ext cx="1245870" cy="1190403"/>
          </a:xfrm>
          <a:prstGeom prst="rect">
            <a:avLst/>
          </a:prstGeom>
        </p:spPr>
      </p:pic>
      <p:sp>
        <p:nvSpPr>
          <p:cNvPr id="12" name="TextBox 11">
            <a:extLst>
              <a:ext uri="{FF2B5EF4-FFF2-40B4-BE49-F238E27FC236}">
                <a16:creationId xmlns:a16="http://schemas.microsoft.com/office/drawing/2014/main" id="{DDA4EE26-76F9-A277-2CA9-394D6EC315F7}"/>
              </a:ext>
            </a:extLst>
          </p:cNvPr>
          <p:cNvSpPr txBox="1"/>
          <p:nvPr/>
        </p:nvSpPr>
        <p:spPr>
          <a:xfrm>
            <a:off x="3706505" y="3590921"/>
            <a:ext cx="4572000" cy="369332"/>
          </a:xfrm>
          <a:prstGeom prst="rect">
            <a:avLst/>
          </a:prstGeom>
          <a:noFill/>
        </p:spPr>
        <p:txBody>
          <a:bodyPr wrap="square">
            <a:spAutoFit/>
          </a:bodyPr>
          <a:lstStyle/>
          <a:p>
            <a:pPr algn="l"/>
            <a:r>
              <a:rPr lang="en-US" b="1" dirty="0">
                <a:solidFill>
                  <a:srgbClr val="303F4C"/>
                </a:solidFill>
                <a:latin typeface="Lato"/>
              </a:rPr>
              <a:t>How can Aprio help?</a:t>
            </a:r>
          </a:p>
        </p:txBody>
      </p:sp>
      <p:sp>
        <p:nvSpPr>
          <p:cNvPr id="14" name="Content Placeholder 2">
            <a:extLst>
              <a:ext uri="{FF2B5EF4-FFF2-40B4-BE49-F238E27FC236}">
                <a16:creationId xmlns:a16="http://schemas.microsoft.com/office/drawing/2014/main" id="{32CEE546-06F2-5259-8075-C98F20AE7E49}"/>
              </a:ext>
            </a:extLst>
          </p:cNvPr>
          <p:cNvSpPr txBox="1">
            <a:spLocks/>
          </p:cNvSpPr>
          <p:nvPr/>
        </p:nvSpPr>
        <p:spPr>
          <a:xfrm>
            <a:off x="457200" y="2064894"/>
            <a:ext cx="3838404" cy="2808554"/>
          </a:xfrm>
          <a:prstGeom prst="rect">
            <a:avLst/>
          </a:prstGeom>
        </p:spPr>
        <p:txBody>
          <a:bodyPr vert="horz" lIns="0" tIns="0" rIns="0" bIns="0" rtlCol="0">
            <a:normAutofit/>
          </a:bodyPr>
          <a:lstStyle>
            <a:lvl1pPr marL="0" indent="0" algn="l" defTabSz="914400" rtl="0" eaLnBrk="1" latinLnBrk="0" hangingPunct="1">
              <a:lnSpc>
                <a:spcPct val="90000"/>
              </a:lnSpc>
              <a:spcBef>
                <a:spcPct val="20000"/>
              </a:spcBef>
              <a:spcAft>
                <a:spcPts val="1200"/>
              </a:spcAft>
              <a:buFont typeface="Arial" pitchFamily="34" charset="0"/>
              <a:buNone/>
              <a:defRPr sz="1800" b="0" kern="1200">
                <a:solidFill>
                  <a:schemeClr val="accent2"/>
                </a:solidFill>
                <a:latin typeface="Arial" panose="020B0604020202020204" pitchFamily="34" charset="0"/>
                <a:ea typeface="+mn-ea"/>
                <a:cs typeface="+mn-cs"/>
              </a:defRPr>
            </a:lvl1pPr>
            <a:lvl2pPr marL="228600" indent="-228600" algn="l" defTabSz="914400" rtl="0" eaLnBrk="1" latinLnBrk="0" hangingPunct="1">
              <a:lnSpc>
                <a:spcPct val="100000"/>
              </a:lnSpc>
              <a:spcBef>
                <a:spcPts val="0"/>
              </a:spcBef>
              <a:spcAft>
                <a:spcPts val="600"/>
              </a:spcAft>
              <a:buClr>
                <a:schemeClr val="accent2"/>
              </a:buClr>
              <a:buFont typeface="Arial"/>
              <a:buChar char="•"/>
              <a:defRPr sz="1600" kern="1200">
                <a:solidFill>
                  <a:schemeClr val="bg2">
                    <a:lumMod val="50000"/>
                  </a:schemeClr>
                </a:solidFill>
                <a:latin typeface="Arial" panose="020B0604020202020204" pitchFamily="34" charset="0"/>
                <a:ea typeface="+mn-ea"/>
                <a:cs typeface="+mn-cs"/>
              </a:defRPr>
            </a:lvl2pPr>
            <a:lvl3pPr marL="454025" indent="-225425" algn="l" defTabSz="914400" rtl="0" eaLnBrk="1" latinLnBrk="0" hangingPunct="1">
              <a:lnSpc>
                <a:spcPct val="100000"/>
              </a:lnSpc>
              <a:spcBef>
                <a:spcPct val="20000"/>
              </a:spcBef>
              <a:spcAft>
                <a:spcPts val="1200"/>
              </a:spcAft>
              <a:buClr>
                <a:schemeClr val="bg2">
                  <a:lumMod val="50000"/>
                </a:schemeClr>
              </a:buClr>
              <a:buSzPct val="80000"/>
              <a:buFont typeface="Arial"/>
              <a:buChar char="•"/>
              <a:defRPr sz="1400" kern="1200">
                <a:solidFill>
                  <a:schemeClr val="bg2">
                    <a:lumMod val="75000"/>
                  </a:schemeClr>
                </a:solidFill>
                <a:latin typeface="Arial" panose="020B0604020202020204" pitchFamily="34" charset="0"/>
                <a:ea typeface="+mn-ea"/>
                <a:cs typeface="+mn-cs"/>
              </a:defRPr>
            </a:lvl3pPr>
            <a:lvl4pPr marL="625475" indent="-171450" algn="l" defTabSz="914400" rtl="0" eaLnBrk="1" latinLnBrk="0" hangingPunct="1">
              <a:lnSpc>
                <a:spcPct val="100000"/>
              </a:lnSpc>
              <a:spcBef>
                <a:spcPct val="20000"/>
              </a:spcBef>
              <a:spcAft>
                <a:spcPts val="600"/>
              </a:spcAft>
              <a:buFont typeface="Arial"/>
              <a:buChar char="•"/>
              <a:defRPr sz="1200" kern="1200">
                <a:solidFill>
                  <a:srgbClr val="726B6F"/>
                </a:solidFill>
                <a:latin typeface="Arial" panose="020B0604020202020204" pitchFamily="34" charset="0"/>
                <a:ea typeface="+mn-ea"/>
                <a:cs typeface="+mn-cs"/>
              </a:defRPr>
            </a:lvl4pPr>
            <a:lvl5pPr marL="804863" indent="-177800" algn="l" defTabSz="914400" rtl="0" eaLnBrk="1" latinLnBrk="0" hangingPunct="1">
              <a:lnSpc>
                <a:spcPct val="100000"/>
              </a:lnSpc>
              <a:spcBef>
                <a:spcPct val="20000"/>
              </a:spcBef>
              <a:buFont typeface="Arial"/>
              <a:buChar char="•"/>
              <a:defRPr sz="1100" i="0" kern="1200">
                <a:solidFill>
                  <a:schemeClr val="bg1">
                    <a:lumMod val="65000"/>
                  </a:schemeClr>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nSpc>
                <a:spcPct val="110000"/>
              </a:lnSpc>
              <a:spcAft>
                <a:spcPts val="0"/>
              </a:spcAft>
            </a:pPr>
            <a:r>
              <a:rPr lang="ko-KR" altLang="en-US" dirty="0">
                <a:solidFill>
                  <a:schemeClr val="tx1"/>
                </a:solidFill>
              </a:rPr>
              <a:t>한국기업에게 주로 도움 드리는 분야</a:t>
            </a:r>
            <a:r>
              <a:rPr lang="en-US" altLang="ko-KR" dirty="0">
                <a:solidFill>
                  <a:schemeClr val="tx1"/>
                </a:solidFill>
              </a:rPr>
              <a:t>*: </a:t>
            </a:r>
          </a:p>
          <a:p>
            <a:pPr lvl="2">
              <a:lnSpc>
                <a:spcPct val="110000"/>
              </a:lnSpc>
              <a:spcAft>
                <a:spcPts val="0"/>
              </a:spcAft>
            </a:pPr>
            <a:r>
              <a:rPr lang="en-US" altLang="ko-KR" dirty="0">
                <a:solidFill>
                  <a:schemeClr val="tx1"/>
                </a:solidFill>
              </a:rPr>
              <a:t>IFRS &amp; US</a:t>
            </a:r>
            <a:r>
              <a:rPr lang="ko-KR" altLang="en-US" dirty="0">
                <a:solidFill>
                  <a:schemeClr val="tx1"/>
                </a:solidFill>
              </a:rPr>
              <a:t> </a:t>
            </a:r>
            <a:r>
              <a:rPr lang="en-US" altLang="ko-KR" dirty="0">
                <a:solidFill>
                  <a:schemeClr val="tx1"/>
                </a:solidFill>
              </a:rPr>
              <a:t>GAAP</a:t>
            </a:r>
            <a:r>
              <a:rPr lang="ko-KR" altLang="en-US" dirty="0">
                <a:solidFill>
                  <a:schemeClr val="tx1"/>
                </a:solidFill>
              </a:rPr>
              <a:t> 연결 회계 감사  </a:t>
            </a:r>
            <a:endParaRPr lang="en-US" altLang="ko-KR" dirty="0">
              <a:solidFill>
                <a:schemeClr val="tx1"/>
              </a:solidFill>
            </a:endParaRPr>
          </a:p>
          <a:p>
            <a:pPr lvl="2">
              <a:lnSpc>
                <a:spcPct val="110000"/>
              </a:lnSpc>
              <a:spcAft>
                <a:spcPts val="0"/>
              </a:spcAft>
            </a:pPr>
            <a:r>
              <a:rPr lang="en-US" altLang="ko-KR" sz="1200" dirty="0">
                <a:solidFill>
                  <a:schemeClr val="tx1"/>
                </a:solidFill>
              </a:rPr>
              <a:t>K-SOX / US-SOX</a:t>
            </a:r>
            <a:r>
              <a:rPr lang="ko-KR" altLang="en-US" sz="1200" dirty="0">
                <a:solidFill>
                  <a:schemeClr val="tx1"/>
                </a:solidFill>
              </a:rPr>
              <a:t> 기업 내부 관리 시스템 자문</a:t>
            </a:r>
            <a:endParaRPr lang="en-US" altLang="ko-KR" sz="1200" dirty="0">
              <a:solidFill>
                <a:schemeClr val="tx1"/>
              </a:solidFill>
            </a:endParaRPr>
          </a:p>
          <a:p>
            <a:pPr lvl="2">
              <a:lnSpc>
                <a:spcPct val="110000"/>
              </a:lnSpc>
              <a:spcAft>
                <a:spcPts val="0"/>
              </a:spcAft>
            </a:pPr>
            <a:r>
              <a:rPr lang="ko-KR" altLang="en-US" sz="1200" dirty="0">
                <a:solidFill>
                  <a:schemeClr val="tx1"/>
                </a:solidFill>
              </a:rPr>
              <a:t>세금 보고 및 절세 자문</a:t>
            </a:r>
            <a:endParaRPr lang="en-US" altLang="ko-KR" sz="1200" dirty="0">
              <a:solidFill>
                <a:schemeClr val="tx1"/>
              </a:solidFill>
            </a:endParaRPr>
          </a:p>
          <a:p>
            <a:pPr lvl="3">
              <a:lnSpc>
                <a:spcPct val="110000"/>
              </a:lnSpc>
              <a:spcAft>
                <a:spcPts val="0"/>
              </a:spcAft>
            </a:pPr>
            <a:r>
              <a:rPr lang="ko-KR" altLang="en-US" sz="1100" dirty="0">
                <a:solidFill>
                  <a:schemeClr val="tx1"/>
                </a:solidFill>
              </a:rPr>
              <a:t>이전가격 </a:t>
            </a:r>
            <a:r>
              <a:rPr lang="en-US" altLang="ko-KR" sz="1100" dirty="0">
                <a:solidFill>
                  <a:schemeClr val="tx1"/>
                </a:solidFill>
              </a:rPr>
              <a:t>(Transfer Pricing)</a:t>
            </a:r>
          </a:p>
          <a:p>
            <a:pPr lvl="3">
              <a:lnSpc>
                <a:spcPct val="110000"/>
              </a:lnSpc>
              <a:spcAft>
                <a:spcPts val="0"/>
              </a:spcAft>
            </a:pPr>
            <a:r>
              <a:rPr lang="ko-KR" altLang="en-US" sz="1100" dirty="0">
                <a:solidFill>
                  <a:schemeClr val="tx1"/>
                </a:solidFill>
              </a:rPr>
              <a:t>세액 공제 </a:t>
            </a:r>
            <a:r>
              <a:rPr lang="en-US" altLang="ko-KR" sz="1100" dirty="0">
                <a:solidFill>
                  <a:schemeClr val="tx1"/>
                </a:solidFill>
              </a:rPr>
              <a:t>(Tax credits)</a:t>
            </a:r>
          </a:p>
          <a:p>
            <a:pPr lvl="3">
              <a:lnSpc>
                <a:spcPct val="110000"/>
              </a:lnSpc>
              <a:spcAft>
                <a:spcPts val="0"/>
              </a:spcAft>
            </a:pPr>
            <a:r>
              <a:rPr lang="ko-KR" altLang="en-US" sz="1100" dirty="0">
                <a:solidFill>
                  <a:schemeClr val="tx1"/>
                </a:solidFill>
              </a:rPr>
              <a:t>주 및 지역 세 </a:t>
            </a:r>
            <a:r>
              <a:rPr lang="en-US" altLang="ko-KR" sz="1100" dirty="0">
                <a:solidFill>
                  <a:schemeClr val="tx1"/>
                </a:solidFill>
              </a:rPr>
              <a:t>(SALT)</a:t>
            </a:r>
          </a:p>
          <a:p>
            <a:pPr lvl="3">
              <a:lnSpc>
                <a:spcPct val="110000"/>
              </a:lnSpc>
              <a:spcAft>
                <a:spcPts val="0"/>
              </a:spcAft>
            </a:pPr>
            <a:r>
              <a:rPr lang="ko-KR" altLang="en-US" sz="1100" dirty="0">
                <a:solidFill>
                  <a:schemeClr val="tx1"/>
                </a:solidFill>
              </a:rPr>
              <a:t>주재원 세금보고 </a:t>
            </a:r>
            <a:r>
              <a:rPr lang="en-US" altLang="ko-KR" sz="1100" dirty="0">
                <a:solidFill>
                  <a:schemeClr val="tx1"/>
                </a:solidFill>
              </a:rPr>
              <a:t>(Global Mobility)</a:t>
            </a:r>
          </a:p>
          <a:p>
            <a:pPr lvl="2">
              <a:lnSpc>
                <a:spcPct val="110000"/>
              </a:lnSpc>
              <a:spcAft>
                <a:spcPts val="0"/>
              </a:spcAft>
            </a:pPr>
            <a:r>
              <a:rPr lang="ko-KR" altLang="en-US" sz="1200" dirty="0">
                <a:solidFill>
                  <a:schemeClr val="tx1"/>
                </a:solidFill>
              </a:rPr>
              <a:t>무역 관세 점검 및 전략 대응 </a:t>
            </a:r>
            <a:endParaRPr lang="en-US" altLang="ko-KR" sz="1200" dirty="0">
              <a:solidFill>
                <a:schemeClr val="tx1"/>
              </a:solidFill>
            </a:endParaRPr>
          </a:p>
          <a:p>
            <a:pPr lvl="2">
              <a:lnSpc>
                <a:spcPct val="110000"/>
              </a:lnSpc>
              <a:spcAft>
                <a:spcPts val="0"/>
              </a:spcAft>
            </a:pPr>
            <a:r>
              <a:rPr lang="ko-KR" altLang="en-US" sz="1200" dirty="0">
                <a:solidFill>
                  <a:schemeClr val="tx1"/>
                </a:solidFill>
              </a:rPr>
              <a:t>주정부 인센티브 적용</a:t>
            </a:r>
            <a:endParaRPr lang="en-US" altLang="ko-KR" sz="1200" dirty="0">
              <a:solidFill>
                <a:schemeClr val="tx1"/>
              </a:solidFill>
            </a:endParaRPr>
          </a:p>
          <a:p>
            <a:pPr lvl="2">
              <a:lnSpc>
                <a:spcPct val="110000"/>
              </a:lnSpc>
              <a:spcAft>
                <a:spcPts val="0"/>
              </a:spcAft>
            </a:pPr>
            <a:r>
              <a:rPr lang="ko-KR" altLang="en-US" sz="1200" dirty="0">
                <a:solidFill>
                  <a:schemeClr val="tx1"/>
                </a:solidFill>
              </a:rPr>
              <a:t>회계자문 및 비즈니스 컨설팅 서비스 </a:t>
            </a:r>
            <a:endParaRPr lang="en-US" altLang="ko-KR" sz="1200" dirty="0">
              <a:solidFill>
                <a:schemeClr val="tx1"/>
              </a:solidFill>
            </a:endParaRPr>
          </a:p>
          <a:p>
            <a:pPr marL="0" lvl="1" indent="0">
              <a:lnSpc>
                <a:spcPct val="110000"/>
              </a:lnSpc>
              <a:spcAft>
                <a:spcPts val="0"/>
              </a:spcAft>
              <a:buNone/>
            </a:pPr>
            <a:endParaRPr lang="en-US" altLang="ko-KR" sz="1800" dirty="0"/>
          </a:p>
        </p:txBody>
      </p:sp>
      <p:sp>
        <p:nvSpPr>
          <p:cNvPr id="16" name="Title 1">
            <a:extLst>
              <a:ext uri="{FF2B5EF4-FFF2-40B4-BE49-F238E27FC236}">
                <a16:creationId xmlns:a16="http://schemas.microsoft.com/office/drawing/2014/main" id="{049C6771-A2D4-6F59-1621-C9345DD4C3C8}"/>
              </a:ext>
            </a:extLst>
          </p:cNvPr>
          <p:cNvSpPr txBox="1">
            <a:spLocks/>
          </p:cNvSpPr>
          <p:nvPr/>
        </p:nvSpPr>
        <p:spPr>
          <a:xfrm>
            <a:off x="7689407" y="480979"/>
            <a:ext cx="3862327" cy="1325563"/>
          </a:xfrm>
        </p:spPr>
        <p:txBody>
          <a:bodyPr anchor="ctr">
            <a:norm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altLang="ko-KR" sz="1800" dirty="0"/>
              <a:t>Aprio </a:t>
            </a:r>
            <a:r>
              <a:rPr lang="ko-KR" altLang="en-US" sz="1800" dirty="0"/>
              <a:t>회계법인</a:t>
            </a:r>
            <a:r>
              <a:rPr lang="en-US" altLang="ko-KR" sz="1800" dirty="0"/>
              <a:t>– </a:t>
            </a:r>
            <a:r>
              <a:rPr lang="ko-KR" altLang="en-US" sz="1800" dirty="0"/>
              <a:t>한국기업 서비스</a:t>
            </a:r>
            <a:endParaRPr lang="en-US" sz="1800" dirty="0"/>
          </a:p>
        </p:txBody>
      </p:sp>
      <p:graphicFrame>
        <p:nvGraphicFramePr>
          <p:cNvPr id="17" name="Content Placeholder 2">
            <a:extLst>
              <a:ext uri="{FF2B5EF4-FFF2-40B4-BE49-F238E27FC236}">
                <a16:creationId xmlns:a16="http://schemas.microsoft.com/office/drawing/2014/main" id="{6E8C5B1E-8518-5340-9F2B-534A4CD5F8AE}"/>
              </a:ext>
            </a:extLst>
          </p:cNvPr>
          <p:cNvGraphicFramePr>
            <a:graphicFrameLocks/>
          </p:cNvGraphicFramePr>
          <p:nvPr>
            <p:extLst>
              <p:ext uri="{D42A27DB-BD31-4B8C-83A1-F6EECF244321}">
                <p14:modId xmlns:p14="http://schemas.microsoft.com/office/powerpoint/2010/main" val="2865236961"/>
              </p:ext>
            </p:extLst>
          </p:nvPr>
        </p:nvGraphicFramePr>
        <p:xfrm>
          <a:off x="7689406" y="1454112"/>
          <a:ext cx="4267594" cy="46429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9" name="Straight Connector 18">
            <a:extLst>
              <a:ext uri="{FF2B5EF4-FFF2-40B4-BE49-F238E27FC236}">
                <a16:creationId xmlns:a16="http://schemas.microsoft.com/office/drawing/2014/main" id="{6065FCB0-4356-433C-C163-A5AC261CAB3B}"/>
              </a:ext>
            </a:extLst>
          </p:cNvPr>
          <p:cNvCxnSpPr>
            <a:cxnSpLocks/>
          </p:cNvCxnSpPr>
          <p:nvPr/>
        </p:nvCxnSpPr>
        <p:spPr>
          <a:xfrm>
            <a:off x="770138" y="5155117"/>
            <a:ext cx="6455316" cy="0"/>
          </a:xfrm>
          <a:prstGeom prst="line">
            <a:avLst/>
          </a:prstGeom>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81558B6B-EC96-4021-18C0-79E346275D02}"/>
              </a:ext>
            </a:extLst>
          </p:cNvPr>
          <p:cNvSpPr txBox="1"/>
          <p:nvPr/>
        </p:nvSpPr>
        <p:spPr>
          <a:xfrm>
            <a:off x="4346866" y="957121"/>
            <a:ext cx="6101860" cy="369332"/>
          </a:xfrm>
          <a:prstGeom prst="rect">
            <a:avLst/>
          </a:prstGeom>
          <a:noFill/>
        </p:spPr>
        <p:txBody>
          <a:bodyPr wrap="square">
            <a:spAutoFit/>
          </a:bodyPr>
          <a:lstStyle/>
          <a:p>
            <a:r>
              <a:rPr lang="en-US" dirty="0">
                <a:hlinkClick r:id="rId9"/>
              </a:rPr>
              <a:t>Korean Practice - Aprio</a:t>
            </a:r>
            <a:endParaRPr lang="en-US" dirty="0"/>
          </a:p>
        </p:txBody>
      </p:sp>
    </p:spTree>
    <p:extLst>
      <p:ext uri="{BB962C8B-B14F-4D97-AF65-F5344CB8AC3E}">
        <p14:creationId xmlns:p14="http://schemas.microsoft.com/office/powerpoint/2010/main" val="3052618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175"/>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57FB714-C3D6-FE27-A57C-3BE3A10868F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176" name="Google Shape;176;p32"/>
          <p:cNvPicPr preferRelativeResize="0">
            <a:picLocks noGrp="1"/>
          </p:cNvPicPr>
          <p:nvPr>
            <p:ph type="pic" idx="2"/>
          </p:nvPr>
        </p:nvPicPr>
        <p:blipFill rotWithShape="1">
          <a:blip r:embed="rId3"/>
          <a:srcRect l="51018" t="199" r="6998" b="-199"/>
          <a:stretch/>
        </p:blipFill>
        <p:spPr>
          <a:xfrm>
            <a:off x="8168640" y="12701"/>
            <a:ext cx="4023360" cy="6388091"/>
          </a:xfrm>
          <a:prstGeom prst="rect">
            <a:avLst/>
          </a:prstGeom>
          <a:solidFill>
            <a:srgbClr val="F2F2F2"/>
          </a:solidFill>
          <a:ln>
            <a:noFill/>
          </a:ln>
        </p:spPr>
      </p:pic>
      <p:sp>
        <p:nvSpPr>
          <p:cNvPr id="177" name="Google Shape;177;p32"/>
          <p:cNvSpPr/>
          <p:nvPr/>
        </p:nvSpPr>
        <p:spPr>
          <a:xfrm>
            <a:off x="578933" y="1963340"/>
            <a:ext cx="7150795" cy="4142991"/>
          </a:xfrm>
          <a:prstGeom prst="rect">
            <a:avLst/>
          </a:prstGeom>
          <a:noFill/>
          <a:ln>
            <a:noFill/>
          </a:ln>
        </p:spPr>
        <p:txBody>
          <a:bodyPr spcFirstLastPara="1" wrap="square" lIns="0" tIns="0" rIns="0" bIns="0" anchor="t" anchorCtr="0">
            <a:noAutofit/>
          </a:bodyPr>
          <a:lstStyle/>
          <a:p>
            <a:pPr marR="0" lvl="0" algn="l" rtl="0">
              <a:lnSpc>
                <a:spcPct val="100000"/>
              </a:lnSpc>
              <a:spcBef>
                <a:spcPts val="1200"/>
              </a:spcBef>
              <a:spcAft>
                <a:spcPts val="0"/>
              </a:spcAft>
              <a:buClr>
                <a:schemeClr val="accent1"/>
              </a:buClr>
              <a:buSzPts val="1800"/>
            </a:pPr>
            <a:r>
              <a:rPr lang="en-US" sz="2400" b="1" dirty="0">
                <a:solidFill>
                  <a:schemeClr val="tx1">
                    <a:lumMod val="75000"/>
                  </a:schemeClr>
                </a:solidFill>
                <a:latin typeface="Lato"/>
                <a:ea typeface="Lato"/>
                <a:cs typeface="Lato"/>
                <a:sym typeface="Lato"/>
              </a:rPr>
              <a:t>What is Global Mobility?</a:t>
            </a:r>
          </a:p>
          <a:p>
            <a:pPr>
              <a:spcBef>
                <a:spcPts val="1200"/>
              </a:spcBef>
              <a:buClr>
                <a:schemeClr val="accent1"/>
              </a:buClr>
              <a:buSzPts val="1800"/>
            </a:pPr>
            <a:r>
              <a:rPr lang="en-US" sz="1600" dirty="0">
                <a:solidFill>
                  <a:schemeClr val="tx1">
                    <a:lumMod val="75000"/>
                  </a:schemeClr>
                </a:solidFill>
                <a:latin typeface="Lato"/>
                <a:ea typeface="Lato"/>
                <a:cs typeface="Lato"/>
                <a:sym typeface="Lato"/>
              </a:rPr>
              <a:t>Scenario: Company A</a:t>
            </a:r>
            <a:r>
              <a:rPr lang="en-US" sz="1600" i="0" u="none" strike="noStrike" cap="none" dirty="0">
                <a:solidFill>
                  <a:schemeClr val="tx1">
                    <a:lumMod val="75000"/>
                  </a:schemeClr>
                </a:solidFill>
                <a:latin typeface="Lato"/>
                <a:ea typeface="Lato"/>
                <a:cs typeface="Lato"/>
                <a:sym typeface="Lato"/>
              </a:rPr>
              <a:t> has offices in various locations worldwide.  They move their employees from one location to another whether it’s a traditional fixed term assignment, permanent transfer (localization) or business travel.</a:t>
            </a:r>
          </a:p>
          <a:p>
            <a:pPr>
              <a:spcBef>
                <a:spcPts val="1200"/>
              </a:spcBef>
              <a:buClr>
                <a:schemeClr val="accent1"/>
              </a:buClr>
              <a:buSzPts val="1800"/>
            </a:pPr>
            <a:endParaRPr lang="en-US" sz="2400" b="1" dirty="0">
              <a:solidFill>
                <a:schemeClr val="tx1">
                  <a:lumMod val="75000"/>
                </a:schemeClr>
              </a:solidFill>
              <a:latin typeface="Lato"/>
              <a:ea typeface="Lato"/>
              <a:cs typeface="Lato"/>
              <a:sym typeface="Lato"/>
            </a:endParaRPr>
          </a:p>
          <a:p>
            <a:pPr>
              <a:spcBef>
                <a:spcPts val="1200"/>
              </a:spcBef>
              <a:buClr>
                <a:schemeClr val="accent1"/>
              </a:buClr>
              <a:buSzPts val="1800"/>
            </a:pPr>
            <a:r>
              <a:rPr lang="en-US" sz="2400" b="1" dirty="0">
                <a:solidFill>
                  <a:schemeClr val="tx1">
                    <a:lumMod val="75000"/>
                  </a:schemeClr>
                </a:solidFill>
                <a:latin typeface="Lato"/>
                <a:ea typeface="Lato"/>
                <a:cs typeface="Lato"/>
                <a:sym typeface="Lato"/>
              </a:rPr>
              <a:t>Why is Global Mobility important? </a:t>
            </a:r>
            <a:r>
              <a:rPr lang="en-US" sz="2000" b="1" dirty="0">
                <a:solidFill>
                  <a:schemeClr val="tx1">
                    <a:lumMod val="75000"/>
                  </a:schemeClr>
                </a:solidFill>
                <a:latin typeface="Lato"/>
                <a:ea typeface="Lato"/>
                <a:cs typeface="Lato"/>
                <a:sym typeface="Lato"/>
              </a:rPr>
              <a:t> </a:t>
            </a:r>
          </a:p>
          <a:p>
            <a:pPr marL="285750" indent="-285750">
              <a:spcBef>
                <a:spcPts val="1200"/>
              </a:spcBef>
              <a:buClr>
                <a:schemeClr val="accent1"/>
              </a:buClr>
              <a:buSzPts val="1800"/>
              <a:buFont typeface="Arial"/>
              <a:buChar char="•"/>
            </a:pPr>
            <a:r>
              <a:rPr lang="en-US" sz="2000" dirty="0">
                <a:solidFill>
                  <a:schemeClr val="tx1">
                    <a:lumMod val="75000"/>
                  </a:schemeClr>
                </a:solidFill>
                <a:latin typeface="Lato"/>
                <a:ea typeface="Lato"/>
                <a:cs typeface="Lato"/>
                <a:sym typeface="Lato"/>
              </a:rPr>
              <a:t>Recent trends and cases</a:t>
            </a:r>
            <a:endParaRPr lang="en-US" sz="2000" dirty="0">
              <a:solidFill>
                <a:schemeClr val="tx1">
                  <a:lumMod val="75000"/>
                </a:schemeClr>
              </a:solidFill>
              <a:latin typeface="Lato"/>
              <a:ea typeface="Lato"/>
              <a:cs typeface="Lato"/>
            </a:endParaRPr>
          </a:p>
          <a:p>
            <a:pPr marL="285750" indent="-285750">
              <a:spcBef>
                <a:spcPts val="1200"/>
              </a:spcBef>
              <a:buClr>
                <a:schemeClr val="accent1"/>
              </a:buClr>
              <a:buSzPts val="1800"/>
              <a:buFont typeface="Arial"/>
              <a:buChar char="•"/>
            </a:pPr>
            <a:r>
              <a:rPr lang="en-US" sz="2000" dirty="0">
                <a:solidFill>
                  <a:schemeClr val="tx1">
                    <a:lumMod val="75000"/>
                  </a:schemeClr>
                </a:solidFill>
                <a:latin typeface="Lato"/>
                <a:ea typeface="Lato"/>
                <a:cs typeface="Lato"/>
                <a:sym typeface="Lato"/>
              </a:rPr>
              <a:t>Tax compliance &amp; risk management</a:t>
            </a:r>
          </a:p>
          <a:p>
            <a:pPr marL="285750" indent="-285750">
              <a:spcBef>
                <a:spcPts val="1200"/>
              </a:spcBef>
              <a:buClr>
                <a:schemeClr val="accent1"/>
              </a:buClr>
              <a:buSzPts val="1800"/>
              <a:buFont typeface="Arial"/>
              <a:buChar char="•"/>
            </a:pPr>
            <a:r>
              <a:rPr lang="en-US" sz="2000" dirty="0">
                <a:solidFill>
                  <a:schemeClr val="tx1">
                    <a:lumMod val="75000"/>
                  </a:schemeClr>
                </a:solidFill>
                <a:latin typeface="Lato"/>
                <a:ea typeface="Lato"/>
                <a:cs typeface="Lato"/>
                <a:sym typeface="Lato"/>
              </a:rPr>
              <a:t>Cyber security</a:t>
            </a:r>
          </a:p>
          <a:p>
            <a:pPr marL="285750" marR="0" lvl="0" indent="-285750" algn="l" rtl="0">
              <a:lnSpc>
                <a:spcPct val="100000"/>
              </a:lnSpc>
              <a:spcBef>
                <a:spcPts val="1200"/>
              </a:spcBef>
              <a:spcAft>
                <a:spcPts val="0"/>
              </a:spcAft>
              <a:buClr>
                <a:schemeClr val="accent1"/>
              </a:buClr>
              <a:buSzPts val="1800"/>
              <a:buFont typeface="Arial"/>
              <a:buChar char="•"/>
            </a:pPr>
            <a:endParaRPr sz="2000" b="0" i="0" u="none" strike="noStrike" cap="none" dirty="0">
              <a:solidFill>
                <a:schemeClr val="tx1">
                  <a:lumMod val="75000"/>
                </a:schemeClr>
              </a:solidFill>
              <a:latin typeface="Lato"/>
              <a:ea typeface="Lato"/>
              <a:cs typeface="Lato"/>
              <a:sym typeface="Lato"/>
            </a:endParaRPr>
          </a:p>
        </p:txBody>
      </p:sp>
      <p:sp>
        <p:nvSpPr>
          <p:cNvPr id="178" name="Google Shape;178;p32"/>
          <p:cNvSpPr txBox="1"/>
          <p:nvPr/>
        </p:nvSpPr>
        <p:spPr>
          <a:xfrm>
            <a:off x="578933" y="1136389"/>
            <a:ext cx="8106210"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000" dirty="0">
                <a:solidFill>
                  <a:schemeClr val="dk2"/>
                </a:solidFill>
                <a:latin typeface="Lato Black"/>
                <a:ea typeface="Lato Black"/>
                <a:cs typeface="Lato Black"/>
                <a:sym typeface="Lato Black"/>
              </a:rPr>
              <a:t>Intro..</a:t>
            </a:r>
            <a:endParaRPr dirty="0"/>
          </a:p>
        </p:txBody>
      </p:sp>
      <p:cxnSp>
        <p:nvCxnSpPr>
          <p:cNvPr id="179" name="Google Shape;179;p32"/>
          <p:cNvCxnSpPr/>
          <p:nvPr/>
        </p:nvCxnSpPr>
        <p:spPr>
          <a:xfrm>
            <a:off x="578935" y="924990"/>
            <a:ext cx="1002043" cy="0"/>
          </a:xfrm>
          <a:prstGeom prst="straightConnector1">
            <a:avLst/>
          </a:prstGeom>
          <a:noFill/>
          <a:ln w="38100" cap="flat" cmpd="sng">
            <a:solidFill>
              <a:schemeClr val="accent1"/>
            </a:solidFill>
            <a:prstDash val="solid"/>
            <a:miter lim="800000"/>
            <a:headEnd type="none" w="sm" len="sm"/>
            <a:tailEnd type="none" w="sm" len="sm"/>
          </a:ln>
        </p:spPr>
      </p:cxnSp>
      <p:sp>
        <p:nvSpPr>
          <p:cNvPr id="2" name="Slide Number Placeholder 2">
            <a:extLst>
              <a:ext uri="{FF2B5EF4-FFF2-40B4-BE49-F238E27FC236}">
                <a16:creationId xmlns:a16="http://schemas.microsoft.com/office/drawing/2014/main" id="{51161F7C-43B8-512D-D978-580C3CB5A9E3}"/>
              </a:ext>
            </a:extLst>
          </p:cNvPr>
          <p:cNvSpPr txBox="1">
            <a:spLocks/>
          </p:cNvSpPr>
          <p:nvPr/>
        </p:nvSpPr>
        <p:spPr>
          <a:xfrm>
            <a:off x="9857470" y="6544730"/>
            <a:ext cx="810530" cy="2462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F5C94B-8C55-478B-B509-BAE6A06B2E2A}" type="slidenum">
              <a:rPr lang="en-US" sz="1000">
                <a:solidFill>
                  <a:srgbClr val="ADAFBB"/>
                </a:solidFill>
              </a:rPr>
              <a:pPr/>
              <a:t>19</a:t>
            </a:fld>
            <a:endParaRPr lang="en-US" sz="1000" dirty="0">
              <a:solidFill>
                <a:srgbClr val="ADAFBB"/>
              </a:solidFill>
            </a:endParaRPr>
          </a:p>
        </p:txBody>
      </p:sp>
      <p:sp>
        <p:nvSpPr>
          <p:cNvPr id="3" name="TextBox 2">
            <a:extLst>
              <a:ext uri="{FF2B5EF4-FFF2-40B4-BE49-F238E27FC236}">
                <a16:creationId xmlns:a16="http://schemas.microsoft.com/office/drawing/2014/main" id="{F58C2AA1-C053-A353-F5E2-7B806D85686A}"/>
              </a:ext>
            </a:extLst>
          </p:cNvPr>
          <p:cNvSpPr txBox="1"/>
          <p:nvPr/>
        </p:nvSpPr>
        <p:spPr>
          <a:xfrm>
            <a:off x="8168641" y="6543584"/>
            <a:ext cx="1753958" cy="246221"/>
          </a:xfrm>
          <a:prstGeom prst="rect">
            <a:avLst/>
          </a:prstGeom>
          <a:noFill/>
        </p:spPr>
        <p:txBody>
          <a:bodyPr wrap="square" rtlCol="0">
            <a:spAutoFit/>
          </a:bodyPr>
          <a:lstStyle/>
          <a:p>
            <a:pPr algn="ctr"/>
            <a:r>
              <a:rPr lang="en-US" sz="1000" i="1" dirty="0">
                <a:solidFill>
                  <a:schemeClr val="bg1">
                    <a:lumMod val="65000"/>
                  </a:schemeClr>
                </a:solidFill>
              </a:rPr>
              <a:t> Private &amp; Confidential </a:t>
            </a:r>
            <a:endParaRPr lang="en-AU" sz="1000" i="1" dirty="0">
              <a:solidFill>
                <a:schemeClr val="bg1">
                  <a:lumMod val="65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26B1626-A6C3-02FA-E912-A0A2CB408B3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75CAB37-C501-F684-78E0-BFE94108150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3B46C943-EF9B-4EC2-95FC-C63EB97DF40B}"/>
              </a:ext>
            </a:extLst>
          </p:cNvPr>
          <p:cNvSpPr/>
          <p:nvPr/>
        </p:nvSpPr>
        <p:spPr>
          <a:xfrm>
            <a:off x="5262176" y="1414474"/>
            <a:ext cx="6345890" cy="4248022"/>
          </a:xfrm>
          <a:prstGeom prst="rect">
            <a:avLst/>
          </a:prstGeom>
        </p:spPr>
        <p:txBody>
          <a:bodyPr wrap="square" lIns="0" tIns="0" rIns="0" bIns="0">
            <a:spAutoFit/>
          </a:bodyPr>
          <a:lstStyle/>
          <a:p>
            <a:pPr algn="just">
              <a:lnSpc>
                <a:spcPct val="130000"/>
              </a:lnSpc>
            </a:pPr>
            <a:r>
              <a:rPr lang="ko-KR" altLang="en-US" sz="1200" dirty="0">
                <a:latin typeface="Malgun Gothic" panose="020B0503020000020004" pitchFamily="34" charset="-127"/>
                <a:ea typeface="Malgun Gothic" panose="020B0503020000020004" pitchFamily="34" charset="-127"/>
              </a:rPr>
              <a:t>한</a:t>
            </a:r>
            <a:r>
              <a:rPr lang="en-US" altLang="ko-KR" sz="1200" dirty="0">
                <a:latin typeface="Malgun Gothic" panose="020B0503020000020004" pitchFamily="34" charset="-127"/>
                <a:ea typeface="Malgun Gothic" panose="020B0503020000020004" pitchFamily="34" charset="-127"/>
              </a:rPr>
              <a:t>-</a:t>
            </a:r>
            <a:r>
              <a:rPr lang="ko-KR" altLang="en-US" sz="1200" dirty="0">
                <a:latin typeface="Malgun Gothic" panose="020B0503020000020004" pitchFamily="34" charset="-127"/>
                <a:ea typeface="Malgun Gothic" panose="020B0503020000020004" pitchFamily="34" charset="-127"/>
              </a:rPr>
              <a:t>미 경제 활동이 한층 더 활발해지면서 미국 진출 기업들에게 새로운 기회들이 발굴되고 있습니다</a:t>
            </a:r>
            <a:r>
              <a:rPr lang="en-US" altLang="ko-KR" sz="1200" dirty="0">
                <a:latin typeface="Malgun Gothic" panose="020B0503020000020004" pitchFamily="34" charset="-127"/>
                <a:ea typeface="Malgun Gothic" panose="020B0503020000020004" pitchFamily="34" charset="-127"/>
              </a:rPr>
              <a:t>.</a:t>
            </a:r>
            <a:r>
              <a:rPr lang="ko-KR" altLang="en-US" sz="1200" dirty="0">
                <a:latin typeface="Malgun Gothic" panose="020B0503020000020004" pitchFamily="34" charset="-127"/>
                <a:ea typeface="Malgun Gothic" panose="020B0503020000020004" pitchFamily="34" charset="-127"/>
              </a:rPr>
              <a:t> </a:t>
            </a:r>
            <a:r>
              <a:rPr lang="en-US" altLang="ko-KR" sz="1200" dirty="0">
                <a:latin typeface="Malgun Gothic" panose="020B0503020000020004" pitchFamily="34" charset="-127"/>
                <a:ea typeface="Malgun Gothic" panose="020B0503020000020004" pitchFamily="34" charset="-127"/>
              </a:rPr>
              <a:t>ESG </a:t>
            </a:r>
            <a:r>
              <a:rPr lang="ko-KR" altLang="en-US" sz="1200" dirty="0">
                <a:latin typeface="Malgun Gothic" panose="020B0503020000020004" pitchFamily="34" charset="-127"/>
                <a:ea typeface="Malgun Gothic" panose="020B0503020000020004" pitchFamily="34" charset="-127"/>
              </a:rPr>
              <a:t>투자</a:t>
            </a:r>
            <a:r>
              <a:rPr lang="en-US" altLang="ko-KR" sz="1200" dirty="0">
                <a:latin typeface="Malgun Gothic" panose="020B0503020000020004" pitchFamily="34" charset="-127"/>
                <a:ea typeface="Malgun Gothic" panose="020B0503020000020004" pitchFamily="34" charset="-127"/>
              </a:rPr>
              <a:t>, </a:t>
            </a:r>
            <a:r>
              <a:rPr lang="ko-KR" altLang="en-US" sz="1200" dirty="0">
                <a:latin typeface="Malgun Gothic" panose="020B0503020000020004" pitchFamily="34" charset="-127"/>
                <a:ea typeface="Malgun Gothic" panose="020B0503020000020004" pitchFamily="34" charset="-127"/>
              </a:rPr>
              <a:t>유통망 개선</a:t>
            </a:r>
            <a:r>
              <a:rPr lang="en-US" altLang="ko-KR" sz="1200" dirty="0">
                <a:latin typeface="Malgun Gothic" panose="020B0503020000020004" pitchFamily="34" charset="-127"/>
                <a:ea typeface="Malgun Gothic" panose="020B0503020000020004" pitchFamily="34" charset="-127"/>
              </a:rPr>
              <a:t>, </a:t>
            </a:r>
            <a:r>
              <a:rPr lang="ko-KR" altLang="en-US" sz="1200" dirty="0">
                <a:latin typeface="Malgun Gothic" panose="020B0503020000020004" pitchFamily="34" charset="-127"/>
                <a:ea typeface="Malgun Gothic" panose="020B0503020000020004" pitchFamily="34" charset="-127"/>
              </a:rPr>
              <a:t>등 미국의 정치</a:t>
            </a:r>
            <a:r>
              <a:rPr lang="en-US" altLang="ko-KR" sz="1200" dirty="0">
                <a:latin typeface="Malgun Gothic" panose="020B0503020000020004" pitchFamily="34" charset="-127"/>
                <a:ea typeface="Malgun Gothic" panose="020B0503020000020004" pitchFamily="34" charset="-127"/>
              </a:rPr>
              <a:t>, </a:t>
            </a:r>
            <a:r>
              <a:rPr lang="ko-KR" altLang="en-US" sz="1200" dirty="0">
                <a:latin typeface="Malgun Gothic" panose="020B0503020000020004" pitchFamily="34" charset="-127"/>
                <a:ea typeface="Malgun Gothic" panose="020B0503020000020004" pitchFamily="34" charset="-127"/>
              </a:rPr>
              <a:t>경제</a:t>
            </a:r>
            <a:r>
              <a:rPr lang="en-US" altLang="ko-KR" sz="1200" dirty="0">
                <a:latin typeface="Malgun Gothic" panose="020B0503020000020004" pitchFamily="34" charset="-127"/>
                <a:ea typeface="Malgun Gothic" panose="020B0503020000020004" pitchFamily="34" charset="-127"/>
              </a:rPr>
              <a:t>, </a:t>
            </a:r>
            <a:r>
              <a:rPr lang="ko-KR" altLang="en-US" sz="1200" dirty="0">
                <a:latin typeface="Malgun Gothic" panose="020B0503020000020004" pitchFamily="34" charset="-127"/>
                <a:ea typeface="Malgun Gothic" panose="020B0503020000020004" pitchFamily="34" charset="-127"/>
              </a:rPr>
              <a:t>사회 트랜드가 미국 진출 전략으로 잘 활용되어 중요한 사업 기회를 놓치지 않고 나아갈 수 있도록 각 분야의 전문적인 자문의 협력이 필요하게 되었습니다</a:t>
            </a:r>
            <a:r>
              <a:rPr lang="en-US" altLang="ko-KR" sz="1200" dirty="0">
                <a:latin typeface="Malgun Gothic" panose="020B0503020000020004" pitchFamily="34" charset="-127"/>
                <a:ea typeface="Malgun Gothic" panose="020B0503020000020004" pitchFamily="34" charset="-127"/>
              </a:rPr>
              <a:t>. </a:t>
            </a:r>
            <a:r>
              <a:rPr lang="ko-KR" altLang="en-US" sz="1200" dirty="0">
                <a:latin typeface="Malgun Gothic" panose="020B0503020000020004" pitchFamily="34" charset="-127"/>
                <a:ea typeface="Malgun Gothic" panose="020B0503020000020004" pitchFamily="34" charset="-127"/>
              </a:rPr>
              <a:t>이러한 새로운 산업 개발과 기회의 도움이 될 수 있는 세무</a:t>
            </a:r>
            <a:r>
              <a:rPr lang="en-US" altLang="ko-KR" sz="1200" dirty="0">
                <a:latin typeface="Malgun Gothic" panose="020B0503020000020004" pitchFamily="34" charset="-127"/>
                <a:ea typeface="Malgun Gothic" panose="020B0503020000020004" pitchFamily="34" charset="-127"/>
              </a:rPr>
              <a:t>, </a:t>
            </a:r>
            <a:r>
              <a:rPr lang="ko-KR" altLang="en-US" sz="1200" dirty="0">
                <a:latin typeface="Malgun Gothic" panose="020B0503020000020004" pitchFamily="34" charset="-127"/>
                <a:ea typeface="Malgun Gothic" panose="020B0503020000020004" pitchFamily="34" charset="-127"/>
              </a:rPr>
              <a:t>회계</a:t>
            </a:r>
            <a:r>
              <a:rPr lang="en-US" altLang="ko-KR" sz="1200" dirty="0">
                <a:latin typeface="Malgun Gothic" panose="020B0503020000020004" pitchFamily="34" charset="-127"/>
                <a:ea typeface="Malgun Gothic" panose="020B0503020000020004" pitchFamily="34" charset="-127"/>
              </a:rPr>
              <a:t>, </a:t>
            </a:r>
            <a:r>
              <a:rPr lang="ko-KR" altLang="en-US" sz="1200" dirty="0">
                <a:latin typeface="Malgun Gothic" panose="020B0503020000020004" pitchFamily="34" charset="-127"/>
                <a:ea typeface="Malgun Gothic" panose="020B0503020000020004" pitchFamily="34" charset="-127"/>
              </a:rPr>
              <a:t>관세 등 여러 자문 역할이 연결되어 도움이 필요합니다</a:t>
            </a:r>
            <a:r>
              <a:rPr lang="en-US" altLang="ko-KR" sz="1200" dirty="0">
                <a:latin typeface="Malgun Gothic" panose="020B0503020000020004" pitchFamily="34" charset="-127"/>
                <a:ea typeface="Malgun Gothic" panose="020B0503020000020004" pitchFamily="34" charset="-127"/>
              </a:rPr>
              <a:t>. </a:t>
            </a:r>
            <a:r>
              <a:rPr lang="ko-KR" altLang="en-US" sz="1200" dirty="0">
                <a:latin typeface="Malgun Gothic" panose="020B0503020000020004" pitchFamily="34" charset="-127"/>
                <a:ea typeface="Malgun Gothic" panose="020B0503020000020004" pitchFamily="34" charset="-127"/>
              </a:rPr>
              <a:t>성공의 영향을 줄 수 있는 글로벌 이슈들을 </a:t>
            </a:r>
            <a:r>
              <a:rPr lang="en-US" altLang="ko-KR" sz="1200" dirty="0">
                <a:latin typeface="Malgun Gothic" panose="020B0503020000020004" pitchFamily="34" charset="-127"/>
                <a:ea typeface="Malgun Gothic" panose="020B0503020000020004" pitchFamily="34" charset="-127"/>
              </a:rPr>
              <a:t>APRIO </a:t>
            </a:r>
            <a:r>
              <a:rPr lang="ko-KR" altLang="en-US" sz="1200" dirty="0">
                <a:latin typeface="Malgun Gothic" panose="020B0503020000020004" pitchFamily="34" charset="-127"/>
                <a:ea typeface="Malgun Gothic" panose="020B0503020000020004" pitchFamily="34" charset="-127"/>
              </a:rPr>
              <a:t>회계법인의 </a:t>
            </a:r>
            <a:r>
              <a:rPr lang="en-US" altLang="ko-KR" sz="1200" dirty="0">
                <a:latin typeface="Malgun Gothic" panose="020B0503020000020004" pitchFamily="34" charset="-127"/>
                <a:ea typeface="Malgun Gothic" panose="020B0503020000020004" pitchFamily="34" charset="-127"/>
              </a:rPr>
              <a:t>KOREA DESK </a:t>
            </a:r>
            <a:r>
              <a:rPr lang="ko-KR" altLang="en-US" sz="1200" dirty="0">
                <a:latin typeface="Malgun Gothic" panose="020B0503020000020004" pitchFamily="34" charset="-127"/>
                <a:ea typeface="Malgun Gothic" panose="020B0503020000020004" pitchFamily="34" charset="-127"/>
              </a:rPr>
              <a:t>를 통해서 미국내 현지 전문가들과  함께 연결되어 복잡한 여러 진출 고려 사항을 조금 더 쉽게 풀어 나아가고</a:t>
            </a:r>
            <a:r>
              <a:rPr lang="en-US" altLang="ko-KR" sz="1200" dirty="0">
                <a:latin typeface="Malgun Gothic" panose="020B0503020000020004" pitchFamily="34" charset="-127"/>
                <a:ea typeface="Malgun Gothic" panose="020B0503020000020004" pitchFamily="34" charset="-127"/>
              </a:rPr>
              <a:t>, </a:t>
            </a:r>
            <a:r>
              <a:rPr lang="ko-KR" altLang="en-US" sz="1200" dirty="0">
                <a:latin typeface="Malgun Gothic" panose="020B0503020000020004" pitchFamily="34" charset="-127"/>
                <a:ea typeface="Malgun Gothic" panose="020B0503020000020004" pitchFamily="34" charset="-127"/>
              </a:rPr>
              <a:t>슬기롭게 대응하여</a:t>
            </a:r>
            <a:r>
              <a:rPr lang="en-US" altLang="ko-KR" sz="1200" dirty="0">
                <a:latin typeface="Malgun Gothic" panose="020B0503020000020004" pitchFamily="34" charset="-127"/>
                <a:ea typeface="Malgun Gothic" panose="020B0503020000020004" pitchFamily="34" charset="-127"/>
              </a:rPr>
              <a:t> </a:t>
            </a:r>
            <a:r>
              <a:rPr lang="ko-KR" altLang="en-US" sz="1200" dirty="0">
                <a:latin typeface="Malgun Gothic" panose="020B0503020000020004" pitchFamily="34" charset="-127"/>
                <a:ea typeface="Malgun Gothic" panose="020B0503020000020004" pitchFamily="34" charset="-127"/>
              </a:rPr>
              <a:t>조금 더 선제적인 준비와 새로운 시대의 기회를 성공의 길로 창출 하는데 도움이 되고자 합니다</a:t>
            </a:r>
            <a:r>
              <a:rPr lang="en-US" altLang="ko-KR" sz="1200" dirty="0">
                <a:latin typeface="Malgun Gothic" panose="020B0503020000020004" pitchFamily="34" charset="-127"/>
                <a:ea typeface="Malgun Gothic" panose="020B0503020000020004" pitchFamily="34" charset="-127"/>
              </a:rPr>
              <a:t>.</a:t>
            </a:r>
            <a:r>
              <a:rPr lang="ko-KR" altLang="en-US" sz="1200" dirty="0">
                <a:latin typeface="Malgun Gothic" panose="020B0503020000020004" pitchFamily="34" charset="-127"/>
                <a:ea typeface="Malgun Gothic" panose="020B0503020000020004" pitchFamily="34" charset="-127"/>
              </a:rPr>
              <a:t> 한국기업들의 미국투자의 중요한 발걸음에 도움이 되기를 진심으로 바랍니다</a:t>
            </a:r>
            <a:endParaRPr lang="en-US" altLang="ko-KR" sz="1200" dirty="0">
              <a:latin typeface="Malgun Gothic" panose="020B0503020000020004" pitchFamily="34" charset="-127"/>
              <a:ea typeface="Malgun Gothic" panose="020B0503020000020004" pitchFamily="34" charset="-127"/>
            </a:endParaRPr>
          </a:p>
          <a:p>
            <a:pPr>
              <a:lnSpc>
                <a:spcPct val="130000"/>
              </a:lnSpc>
            </a:pPr>
            <a:endParaRPr lang="en-US" sz="1100" dirty="0">
              <a:latin typeface="Malgun Gothic" panose="020B0503020000020004" pitchFamily="34" charset="-127"/>
              <a:ea typeface="Malgun Gothic" panose="020B0503020000020004" pitchFamily="34" charset="-127"/>
            </a:endParaRPr>
          </a:p>
          <a:p>
            <a:pPr algn="just">
              <a:lnSpc>
                <a:spcPct val="130000"/>
              </a:lnSpc>
            </a:pPr>
            <a:endParaRPr lang="en-US" sz="1050" dirty="0"/>
          </a:p>
          <a:p>
            <a:pPr lvl="2" algn="just">
              <a:lnSpc>
                <a:spcPct val="130000"/>
              </a:lnSpc>
            </a:pPr>
            <a:endParaRPr lang="en-US" altLang="ko-KR" sz="1050" dirty="0">
              <a:latin typeface="Malgun Gothic" panose="020B0503020000020004" pitchFamily="34" charset="-127"/>
              <a:ea typeface="Malgun Gothic" panose="020B0503020000020004" pitchFamily="34" charset="-127"/>
            </a:endParaRPr>
          </a:p>
          <a:p>
            <a:pPr lvl="2" algn="just">
              <a:lnSpc>
                <a:spcPct val="130000"/>
              </a:lnSpc>
            </a:pPr>
            <a:endParaRPr lang="en-US" altLang="ko-KR" sz="1050" dirty="0">
              <a:latin typeface="Malgun Gothic" panose="020B0503020000020004" pitchFamily="34" charset="-127"/>
              <a:ea typeface="Malgun Gothic" panose="020B0503020000020004" pitchFamily="34" charset="-127"/>
            </a:endParaRPr>
          </a:p>
          <a:p>
            <a:pPr lvl="2" algn="just">
              <a:lnSpc>
                <a:spcPct val="130000"/>
              </a:lnSpc>
            </a:pPr>
            <a:r>
              <a:rPr lang="ko-KR" altLang="en-US" sz="1050" dirty="0">
                <a:latin typeface="Malgun Gothic" panose="020B0503020000020004" pitchFamily="34" charset="-127"/>
                <a:ea typeface="Malgun Gothic" panose="020B0503020000020004" pitchFamily="34" charset="-127"/>
              </a:rPr>
              <a:t>귀하가 이루고자 하는 목표를 쉽게 달성 할 수 있도록 도움이 되는 것이 자문의 중요한 역할 입니다</a:t>
            </a:r>
            <a:r>
              <a:rPr lang="en-US" altLang="ko-KR" sz="1050" dirty="0">
                <a:latin typeface="Malgun Gothic" panose="020B0503020000020004" pitchFamily="34" charset="-127"/>
                <a:ea typeface="Malgun Gothic" panose="020B0503020000020004" pitchFamily="34" charset="-127"/>
              </a:rPr>
              <a:t>. </a:t>
            </a:r>
            <a:r>
              <a:rPr lang="ko-KR" altLang="en-US" sz="1050" dirty="0">
                <a:latin typeface="Malgun Gothic" panose="020B0503020000020004" pitchFamily="34" charset="-127"/>
                <a:ea typeface="Malgun Gothic" panose="020B0503020000020004" pitchFamily="34" charset="-127"/>
              </a:rPr>
              <a:t>미국내 사업을 하시는데 좋은 파트너쉽과 네트워크를 형성하여</a:t>
            </a:r>
            <a:r>
              <a:rPr lang="en-US" altLang="ko-KR" sz="1050" dirty="0">
                <a:latin typeface="Malgun Gothic" panose="020B0503020000020004" pitchFamily="34" charset="-127"/>
                <a:ea typeface="Malgun Gothic" panose="020B0503020000020004" pitchFamily="34" charset="-127"/>
              </a:rPr>
              <a:t> </a:t>
            </a:r>
            <a:r>
              <a:rPr lang="ko-KR" altLang="en-US" sz="1050" dirty="0">
                <a:latin typeface="Malgun Gothic" panose="020B0503020000020004" pitchFamily="34" charset="-127"/>
                <a:ea typeface="Malgun Gothic" panose="020B0503020000020004" pitchFamily="34" charset="-127"/>
              </a:rPr>
              <a:t>나아가고</a:t>
            </a:r>
            <a:r>
              <a:rPr lang="en-US" altLang="ko-KR" sz="1050" dirty="0">
                <a:latin typeface="Malgun Gothic" panose="020B0503020000020004" pitchFamily="34" charset="-127"/>
                <a:ea typeface="Malgun Gothic" panose="020B0503020000020004" pitchFamily="34" charset="-127"/>
              </a:rPr>
              <a:t>, </a:t>
            </a:r>
            <a:r>
              <a:rPr lang="ko-KR" altLang="en-US" sz="1050" dirty="0">
                <a:latin typeface="Malgun Gothic" panose="020B0503020000020004" pitchFamily="34" charset="-127"/>
                <a:ea typeface="Malgun Gothic" panose="020B0503020000020004" pitchFamily="34" charset="-127"/>
              </a:rPr>
              <a:t>좋은 기업 문화</a:t>
            </a:r>
            <a:r>
              <a:rPr lang="en-US" altLang="ko-KR" sz="1050" dirty="0">
                <a:latin typeface="Malgun Gothic" panose="020B0503020000020004" pitchFamily="34" charset="-127"/>
                <a:ea typeface="Malgun Gothic" panose="020B0503020000020004" pitchFamily="34" charset="-127"/>
              </a:rPr>
              <a:t>, </a:t>
            </a:r>
            <a:r>
              <a:rPr lang="ko-KR" altLang="en-US" sz="1050" dirty="0">
                <a:latin typeface="Malgun Gothic" panose="020B0503020000020004" pitchFamily="34" charset="-127"/>
                <a:ea typeface="Malgun Gothic" panose="020B0503020000020004" pitchFamily="34" charset="-127"/>
              </a:rPr>
              <a:t>사회적 가치</a:t>
            </a:r>
            <a:r>
              <a:rPr lang="en-US" altLang="ko-KR" sz="1050" dirty="0">
                <a:latin typeface="Malgun Gothic" panose="020B0503020000020004" pitchFamily="34" charset="-127"/>
                <a:ea typeface="Malgun Gothic" panose="020B0503020000020004" pitchFamily="34" charset="-127"/>
              </a:rPr>
              <a:t>, </a:t>
            </a:r>
            <a:r>
              <a:rPr lang="ko-KR" altLang="en-US" sz="1050" dirty="0">
                <a:latin typeface="Malgun Gothic" panose="020B0503020000020004" pitchFamily="34" charset="-127"/>
                <a:ea typeface="Malgun Gothic" panose="020B0503020000020004" pitchFamily="34" charset="-127"/>
              </a:rPr>
              <a:t>그리고 하시는 일에 도움이 되는 길잡이 역할이 되어 나아갈 수 있도록 노력과 책임을 감당하고</a:t>
            </a:r>
            <a:r>
              <a:rPr lang="en-US" altLang="ko-KR" sz="1050" dirty="0">
                <a:latin typeface="Malgun Gothic" panose="020B0503020000020004" pitchFamily="34" charset="-127"/>
                <a:ea typeface="Malgun Gothic" panose="020B0503020000020004" pitchFamily="34" charset="-127"/>
              </a:rPr>
              <a:t>,</a:t>
            </a:r>
            <a:r>
              <a:rPr lang="ko-KR" altLang="en-US" sz="1050" dirty="0">
                <a:latin typeface="Malgun Gothic" panose="020B0503020000020004" pitchFamily="34" charset="-127"/>
                <a:ea typeface="Malgun Gothic" panose="020B0503020000020004" pitchFamily="34" charset="-127"/>
              </a:rPr>
              <a:t> 크고 작은 모든 글로벌 기업들에게 적시 적소의 기회와 과제를 달성하게 도움이 되는 좋은 협업 관계를 통해서</a:t>
            </a:r>
            <a:r>
              <a:rPr lang="en-US" altLang="ko-KR" sz="1050" dirty="0">
                <a:latin typeface="Malgun Gothic" panose="020B0503020000020004" pitchFamily="34" charset="-127"/>
                <a:ea typeface="Malgun Gothic" panose="020B0503020000020004" pitchFamily="34" charset="-127"/>
              </a:rPr>
              <a:t>,</a:t>
            </a:r>
            <a:r>
              <a:rPr lang="ko-KR" altLang="en-US" sz="1050" dirty="0">
                <a:latin typeface="Malgun Gothic" panose="020B0503020000020004" pitchFamily="34" charset="-127"/>
                <a:ea typeface="Malgun Gothic" panose="020B0503020000020004" pitchFamily="34" charset="-127"/>
              </a:rPr>
              <a:t> 귀하의 목표를 이루도록 도움이 되는 역할을 하는 </a:t>
            </a:r>
            <a:r>
              <a:rPr lang="en-US" altLang="ko-KR" sz="1050" dirty="0">
                <a:latin typeface="Malgun Gothic" panose="020B0503020000020004" pitchFamily="34" charset="-127"/>
                <a:ea typeface="Malgun Gothic" panose="020B0503020000020004" pitchFamily="34" charset="-127"/>
              </a:rPr>
              <a:t>APRIO </a:t>
            </a:r>
            <a:r>
              <a:rPr lang="ko-KR" altLang="en-US" sz="1050" dirty="0">
                <a:latin typeface="Malgun Gothic" panose="020B0503020000020004" pitchFamily="34" charset="-127"/>
                <a:ea typeface="Malgun Gothic" panose="020B0503020000020004" pitchFamily="34" charset="-127"/>
              </a:rPr>
              <a:t>회계법인 전문가들의 협력을 악속 합니다</a:t>
            </a:r>
            <a:r>
              <a:rPr lang="en-US" altLang="ko-KR" sz="1050" dirty="0">
                <a:latin typeface="Malgun Gothic" panose="020B0503020000020004" pitchFamily="34" charset="-127"/>
                <a:ea typeface="Malgun Gothic" panose="020B0503020000020004" pitchFamily="34" charset="-127"/>
              </a:rPr>
              <a:t>.</a:t>
            </a:r>
            <a:r>
              <a:rPr lang="ko-KR" altLang="en-US" sz="1050" dirty="0">
                <a:latin typeface="Malgun Gothic" panose="020B0503020000020004" pitchFamily="34" charset="-127"/>
                <a:ea typeface="Malgun Gothic" panose="020B0503020000020004" pitchFamily="34" charset="-127"/>
              </a:rPr>
              <a:t> </a:t>
            </a:r>
            <a:endParaRPr lang="en-US" sz="1050" dirty="0">
              <a:latin typeface="Malgun Gothic" panose="020B0503020000020004" pitchFamily="34" charset="-127"/>
              <a:ea typeface="Malgun Gothic" panose="020B0503020000020004" pitchFamily="34" charset="-127"/>
            </a:endParaRPr>
          </a:p>
        </p:txBody>
      </p:sp>
      <p:sp>
        <p:nvSpPr>
          <p:cNvPr id="8" name="TextBox 7">
            <a:extLst>
              <a:ext uri="{FF2B5EF4-FFF2-40B4-BE49-F238E27FC236}">
                <a16:creationId xmlns:a16="http://schemas.microsoft.com/office/drawing/2014/main" id="{47D7D2D9-09A7-4CC1-8554-58887FBFF1F6}"/>
              </a:ext>
            </a:extLst>
          </p:cNvPr>
          <p:cNvSpPr txBox="1"/>
          <p:nvPr/>
        </p:nvSpPr>
        <p:spPr>
          <a:xfrm>
            <a:off x="5262176" y="852035"/>
            <a:ext cx="4917078" cy="369332"/>
          </a:xfrm>
          <a:prstGeom prst="rect">
            <a:avLst/>
          </a:prstGeom>
          <a:noFill/>
        </p:spPr>
        <p:txBody>
          <a:bodyPr wrap="square" lIns="0" tIns="0" rIns="0" bIns="0" rtlCol="0">
            <a:spAutoFit/>
          </a:bodyPr>
          <a:lstStyle/>
          <a:p>
            <a:r>
              <a:rPr lang="en-US" sz="2400" dirty="0">
                <a:solidFill>
                  <a:schemeClr val="accent1"/>
                </a:solidFill>
                <a:latin typeface="+mj-lt"/>
              </a:rPr>
              <a:t>Introduction from Korea Desk</a:t>
            </a:r>
          </a:p>
        </p:txBody>
      </p:sp>
      <p:cxnSp>
        <p:nvCxnSpPr>
          <p:cNvPr id="21" name="Straight Connector 20">
            <a:extLst>
              <a:ext uri="{FF2B5EF4-FFF2-40B4-BE49-F238E27FC236}">
                <a16:creationId xmlns:a16="http://schemas.microsoft.com/office/drawing/2014/main" id="{641CD69B-5B54-49C8-AFC5-EFAE8A42D269}"/>
              </a:ext>
            </a:extLst>
          </p:cNvPr>
          <p:cNvCxnSpPr/>
          <p:nvPr/>
        </p:nvCxnSpPr>
        <p:spPr>
          <a:xfrm>
            <a:off x="5598226" y="675268"/>
            <a:ext cx="483947"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68E69B43-9CBF-014A-9CC7-F8D4B592B047}"/>
              </a:ext>
            </a:extLst>
          </p:cNvPr>
          <p:cNvGrpSpPr/>
          <p:nvPr/>
        </p:nvGrpSpPr>
        <p:grpSpPr>
          <a:xfrm>
            <a:off x="5532308" y="4394744"/>
            <a:ext cx="478973" cy="478973"/>
            <a:chOff x="4399669" y="7295425"/>
            <a:chExt cx="638631" cy="638631"/>
          </a:xfrm>
        </p:grpSpPr>
        <p:grpSp>
          <p:nvGrpSpPr>
            <p:cNvPr id="75" name="Group 74">
              <a:extLst>
                <a:ext uri="{FF2B5EF4-FFF2-40B4-BE49-F238E27FC236}">
                  <a16:creationId xmlns:a16="http://schemas.microsoft.com/office/drawing/2014/main" id="{37D8ACB3-12BC-403D-A733-AC3A8DBFDC95}"/>
                </a:ext>
              </a:extLst>
            </p:cNvPr>
            <p:cNvGrpSpPr/>
            <p:nvPr/>
          </p:nvGrpSpPr>
          <p:grpSpPr>
            <a:xfrm>
              <a:off x="4399669" y="7295425"/>
              <a:ext cx="638631" cy="638631"/>
              <a:chOff x="4308486" y="2751339"/>
              <a:chExt cx="884873" cy="884873"/>
            </a:xfrm>
          </p:grpSpPr>
          <p:sp>
            <p:nvSpPr>
              <p:cNvPr id="77" name="Rectangle 76">
                <a:extLst>
                  <a:ext uri="{FF2B5EF4-FFF2-40B4-BE49-F238E27FC236}">
                    <a16:creationId xmlns:a16="http://schemas.microsoft.com/office/drawing/2014/main" id="{4A440097-37B4-4EFF-B1D8-68A2AF45B208}"/>
                  </a:ext>
                </a:extLst>
              </p:cNvPr>
              <p:cNvSpPr/>
              <p:nvPr/>
            </p:nvSpPr>
            <p:spPr>
              <a:xfrm>
                <a:off x="4308485" y="2751339"/>
                <a:ext cx="884873" cy="8848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8" name="Rectangle 77">
                <a:extLst>
                  <a:ext uri="{FF2B5EF4-FFF2-40B4-BE49-F238E27FC236}">
                    <a16:creationId xmlns:a16="http://schemas.microsoft.com/office/drawing/2014/main" id="{D7CFB77C-1A1C-4827-984B-1B133F5BF076}"/>
                  </a:ext>
                </a:extLst>
              </p:cNvPr>
              <p:cNvSpPr/>
              <p:nvPr/>
            </p:nvSpPr>
            <p:spPr>
              <a:xfrm>
                <a:off x="4339673" y="2782528"/>
                <a:ext cx="822496" cy="822494"/>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3" name="Shape 2460">
              <a:extLst>
                <a:ext uri="{FF2B5EF4-FFF2-40B4-BE49-F238E27FC236}">
                  <a16:creationId xmlns:a16="http://schemas.microsoft.com/office/drawing/2014/main" id="{394382E4-E622-C244-9195-9F9E8A92278B}"/>
                </a:ext>
              </a:extLst>
            </p:cNvPr>
            <p:cNvSpPr/>
            <p:nvPr/>
          </p:nvSpPr>
          <p:spPr>
            <a:xfrm>
              <a:off x="4590233" y="7500436"/>
              <a:ext cx="279400" cy="228608"/>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bg1"/>
            </a:solidFill>
            <a:ln w="12700">
              <a:miter lim="400000"/>
            </a:ln>
          </p:spPr>
          <p:txBody>
            <a:bodyPr lIns="14287" tIns="14287" rIns="14287" bIns="14287" anchor="ctr"/>
            <a:lstStyle/>
            <a:p>
              <a:pPr algn="ctr" defTabSz="171435" hangingPunct="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72" kern="0">
                <a:effectLst>
                  <a:outerShdw blurRad="38100" dist="12700" dir="5400000" rotWithShape="0">
                    <a:srgbClr val="000000">
                      <a:alpha val="50000"/>
                    </a:srgbClr>
                  </a:outerShdw>
                </a:effectLst>
                <a:latin typeface="Arial"/>
                <a:ea typeface="Arial"/>
                <a:cs typeface="Arial"/>
                <a:sym typeface="Gill Sans"/>
              </a:endParaRPr>
            </a:p>
          </p:txBody>
        </p:sp>
      </p:grpSp>
      <p:sp>
        <p:nvSpPr>
          <p:cNvPr id="15" name="Slide Number Placeholder 2">
            <a:extLst>
              <a:ext uri="{FF2B5EF4-FFF2-40B4-BE49-F238E27FC236}">
                <a16:creationId xmlns:a16="http://schemas.microsoft.com/office/drawing/2014/main" id="{70F9EA45-F298-48B4-BC26-C543870C35AF}"/>
              </a:ext>
            </a:extLst>
          </p:cNvPr>
          <p:cNvSpPr txBox="1">
            <a:spLocks/>
          </p:cNvSpPr>
          <p:nvPr/>
        </p:nvSpPr>
        <p:spPr>
          <a:xfrm>
            <a:off x="9857470" y="6544730"/>
            <a:ext cx="810530" cy="2462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F5C94B-8C55-478B-B509-BAE6A06B2E2A}" type="slidenum">
              <a:rPr lang="en-US" sz="1000">
                <a:solidFill>
                  <a:srgbClr val="ADAFBB"/>
                </a:solidFill>
              </a:rPr>
              <a:pPr/>
              <a:t>2</a:t>
            </a:fld>
            <a:endParaRPr lang="en-US" sz="1000" dirty="0">
              <a:solidFill>
                <a:srgbClr val="ADAFBB"/>
              </a:solidFill>
            </a:endParaRPr>
          </a:p>
        </p:txBody>
      </p:sp>
      <p:pic>
        <p:nvPicPr>
          <p:cNvPr id="9" name="Picture Placeholder 8" descr="A group of colorful eggs&#10;&#10;Description automatically generated with low confidence">
            <a:extLst>
              <a:ext uri="{FF2B5EF4-FFF2-40B4-BE49-F238E27FC236}">
                <a16:creationId xmlns:a16="http://schemas.microsoft.com/office/drawing/2014/main" id="{98ABBB43-2A2D-622B-37DE-3C22765AAE5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5461" r="35461"/>
          <a:stretch>
            <a:fillRect/>
          </a:stretch>
        </p:blipFill>
        <p:spPr/>
      </p:pic>
      <p:grpSp>
        <p:nvGrpSpPr>
          <p:cNvPr id="10" name="Group 9">
            <a:extLst>
              <a:ext uri="{FF2B5EF4-FFF2-40B4-BE49-F238E27FC236}">
                <a16:creationId xmlns:a16="http://schemas.microsoft.com/office/drawing/2014/main" id="{BC2355CF-DE29-9819-70CD-5AD7A092400D}"/>
              </a:ext>
            </a:extLst>
          </p:cNvPr>
          <p:cNvGrpSpPr/>
          <p:nvPr/>
        </p:nvGrpSpPr>
        <p:grpSpPr>
          <a:xfrm>
            <a:off x="2286526" y="-12083"/>
            <a:ext cx="2536299" cy="6429375"/>
            <a:chOff x="977139" y="372478"/>
            <a:chExt cx="2385917" cy="6048165"/>
          </a:xfrm>
        </p:grpSpPr>
        <p:sp>
          <p:nvSpPr>
            <p:cNvPr id="11" name="Parallelogram 10">
              <a:extLst>
                <a:ext uri="{FF2B5EF4-FFF2-40B4-BE49-F238E27FC236}">
                  <a16:creationId xmlns:a16="http://schemas.microsoft.com/office/drawing/2014/main" id="{E66D6B2D-BDAD-8808-AC1F-88CAE217C373}"/>
                </a:ext>
              </a:extLst>
            </p:cNvPr>
            <p:cNvSpPr/>
            <p:nvPr/>
          </p:nvSpPr>
          <p:spPr>
            <a:xfrm>
              <a:off x="977139" y="372478"/>
              <a:ext cx="2385917" cy="6048165"/>
            </a:xfrm>
            <a:prstGeom prst="parallelogram">
              <a:avLst>
                <a:gd name="adj" fmla="val 8381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arallelogram 11">
              <a:extLst>
                <a:ext uri="{FF2B5EF4-FFF2-40B4-BE49-F238E27FC236}">
                  <a16:creationId xmlns:a16="http://schemas.microsoft.com/office/drawing/2014/main" id="{DFE3A93F-D866-4A13-F14F-BA275F0532B9}"/>
                </a:ext>
              </a:extLst>
            </p:cNvPr>
            <p:cNvSpPr/>
            <p:nvPr/>
          </p:nvSpPr>
          <p:spPr>
            <a:xfrm>
              <a:off x="1957754" y="2003479"/>
              <a:ext cx="1121031" cy="2849164"/>
            </a:xfrm>
            <a:prstGeom prst="parallelogram">
              <a:avLst>
                <a:gd name="adj" fmla="val 8381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879A0C14-9500-0828-AF82-CD7E5EFB6B39}"/>
              </a:ext>
            </a:extLst>
          </p:cNvPr>
          <p:cNvSpPr txBox="1"/>
          <p:nvPr/>
        </p:nvSpPr>
        <p:spPr>
          <a:xfrm>
            <a:off x="416171" y="6537035"/>
            <a:ext cx="2066000" cy="253916"/>
          </a:xfrm>
          <a:prstGeom prst="rect">
            <a:avLst/>
          </a:prstGeom>
          <a:noFill/>
        </p:spPr>
        <p:txBody>
          <a:bodyPr wrap="square">
            <a:spAutoFit/>
          </a:bodyPr>
          <a:lstStyle/>
          <a:p>
            <a:r>
              <a:rPr lang="en-US" sz="1050" dirty="0"/>
              <a:t>Aprio, LLP – Korea Desk</a:t>
            </a:r>
          </a:p>
        </p:txBody>
      </p:sp>
      <p:sp>
        <p:nvSpPr>
          <p:cNvPr id="2" name="Slide Number Placeholder 2">
            <a:extLst>
              <a:ext uri="{FF2B5EF4-FFF2-40B4-BE49-F238E27FC236}">
                <a16:creationId xmlns:a16="http://schemas.microsoft.com/office/drawing/2014/main" id="{4CA92DFE-2C9C-7A9A-2F49-DF230C8DA615}"/>
              </a:ext>
            </a:extLst>
          </p:cNvPr>
          <p:cNvSpPr txBox="1">
            <a:spLocks/>
          </p:cNvSpPr>
          <p:nvPr/>
        </p:nvSpPr>
        <p:spPr>
          <a:xfrm>
            <a:off x="9857470" y="6544730"/>
            <a:ext cx="810530" cy="2462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F5C94B-8C55-478B-B509-BAE6A06B2E2A}" type="slidenum">
              <a:rPr lang="en-US" sz="1000">
                <a:solidFill>
                  <a:srgbClr val="ADAFBB"/>
                </a:solidFill>
              </a:rPr>
              <a:pPr/>
              <a:t>2</a:t>
            </a:fld>
            <a:endParaRPr lang="en-US" sz="1000" dirty="0">
              <a:solidFill>
                <a:srgbClr val="ADAFBB"/>
              </a:solidFill>
            </a:endParaRPr>
          </a:p>
        </p:txBody>
      </p:sp>
      <p:sp>
        <p:nvSpPr>
          <p:cNvPr id="3" name="TextBox 2">
            <a:extLst>
              <a:ext uri="{FF2B5EF4-FFF2-40B4-BE49-F238E27FC236}">
                <a16:creationId xmlns:a16="http://schemas.microsoft.com/office/drawing/2014/main" id="{9FB01D42-075C-B446-A1F5-5AD60B7C5C3F}"/>
              </a:ext>
            </a:extLst>
          </p:cNvPr>
          <p:cNvSpPr txBox="1"/>
          <p:nvPr/>
        </p:nvSpPr>
        <p:spPr>
          <a:xfrm>
            <a:off x="8168641" y="6543584"/>
            <a:ext cx="1753958" cy="246221"/>
          </a:xfrm>
          <a:prstGeom prst="rect">
            <a:avLst/>
          </a:prstGeom>
          <a:noFill/>
        </p:spPr>
        <p:txBody>
          <a:bodyPr wrap="square" rtlCol="0">
            <a:spAutoFit/>
          </a:bodyPr>
          <a:lstStyle/>
          <a:p>
            <a:pPr algn="ctr"/>
            <a:r>
              <a:rPr lang="en-US" sz="1000" i="1" dirty="0">
                <a:solidFill>
                  <a:schemeClr val="bg1">
                    <a:lumMod val="65000"/>
                  </a:schemeClr>
                </a:solidFill>
              </a:rPr>
              <a:t> Private &amp; Confidential </a:t>
            </a:r>
            <a:endParaRPr lang="en-AU" sz="1000" i="1" dirty="0">
              <a:solidFill>
                <a:schemeClr val="bg1">
                  <a:lumMod val="65000"/>
                </a:schemeClr>
              </a:solidFill>
            </a:endParaRPr>
          </a:p>
        </p:txBody>
      </p:sp>
      <p:sp>
        <p:nvSpPr>
          <p:cNvPr id="4" name="Slide Number Placeholder 1">
            <a:extLst>
              <a:ext uri="{FF2B5EF4-FFF2-40B4-BE49-F238E27FC236}">
                <a16:creationId xmlns:a16="http://schemas.microsoft.com/office/drawing/2014/main" id="{E3D735BF-8ED9-4100-2412-6DF8182EDB18}"/>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rPr>
              <a:pPr algn="ctr"/>
              <a:t>2</a:t>
            </a:fld>
            <a:endParaRPr lang="en-US" sz="1200" dirty="0">
              <a:solidFill>
                <a:schemeClr val="bg1"/>
              </a:solidFill>
            </a:endParaRPr>
          </a:p>
        </p:txBody>
      </p:sp>
      <p:sp>
        <p:nvSpPr>
          <p:cNvPr id="14" name="TextBox 13">
            <a:extLst>
              <a:ext uri="{FF2B5EF4-FFF2-40B4-BE49-F238E27FC236}">
                <a16:creationId xmlns:a16="http://schemas.microsoft.com/office/drawing/2014/main" id="{73841C01-A1ED-063A-E80E-5C32D074689D}"/>
              </a:ext>
            </a:extLst>
          </p:cNvPr>
          <p:cNvSpPr txBox="1"/>
          <p:nvPr/>
        </p:nvSpPr>
        <p:spPr>
          <a:xfrm>
            <a:off x="6067618" y="3651586"/>
            <a:ext cx="4014097" cy="677108"/>
          </a:xfrm>
          <a:prstGeom prst="rect">
            <a:avLst/>
          </a:prstGeom>
          <a:noFill/>
        </p:spPr>
        <p:txBody>
          <a:bodyPr wrap="square">
            <a:spAutoFit/>
          </a:bodyPr>
          <a:lstStyle/>
          <a:p>
            <a:pPr algn="l"/>
            <a:endParaRPr lang="en-US" sz="2000" b="0" i="0" u="none" strike="noStrike" baseline="0" dirty="0">
              <a:solidFill>
                <a:srgbClr val="000000"/>
              </a:solidFill>
              <a:latin typeface="Arial" panose="020B0604020202020204" pitchFamily="34" charset="0"/>
            </a:endParaRPr>
          </a:p>
          <a:p>
            <a:pPr marR="20330" algn="l"/>
            <a:r>
              <a:rPr lang="en-US" sz="1800" b="0" i="0" u="none" strike="noStrike" baseline="0" dirty="0">
                <a:solidFill>
                  <a:srgbClr val="FD4F00"/>
                </a:solidFill>
                <a:latin typeface="Arial" panose="020B0604020202020204" pitchFamily="34" charset="0"/>
              </a:rPr>
              <a:t>less effort, better advisory.</a:t>
            </a:r>
            <a:endParaRPr lang="en-US" dirty="0"/>
          </a:p>
        </p:txBody>
      </p:sp>
    </p:spTree>
    <p:extLst>
      <p:ext uri="{BB962C8B-B14F-4D97-AF65-F5344CB8AC3E}">
        <p14:creationId xmlns:p14="http://schemas.microsoft.com/office/powerpoint/2010/main" val="232389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inVertical)">
                                      <p:cBhvr>
                                        <p:cTn id="7" dur="500"/>
                                        <p:tgtEl>
                                          <p:spTgt spid="8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175"/>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5A4E5FC-2CC9-B3C3-318C-B8A8E65E5C4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77" name="Google Shape;177;p32"/>
          <p:cNvSpPr/>
          <p:nvPr/>
        </p:nvSpPr>
        <p:spPr>
          <a:xfrm>
            <a:off x="578933" y="1963340"/>
            <a:ext cx="6498141" cy="4142991"/>
          </a:xfrm>
          <a:prstGeom prst="rect">
            <a:avLst/>
          </a:prstGeom>
          <a:noFill/>
          <a:ln>
            <a:noFill/>
          </a:ln>
        </p:spPr>
        <p:txBody>
          <a:bodyPr spcFirstLastPara="1" wrap="square" lIns="0" tIns="0" rIns="0" bIns="0" anchor="t" anchorCtr="0">
            <a:noAutofit/>
          </a:bodyPr>
          <a:lstStyle/>
          <a:p>
            <a:pPr marR="0" lvl="0" algn="l" rtl="0">
              <a:lnSpc>
                <a:spcPct val="100000"/>
              </a:lnSpc>
              <a:spcBef>
                <a:spcPts val="1200"/>
              </a:spcBef>
              <a:spcAft>
                <a:spcPts val="0"/>
              </a:spcAft>
              <a:buClr>
                <a:schemeClr val="accent1"/>
              </a:buClr>
              <a:buSzPts val="1800"/>
            </a:pPr>
            <a:r>
              <a:rPr lang="en-US" sz="2400" b="1" dirty="0">
                <a:solidFill>
                  <a:schemeClr val="tx1">
                    <a:lumMod val="75000"/>
                  </a:schemeClr>
                </a:solidFill>
                <a:latin typeface="Lato"/>
                <a:ea typeface="Lato"/>
                <a:cs typeface="Lato"/>
                <a:sym typeface="Lato"/>
              </a:rPr>
              <a:t>Overview of US tax systems </a:t>
            </a:r>
          </a:p>
          <a:p>
            <a:pPr marL="285750" lvl="1" indent="-285750">
              <a:spcBef>
                <a:spcPts val="1200"/>
              </a:spcBef>
              <a:buClr>
                <a:schemeClr val="accent1"/>
              </a:buClr>
              <a:buSzPts val="1800"/>
              <a:buFont typeface="Arial"/>
              <a:buChar char="•"/>
            </a:pPr>
            <a:r>
              <a:rPr lang="en-US" sz="2000" dirty="0">
                <a:solidFill>
                  <a:schemeClr val="tx1">
                    <a:lumMod val="75000"/>
                  </a:schemeClr>
                </a:solidFill>
                <a:latin typeface="Lato"/>
                <a:ea typeface="Lato"/>
                <a:cs typeface="Lato"/>
                <a:sym typeface="Lato"/>
              </a:rPr>
              <a:t>Difference between Korea &amp; US (e.g., tax return, capital gain tax…)</a:t>
            </a:r>
          </a:p>
          <a:p>
            <a:pPr marL="285750" lvl="1" indent="-285750">
              <a:spcBef>
                <a:spcPts val="1200"/>
              </a:spcBef>
              <a:buClr>
                <a:schemeClr val="accent1"/>
              </a:buClr>
              <a:buSzPts val="1800"/>
              <a:buFont typeface="Arial"/>
              <a:buChar char="•"/>
            </a:pPr>
            <a:r>
              <a:rPr lang="en-US" sz="2000" dirty="0">
                <a:solidFill>
                  <a:schemeClr val="tx1">
                    <a:lumMod val="75000"/>
                  </a:schemeClr>
                </a:solidFill>
                <a:latin typeface="Lato"/>
                <a:ea typeface="Lato"/>
                <a:cs typeface="Lato"/>
                <a:sym typeface="Lato"/>
              </a:rPr>
              <a:t>Residents (worldwide income) vs Non-residents (US source income).  Residency rules are different for Tax &amp; Immigration.</a:t>
            </a:r>
          </a:p>
          <a:p>
            <a:pPr marL="285750" lvl="1" indent="-285750">
              <a:spcBef>
                <a:spcPts val="1200"/>
              </a:spcBef>
              <a:buClr>
                <a:schemeClr val="accent1"/>
              </a:buClr>
              <a:buSzPts val="1800"/>
              <a:buFont typeface="Arial"/>
              <a:buChar char="•"/>
            </a:pPr>
            <a:r>
              <a:rPr lang="en-US" sz="2000" dirty="0">
                <a:solidFill>
                  <a:schemeClr val="tx1">
                    <a:lumMod val="75000"/>
                  </a:schemeClr>
                </a:solidFill>
                <a:latin typeface="Lato"/>
                <a:ea typeface="Lato"/>
                <a:cs typeface="Lato"/>
                <a:sym typeface="Lato"/>
              </a:rPr>
              <a:t>Tax &amp; Payroll reporting obligations for both the individual &amp; the company</a:t>
            </a:r>
          </a:p>
          <a:p>
            <a:pPr marL="285750" lvl="1" indent="-285750">
              <a:spcBef>
                <a:spcPts val="1200"/>
              </a:spcBef>
              <a:buClr>
                <a:schemeClr val="accent1"/>
              </a:buClr>
              <a:buSzPts val="1800"/>
              <a:buFont typeface="Arial"/>
              <a:buChar char="•"/>
            </a:pPr>
            <a:r>
              <a:rPr lang="en-US" sz="2000" dirty="0">
                <a:solidFill>
                  <a:schemeClr val="tx1">
                    <a:lumMod val="75000"/>
                  </a:schemeClr>
                </a:solidFill>
                <a:latin typeface="Lato"/>
                <a:ea typeface="Lato"/>
                <a:cs typeface="Lato"/>
                <a:sym typeface="Lato"/>
              </a:rPr>
              <a:t>Review of income tax treaty &amp; Totalization agreement between Korea &amp; US</a:t>
            </a:r>
          </a:p>
          <a:p>
            <a:pPr lvl="1">
              <a:spcBef>
                <a:spcPts val="1200"/>
              </a:spcBef>
              <a:buClr>
                <a:schemeClr val="accent1"/>
              </a:buClr>
              <a:buSzPts val="1800"/>
            </a:pPr>
            <a:endParaRPr lang="en-US" sz="2000" b="1" dirty="0">
              <a:solidFill>
                <a:schemeClr val="tx1">
                  <a:lumMod val="75000"/>
                </a:schemeClr>
              </a:solidFill>
              <a:latin typeface="Lato"/>
              <a:ea typeface="Lato"/>
              <a:cs typeface="Lato"/>
              <a:sym typeface="Lato"/>
            </a:endParaRPr>
          </a:p>
        </p:txBody>
      </p:sp>
      <p:sp>
        <p:nvSpPr>
          <p:cNvPr id="178" name="Google Shape;178;p32"/>
          <p:cNvSpPr txBox="1"/>
          <p:nvPr/>
        </p:nvSpPr>
        <p:spPr>
          <a:xfrm>
            <a:off x="578933" y="1136389"/>
            <a:ext cx="8106210"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000" dirty="0">
                <a:solidFill>
                  <a:schemeClr val="dk2"/>
                </a:solidFill>
                <a:latin typeface="Lato Black"/>
                <a:ea typeface="Lato Black"/>
                <a:cs typeface="Lato Black"/>
                <a:sym typeface="Lato Black"/>
              </a:rPr>
              <a:t>Overview of US taxes..</a:t>
            </a:r>
            <a:endParaRPr dirty="0"/>
          </a:p>
        </p:txBody>
      </p:sp>
      <p:cxnSp>
        <p:nvCxnSpPr>
          <p:cNvPr id="179" name="Google Shape;179;p32"/>
          <p:cNvCxnSpPr/>
          <p:nvPr/>
        </p:nvCxnSpPr>
        <p:spPr>
          <a:xfrm>
            <a:off x="578935" y="924990"/>
            <a:ext cx="1002043" cy="0"/>
          </a:xfrm>
          <a:prstGeom prst="straightConnector1">
            <a:avLst/>
          </a:prstGeom>
          <a:noFill/>
          <a:ln w="38100" cap="flat" cmpd="sng">
            <a:solidFill>
              <a:schemeClr val="accent1"/>
            </a:solidFill>
            <a:prstDash val="solid"/>
            <a:miter lim="800000"/>
            <a:headEnd type="none" w="sm" len="sm"/>
            <a:tailEnd type="none" w="sm" len="sm"/>
          </a:ln>
        </p:spPr>
      </p:cxnSp>
      <p:sp>
        <p:nvSpPr>
          <p:cNvPr id="2" name="Slide Number Placeholder 2">
            <a:extLst>
              <a:ext uri="{FF2B5EF4-FFF2-40B4-BE49-F238E27FC236}">
                <a16:creationId xmlns:a16="http://schemas.microsoft.com/office/drawing/2014/main" id="{8B977C3B-7EE7-96D5-778D-6F1718271DF7}"/>
              </a:ext>
            </a:extLst>
          </p:cNvPr>
          <p:cNvSpPr txBox="1">
            <a:spLocks/>
          </p:cNvSpPr>
          <p:nvPr/>
        </p:nvSpPr>
        <p:spPr>
          <a:xfrm>
            <a:off x="9857470" y="6544730"/>
            <a:ext cx="810530" cy="2462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F5C94B-8C55-478B-B509-BAE6A06B2E2A}" type="slidenum">
              <a:rPr lang="en-US" sz="1000">
                <a:solidFill>
                  <a:srgbClr val="ADAFBB"/>
                </a:solidFill>
              </a:rPr>
              <a:pPr/>
              <a:t>20</a:t>
            </a:fld>
            <a:endParaRPr lang="en-US" sz="1000" dirty="0">
              <a:solidFill>
                <a:srgbClr val="ADAFBB"/>
              </a:solidFill>
            </a:endParaRPr>
          </a:p>
        </p:txBody>
      </p:sp>
      <p:sp>
        <p:nvSpPr>
          <p:cNvPr id="3" name="TextBox 2">
            <a:extLst>
              <a:ext uri="{FF2B5EF4-FFF2-40B4-BE49-F238E27FC236}">
                <a16:creationId xmlns:a16="http://schemas.microsoft.com/office/drawing/2014/main" id="{7F94BC3D-B189-B7C0-9AAD-68BA75446D67}"/>
              </a:ext>
            </a:extLst>
          </p:cNvPr>
          <p:cNvSpPr txBox="1"/>
          <p:nvPr/>
        </p:nvSpPr>
        <p:spPr>
          <a:xfrm>
            <a:off x="8168641" y="6543584"/>
            <a:ext cx="1753958" cy="246221"/>
          </a:xfrm>
          <a:prstGeom prst="rect">
            <a:avLst/>
          </a:prstGeom>
          <a:noFill/>
        </p:spPr>
        <p:txBody>
          <a:bodyPr wrap="square" rtlCol="0">
            <a:spAutoFit/>
          </a:bodyPr>
          <a:lstStyle/>
          <a:p>
            <a:pPr algn="ctr"/>
            <a:r>
              <a:rPr lang="en-US" sz="1000" i="1" dirty="0">
                <a:solidFill>
                  <a:schemeClr val="bg1">
                    <a:lumMod val="65000"/>
                  </a:schemeClr>
                </a:solidFill>
              </a:rPr>
              <a:t> Private &amp; Confidential </a:t>
            </a:r>
            <a:endParaRPr lang="en-AU" sz="1000" i="1" dirty="0">
              <a:solidFill>
                <a:schemeClr val="bg1">
                  <a:lumMod val="65000"/>
                </a:schemeClr>
              </a:solidFill>
            </a:endParaRPr>
          </a:p>
        </p:txBody>
      </p:sp>
      <p:pic>
        <p:nvPicPr>
          <p:cNvPr id="176" name="Google Shape;176;p32"/>
          <p:cNvPicPr preferRelativeResize="0">
            <a:picLocks noGrp="1"/>
          </p:cNvPicPr>
          <p:nvPr>
            <p:ph type="pic" idx="2"/>
          </p:nvPr>
        </p:nvPicPr>
        <p:blipFill rotWithShape="1">
          <a:blip r:embed="rId3"/>
          <a:srcRect l="18857" r="35821"/>
          <a:stretch/>
        </p:blipFill>
        <p:spPr>
          <a:xfrm>
            <a:off x="7848600" y="12701"/>
            <a:ext cx="4343400" cy="6388091"/>
          </a:xfrm>
          <a:prstGeom prst="rect">
            <a:avLst/>
          </a:prstGeom>
          <a:solidFill>
            <a:srgbClr val="F2F2F2"/>
          </a:solidFill>
          <a:ln>
            <a:noFill/>
          </a:ln>
        </p:spPr>
      </p:pic>
    </p:spTree>
    <p:extLst>
      <p:ext uri="{BB962C8B-B14F-4D97-AF65-F5344CB8AC3E}">
        <p14:creationId xmlns:p14="http://schemas.microsoft.com/office/powerpoint/2010/main" val="2799096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185"/>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EC4F3A36-3607-F5AC-3C35-8160B947712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87" name="Google Shape;187;p33"/>
          <p:cNvSpPr/>
          <p:nvPr/>
        </p:nvSpPr>
        <p:spPr>
          <a:xfrm>
            <a:off x="502733" y="1889462"/>
            <a:ext cx="8422606" cy="3216593"/>
          </a:xfrm>
          <a:prstGeom prst="rect">
            <a:avLst/>
          </a:prstGeom>
          <a:noFill/>
          <a:ln>
            <a:noFill/>
          </a:ln>
        </p:spPr>
        <p:txBody>
          <a:bodyPr spcFirstLastPara="1" wrap="square" lIns="0" tIns="0" rIns="0" bIns="0" anchor="t" anchorCtr="0">
            <a:noAutofit/>
          </a:bodyPr>
          <a:lstStyle/>
          <a:p>
            <a:pPr lvl="1">
              <a:spcBef>
                <a:spcPts val="1200"/>
              </a:spcBef>
              <a:buClr>
                <a:schemeClr val="accent1"/>
              </a:buClr>
              <a:buSzPts val="1800"/>
            </a:pPr>
            <a:endParaRPr dirty="0"/>
          </a:p>
        </p:txBody>
      </p:sp>
      <p:sp>
        <p:nvSpPr>
          <p:cNvPr id="188" name="Google Shape;188;p33"/>
          <p:cNvSpPr txBox="1"/>
          <p:nvPr/>
        </p:nvSpPr>
        <p:spPr>
          <a:xfrm>
            <a:off x="578933" y="1136389"/>
            <a:ext cx="8106210"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000" dirty="0">
                <a:solidFill>
                  <a:schemeClr val="dk2"/>
                </a:solidFill>
                <a:latin typeface="Lato Black"/>
                <a:ea typeface="Lato Black"/>
                <a:cs typeface="Lato Black"/>
                <a:sym typeface="Lato Black"/>
              </a:rPr>
              <a:t>Considerations..</a:t>
            </a:r>
            <a:endParaRPr dirty="0"/>
          </a:p>
        </p:txBody>
      </p:sp>
      <p:cxnSp>
        <p:nvCxnSpPr>
          <p:cNvPr id="189" name="Google Shape;189;p33"/>
          <p:cNvCxnSpPr/>
          <p:nvPr/>
        </p:nvCxnSpPr>
        <p:spPr>
          <a:xfrm>
            <a:off x="578935" y="924990"/>
            <a:ext cx="1002043" cy="0"/>
          </a:xfrm>
          <a:prstGeom prst="straightConnector1">
            <a:avLst/>
          </a:prstGeom>
          <a:noFill/>
          <a:ln w="38100" cap="flat" cmpd="sng">
            <a:solidFill>
              <a:schemeClr val="accent1"/>
            </a:solidFill>
            <a:prstDash val="solid"/>
            <a:miter lim="800000"/>
            <a:headEnd type="none" w="sm" len="sm"/>
            <a:tailEnd type="none" w="sm" len="sm"/>
          </a:ln>
        </p:spPr>
      </p:cxnSp>
      <p:sp>
        <p:nvSpPr>
          <p:cNvPr id="2" name="Google Shape;190;p33">
            <a:extLst>
              <a:ext uri="{FF2B5EF4-FFF2-40B4-BE49-F238E27FC236}">
                <a16:creationId xmlns:a16="http://schemas.microsoft.com/office/drawing/2014/main" id="{E2D2C1BC-0D3F-ED70-869E-A8776DED4393}"/>
              </a:ext>
            </a:extLst>
          </p:cNvPr>
          <p:cNvSpPr txBox="1"/>
          <p:nvPr/>
        </p:nvSpPr>
        <p:spPr>
          <a:xfrm>
            <a:off x="1778412" y="1907992"/>
            <a:ext cx="6104261" cy="1015622"/>
          </a:xfrm>
          <a:prstGeom prst="rect">
            <a:avLst/>
          </a:prstGeom>
          <a:noFill/>
          <a:ln>
            <a:noFill/>
          </a:ln>
        </p:spPr>
        <p:txBody>
          <a:bodyPr spcFirstLastPara="1" wrap="square" lIns="91425" tIns="45700" rIns="91425" bIns="45700" anchor="t" anchorCtr="0">
            <a:spAutoFit/>
          </a:bodyPr>
          <a:lstStyle/>
          <a:p>
            <a:pPr marL="0" marR="0" lvl="8" algn="l" rtl="0">
              <a:lnSpc>
                <a:spcPct val="100000"/>
              </a:lnSpc>
              <a:spcBef>
                <a:spcPts val="0"/>
              </a:spcBef>
              <a:spcAft>
                <a:spcPts val="0"/>
              </a:spcAft>
              <a:buClr>
                <a:schemeClr val="accent1"/>
              </a:buClr>
              <a:buSzPts val="1800"/>
            </a:pPr>
            <a:r>
              <a:rPr lang="en-US" sz="2400" b="1" i="0" u="none" strike="noStrike" cap="none" dirty="0">
                <a:solidFill>
                  <a:schemeClr val="tx1">
                    <a:lumMod val="75000"/>
                  </a:schemeClr>
                </a:solidFill>
                <a:latin typeface="Lato"/>
                <a:ea typeface="Lato"/>
                <a:cs typeface="Lato"/>
                <a:sym typeface="Lato"/>
              </a:rPr>
              <a:t>HR</a:t>
            </a:r>
          </a:p>
          <a:p>
            <a:pPr marL="342900" marR="0" lvl="8" indent="-342900" algn="l" rtl="0">
              <a:lnSpc>
                <a:spcPct val="100000"/>
              </a:lnSpc>
              <a:spcBef>
                <a:spcPts val="0"/>
              </a:spcBef>
              <a:spcAft>
                <a:spcPts val="0"/>
              </a:spcAft>
              <a:buClr>
                <a:schemeClr val="accent1"/>
              </a:buClr>
              <a:buSzPts val="1800"/>
              <a:buFont typeface="Arial" panose="020B0604020202020204" pitchFamily="34" charset="0"/>
              <a:buChar char="•"/>
            </a:pPr>
            <a:r>
              <a:rPr lang="en-US" dirty="0">
                <a:solidFill>
                  <a:schemeClr val="tx1">
                    <a:lumMod val="75000"/>
                  </a:schemeClr>
                </a:solidFill>
                <a:latin typeface="Lato"/>
                <a:ea typeface="Lato"/>
                <a:cs typeface="Lato"/>
                <a:sym typeface="Lato"/>
              </a:rPr>
              <a:t>Talent relocation &amp; travel monitoring</a:t>
            </a:r>
          </a:p>
          <a:p>
            <a:pPr marL="342900" lvl="8" indent="-342900">
              <a:buClr>
                <a:schemeClr val="accent1"/>
              </a:buClr>
              <a:buSzPts val="1800"/>
              <a:buFont typeface="Arial" panose="020B0604020202020204" pitchFamily="34" charset="0"/>
              <a:buChar char="•"/>
            </a:pPr>
            <a:r>
              <a:rPr lang="en-US" b="0" i="0" u="none" strike="noStrike" cap="none" dirty="0">
                <a:solidFill>
                  <a:schemeClr val="tx1">
                    <a:lumMod val="75000"/>
                  </a:schemeClr>
                </a:solidFill>
                <a:latin typeface="Lato"/>
                <a:ea typeface="Lato"/>
                <a:cs typeface="Lato"/>
                <a:sym typeface="Lato"/>
              </a:rPr>
              <a:t>Develop a policy and process</a:t>
            </a:r>
          </a:p>
        </p:txBody>
      </p:sp>
      <p:grpSp>
        <p:nvGrpSpPr>
          <p:cNvPr id="3" name="Group 2">
            <a:extLst>
              <a:ext uri="{FF2B5EF4-FFF2-40B4-BE49-F238E27FC236}">
                <a16:creationId xmlns:a16="http://schemas.microsoft.com/office/drawing/2014/main" id="{63BF3FF1-D6CB-FC23-A021-BBD3D948467E}"/>
              </a:ext>
            </a:extLst>
          </p:cNvPr>
          <p:cNvGrpSpPr/>
          <p:nvPr/>
        </p:nvGrpSpPr>
        <p:grpSpPr>
          <a:xfrm>
            <a:off x="737929" y="3020569"/>
            <a:ext cx="823319" cy="806401"/>
            <a:chOff x="3710252" y="1327178"/>
            <a:chExt cx="1112739" cy="1089874"/>
          </a:xfrm>
        </p:grpSpPr>
        <p:sp>
          <p:nvSpPr>
            <p:cNvPr id="4" name="Google Shape;468;p58">
              <a:extLst>
                <a:ext uri="{FF2B5EF4-FFF2-40B4-BE49-F238E27FC236}">
                  <a16:creationId xmlns:a16="http://schemas.microsoft.com/office/drawing/2014/main" id="{B8832217-B691-9A6B-1BE7-A30B09A7DC74}"/>
                </a:ext>
              </a:extLst>
            </p:cNvPr>
            <p:cNvSpPr/>
            <p:nvPr/>
          </p:nvSpPr>
          <p:spPr>
            <a:xfrm>
              <a:off x="3710252" y="1327178"/>
              <a:ext cx="1112739" cy="108987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Lato Black"/>
                <a:ea typeface="Lato Black"/>
                <a:cs typeface="Lato Black"/>
                <a:sym typeface="Lato Black"/>
              </a:endParaRPr>
            </a:p>
          </p:txBody>
        </p:sp>
        <p:pic>
          <p:nvPicPr>
            <p:cNvPr id="5" name="Google Shape;472;p58">
              <a:extLst>
                <a:ext uri="{FF2B5EF4-FFF2-40B4-BE49-F238E27FC236}">
                  <a16:creationId xmlns:a16="http://schemas.microsoft.com/office/drawing/2014/main" id="{7110D2E4-89CB-8E61-F298-2474DD148645}"/>
                </a:ext>
              </a:extLst>
            </p:cNvPr>
            <p:cNvPicPr preferRelativeResize="0"/>
            <p:nvPr/>
          </p:nvPicPr>
          <p:blipFill rotWithShape="1">
            <a:blip r:embed="rId3">
              <a:alphaModFix/>
            </a:blip>
            <a:srcRect/>
            <a:stretch/>
          </p:blipFill>
          <p:spPr>
            <a:xfrm>
              <a:off x="3842690" y="1437173"/>
              <a:ext cx="822960" cy="822960"/>
            </a:xfrm>
            <a:prstGeom prst="rect">
              <a:avLst/>
            </a:prstGeom>
            <a:noFill/>
            <a:ln>
              <a:noFill/>
            </a:ln>
          </p:spPr>
        </p:pic>
      </p:grpSp>
      <p:grpSp>
        <p:nvGrpSpPr>
          <p:cNvPr id="6" name="Group 5">
            <a:extLst>
              <a:ext uri="{FF2B5EF4-FFF2-40B4-BE49-F238E27FC236}">
                <a16:creationId xmlns:a16="http://schemas.microsoft.com/office/drawing/2014/main" id="{AD10F8A9-4288-D0D1-A83D-524B39C31296}"/>
              </a:ext>
            </a:extLst>
          </p:cNvPr>
          <p:cNvGrpSpPr/>
          <p:nvPr/>
        </p:nvGrpSpPr>
        <p:grpSpPr>
          <a:xfrm>
            <a:off x="772509" y="5175427"/>
            <a:ext cx="823319" cy="806401"/>
            <a:chOff x="6863240" y="1327178"/>
            <a:chExt cx="1112739" cy="1089874"/>
          </a:xfrm>
        </p:grpSpPr>
        <p:sp>
          <p:nvSpPr>
            <p:cNvPr id="7" name="Google Shape;469;p58">
              <a:extLst>
                <a:ext uri="{FF2B5EF4-FFF2-40B4-BE49-F238E27FC236}">
                  <a16:creationId xmlns:a16="http://schemas.microsoft.com/office/drawing/2014/main" id="{03E5485F-180F-6EC9-F67F-62785E19786F}"/>
                </a:ext>
              </a:extLst>
            </p:cNvPr>
            <p:cNvSpPr/>
            <p:nvPr/>
          </p:nvSpPr>
          <p:spPr>
            <a:xfrm>
              <a:off x="6863240" y="1327178"/>
              <a:ext cx="1112739" cy="1089874"/>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dirty="0">
                <a:solidFill>
                  <a:srgbClr val="FFFFFF"/>
                </a:solidFill>
                <a:latin typeface="Lato Black"/>
                <a:ea typeface="Lato Black"/>
                <a:cs typeface="Lato Black"/>
                <a:sym typeface="Lato Black"/>
              </a:endParaRPr>
            </a:p>
          </p:txBody>
        </p:sp>
        <p:pic>
          <p:nvPicPr>
            <p:cNvPr id="8" name="Google Shape;473;p58">
              <a:extLst>
                <a:ext uri="{FF2B5EF4-FFF2-40B4-BE49-F238E27FC236}">
                  <a16:creationId xmlns:a16="http://schemas.microsoft.com/office/drawing/2014/main" id="{48E0E1C0-F0A4-846D-512D-604BC969C796}"/>
                </a:ext>
              </a:extLst>
            </p:cNvPr>
            <p:cNvPicPr preferRelativeResize="0"/>
            <p:nvPr/>
          </p:nvPicPr>
          <p:blipFill rotWithShape="1">
            <a:blip r:embed="rId4">
              <a:alphaModFix/>
            </a:blip>
            <a:srcRect/>
            <a:stretch/>
          </p:blipFill>
          <p:spPr>
            <a:xfrm>
              <a:off x="7008129" y="1457493"/>
              <a:ext cx="822960" cy="822960"/>
            </a:xfrm>
            <a:prstGeom prst="rect">
              <a:avLst/>
            </a:prstGeom>
            <a:noFill/>
            <a:ln>
              <a:noFill/>
            </a:ln>
          </p:spPr>
        </p:pic>
      </p:grpSp>
      <p:grpSp>
        <p:nvGrpSpPr>
          <p:cNvPr id="9" name="Group 8">
            <a:extLst>
              <a:ext uri="{FF2B5EF4-FFF2-40B4-BE49-F238E27FC236}">
                <a16:creationId xmlns:a16="http://schemas.microsoft.com/office/drawing/2014/main" id="{AEFB326B-E033-6D24-2703-F995E70D48DF}"/>
              </a:ext>
            </a:extLst>
          </p:cNvPr>
          <p:cNvGrpSpPr/>
          <p:nvPr/>
        </p:nvGrpSpPr>
        <p:grpSpPr>
          <a:xfrm>
            <a:off x="773993" y="1963341"/>
            <a:ext cx="823319" cy="806401"/>
            <a:chOff x="481385" y="1889463"/>
            <a:chExt cx="823319" cy="806401"/>
          </a:xfrm>
        </p:grpSpPr>
        <p:sp>
          <p:nvSpPr>
            <p:cNvPr id="10" name="Google Shape;467;p58">
              <a:extLst>
                <a:ext uri="{FF2B5EF4-FFF2-40B4-BE49-F238E27FC236}">
                  <a16:creationId xmlns:a16="http://schemas.microsoft.com/office/drawing/2014/main" id="{F7000C3D-11CD-520E-461E-C727A46C6CBE}"/>
                </a:ext>
              </a:extLst>
            </p:cNvPr>
            <p:cNvSpPr/>
            <p:nvPr/>
          </p:nvSpPr>
          <p:spPr>
            <a:xfrm>
              <a:off x="481385" y="1889463"/>
              <a:ext cx="823319" cy="806401"/>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Lato Black"/>
                <a:ea typeface="Lato Black"/>
                <a:cs typeface="Lato Black"/>
                <a:sym typeface="Lato Black"/>
              </a:endParaRPr>
            </a:p>
          </p:txBody>
        </p:sp>
        <p:pic>
          <p:nvPicPr>
            <p:cNvPr id="11" name="Google Shape;474;p58">
              <a:extLst>
                <a:ext uri="{FF2B5EF4-FFF2-40B4-BE49-F238E27FC236}">
                  <a16:creationId xmlns:a16="http://schemas.microsoft.com/office/drawing/2014/main" id="{356C4B07-B521-9831-CA14-EBE8E95083A8}"/>
                </a:ext>
              </a:extLst>
            </p:cNvPr>
            <p:cNvPicPr preferRelativeResize="0"/>
            <p:nvPr/>
          </p:nvPicPr>
          <p:blipFill rotWithShape="1">
            <a:blip r:embed="rId5">
              <a:alphaModFix/>
            </a:blip>
            <a:srcRect/>
            <a:stretch/>
          </p:blipFill>
          <p:spPr>
            <a:xfrm>
              <a:off x="588589" y="1988208"/>
              <a:ext cx="608911" cy="608911"/>
            </a:xfrm>
            <a:prstGeom prst="rect">
              <a:avLst/>
            </a:prstGeom>
            <a:noFill/>
            <a:ln>
              <a:noFill/>
            </a:ln>
          </p:spPr>
        </p:pic>
      </p:grpSp>
      <p:grpSp>
        <p:nvGrpSpPr>
          <p:cNvPr id="12" name="Group 11">
            <a:extLst>
              <a:ext uri="{FF2B5EF4-FFF2-40B4-BE49-F238E27FC236}">
                <a16:creationId xmlns:a16="http://schemas.microsoft.com/office/drawing/2014/main" id="{05229D59-58CE-A3E0-9E5D-5F42A22B88F4}"/>
              </a:ext>
            </a:extLst>
          </p:cNvPr>
          <p:cNvGrpSpPr/>
          <p:nvPr/>
        </p:nvGrpSpPr>
        <p:grpSpPr>
          <a:xfrm>
            <a:off x="755883" y="4077797"/>
            <a:ext cx="823319" cy="806401"/>
            <a:chOff x="463275" y="4003919"/>
            <a:chExt cx="823319" cy="806401"/>
          </a:xfrm>
        </p:grpSpPr>
        <p:sp>
          <p:nvSpPr>
            <p:cNvPr id="13" name="Google Shape;470;p58">
              <a:extLst>
                <a:ext uri="{FF2B5EF4-FFF2-40B4-BE49-F238E27FC236}">
                  <a16:creationId xmlns:a16="http://schemas.microsoft.com/office/drawing/2014/main" id="{305CF0FA-7ACF-E15A-108D-E20A429D6AC4}"/>
                </a:ext>
              </a:extLst>
            </p:cNvPr>
            <p:cNvSpPr/>
            <p:nvPr/>
          </p:nvSpPr>
          <p:spPr>
            <a:xfrm>
              <a:off x="463275" y="4003919"/>
              <a:ext cx="823319" cy="806401"/>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Lato Black"/>
                <a:ea typeface="Lato Black"/>
                <a:cs typeface="Lato Black"/>
                <a:sym typeface="Lato Black"/>
              </a:endParaRPr>
            </a:p>
          </p:txBody>
        </p:sp>
        <p:pic>
          <p:nvPicPr>
            <p:cNvPr id="14" name="Graphic 13">
              <a:extLst>
                <a:ext uri="{FF2B5EF4-FFF2-40B4-BE49-F238E27FC236}">
                  <a16:creationId xmlns:a16="http://schemas.microsoft.com/office/drawing/2014/main" id="{0138C169-A539-793F-7546-B6AAC7EFFF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9283" y="4126288"/>
              <a:ext cx="531302" cy="561662"/>
            </a:xfrm>
            <a:prstGeom prst="rect">
              <a:avLst/>
            </a:prstGeom>
          </p:spPr>
        </p:pic>
      </p:grpSp>
      <p:sp>
        <p:nvSpPr>
          <p:cNvPr id="15" name="Google Shape;190;p33">
            <a:extLst>
              <a:ext uri="{FF2B5EF4-FFF2-40B4-BE49-F238E27FC236}">
                <a16:creationId xmlns:a16="http://schemas.microsoft.com/office/drawing/2014/main" id="{9E655B62-B27C-6BC1-324C-BA4E0ADEE653}"/>
              </a:ext>
            </a:extLst>
          </p:cNvPr>
          <p:cNvSpPr txBox="1"/>
          <p:nvPr/>
        </p:nvSpPr>
        <p:spPr>
          <a:xfrm>
            <a:off x="1778412" y="3044299"/>
            <a:ext cx="6104261" cy="738623"/>
          </a:xfrm>
          <a:prstGeom prst="rect">
            <a:avLst/>
          </a:prstGeom>
          <a:noFill/>
          <a:ln>
            <a:noFill/>
          </a:ln>
        </p:spPr>
        <p:txBody>
          <a:bodyPr spcFirstLastPara="1" wrap="square" lIns="91425" tIns="45700" rIns="91425" bIns="45700" anchor="t" anchorCtr="0">
            <a:spAutoFit/>
          </a:bodyPr>
          <a:lstStyle/>
          <a:p>
            <a:pPr marL="0" marR="0" lvl="8" algn="l" rtl="0">
              <a:lnSpc>
                <a:spcPct val="100000"/>
              </a:lnSpc>
              <a:spcBef>
                <a:spcPts val="0"/>
              </a:spcBef>
              <a:spcAft>
                <a:spcPts val="0"/>
              </a:spcAft>
              <a:buClr>
                <a:schemeClr val="accent1"/>
              </a:buClr>
              <a:buSzPts val="1800"/>
            </a:pPr>
            <a:r>
              <a:rPr lang="en-US" sz="2400" b="1" i="0" u="none" strike="noStrike" cap="none" dirty="0">
                <a:solidFill>
                  <a:schemeClr val="tx1">
                    <a:lumMod val="75000"/>
                  </a:schemeClr>
                </a:solidFill>
                <a:latin typeface="Lato"/>
                <a:ea typeface="Lato"/>
                <a:cs typeface="Lato"/>
                <a:sym typeface="Lato"/>
              </a:rPr>
              <a:t>Finance/Accounting</a:t>
            </a:r>
          </a:p>
          <a:p>
            <a:pPr marL="342900" marR="0" lvl="8" indent="-342900" algn="l" rtl="0">
              <a:lnSpc>
                <a:spcPct val="100000"/>
              </a:lnSpc>
              <a:spcBef>
                <a:spcPts val="0"/>
              </a:spcBef>
              <a:spcAft>
                <a:spcPts val="0"/>
              </a:spcAft>
              <a:buClr>
                <a:schemeClr val="accent1"/>
              </a:buClr>
              <a:buSzPts val="1800"/>
              <a:buFont typeface="Arial" panose="020B0604020202020204" pitchFamily="34" charset="0"/>
              <a:buChar char="•"/>
            </a:pPr>
            <a:r>
              <a:rPr lang="en-US" dirty="0">
                <a:solidFill>
                  <a:schemeClr val="tx1">
                    <a:lumMod val="75000"/>
                  </a:schemeClr>
                </a:solidFill>
                <a:latin typeface="Lato"/>
                <a:ea typeface="Lato"/>
                <a:cs typeface="Lato"/>
                <a:sym typeface="Lato"/>
              </a:rPr>
              <a:t>Budget (e.g., how much will it cost?)</a:t>
            </a:r>
          </a:p>
        </p:txBody>
      </p:sp>
      <p:sp>
        <p:nvSpPr>
          <p:cNvPr id="16" name="Google Shape;190;p33">
            <a:extLst>
              <a:ext uri="{FF2B5EF4-FFF2-40B4-BE49-F238E27FC236}">
                <a16:creationId xmlns:a16="http://schemas.microsoft.com/office/drawing/2014/main" id="{F7FF0E1C-41F3-9576-5CEA-67D5756884D3}"/>
              </a:ext>
            </a:extLst>
          </p:cNvPr>
          <p:cNvSpPr txBox="1"/>
          <p:nvPr/>
        </p:nvSpPr>
        <p:spPr>
          <a:xfrm>
            <a:off x="1778412" y="4048395"/>
            <a:ext cx="6122215" cy="738623"/>
          </a:xfrm>
          <a:prstGeom prst="rect">
            <a:avLst/>
          </a:prstGeom>
          <a:noFill/>
          <a:ln>
            <a:noFill/>
          </a:ln>
        </p:spPr>
        <p:txBody>
          <a:bodyPr spcFirstLastPara="1" wrap="square" lIns="91425" tIns="45700" rIns="91425" bIns="45700" anchor="t" anchorCtr="0">
            <a:spAutoFit/>
          </a:bodyPr>
          <a:lstStyle/>
          <a:p>
            <a:pPr marL="0" marR="0" lvl="8" algn="l" rtl="0">
              <a:lnSpc>
                <a:spcPct val="100000"/>
              </a:lnSpc>
              <a:spcBef>
                <a:spcPts val="0"/>
              </a:spcBef>
              <a:spcAft>
                <a:spcPts val="0"/>
              </a:spcAft>
              <a:buClr>
                <a:schemeClr val="accent1"/>
              </a:buClr>
              <a:buSzPts val="1800"/>
            </a:pPr>
            <a:r>
              <a:rPr lang="en-US" sz="2400" b="1" i="0" u="none" strike="noStrike" cap="none" dirty="0">
                <a:solidFill>
                  <a:schemeClr val="tx1">
                    <a:lumMod val="75000"/>
                  </a:schemeClr>
                </a:solidFill>
                <a:latin typeface="Lato"/>
                <a:ea typeface="Lato"/>
                <a:cs typeface="Lato"/>
                <a:sym typeface="Lato"/>
              </a:rPr>
              <a:t>Payroll set up &amp; advisory</a:t>
            </a:r>
          </a:p>
          <a:p>
            <a:pPr marL="342900" marR="0" lvl="8" indent="-342900" algn="l" rtl="0">
              <a:lnSpc>
                <a:spcPct val="100000"/>
              </a:lnSpc>
              <a:spcBef>
                <a:spcPts val="0"/>
              </a:spcBef>
              <a:spcAft>
                <a:spcPts val="0"/>
              </a:spcAft>
              <a:buClr>
                <a:schemeClr val="accent1"/>
              </a:buClr>
              <a:buSzPts val="1800"/>
              <a:buFont typeface="Arial" panose="020B0604020202020204" pitchFamily="34" charset="0"/>
              <a:buChar char="•"/>
            </a:pPr>
            <a:r>
              <a:rPr lang="en-US" dirty="0">
                <a:solidFill>
                  <a:schemeClr val="tx1">
                    <a:lumMod val="75000"/>
                  </a:schemeClr>
                </a:solidFill>
                <a:latin typeface="Lato"/>
                <a:ea typeface="Lato"/>
                <a:cs typeface="Lato"/>
                <a:sym typeface="Lato"/>
              </a:rPr>
              <a:t>Compliance for the company</a:t>
            </a:r>
          </a:p>
        </p:txBody>
      </p:sp>
      <p:sp>
        <p:nvSpPr>
          <p:cNvPr id="17" name="Google Shape;190;p33">
            <a:extLst>
              <a:ext uri="{FF2B5EF4-FFF2-40B4-BE49-F238E27FC236}">
                <a16:creationId xmlns:a16="http://schemas.microsoft.com/office/drawing/2014/main" id="{B4662241-5793-074E-0317-F65C687A33A3}"/>
              </a:ext>
            </a:extLst>
          </p:cNvPr>
          <p:cNvSpPr txBox="1"/>
          <p:nvPr/>
        </p:nvSpPr>
        <p:spPr>
          <a:xfrm>
            <a:off x="1778412" y="5165184"/>
            <a:ext cx="6104261" cy="1015622"/>
          </a:xfrm>
          <a:prstGeom prst="rect">
            <a:avLst/>
          </a:prstGeom>
          <a:noFill/>
          <a:ln>
            <a:noFill/>
          </a:ln>
        </p:spPr>
        <p:txBody>
          <a:bodyPr spcFirstLastPara="1" wrap="square" lIns="91425" tIns="45700" rIns="91425" bIns="45700" anchor="t" anchorCtr="0">
            <a:spAutoFit/>
          </a:bodyPr>
          <a:lstStyle/>
          <a:p>
            <a:pPr marL="0" marR="0" lvl="8" algn="l" rtl="0">
              <a:lnSpc>
                <a:spcPct val="100000"/>
              </a:lnSpc>
              <a:spcBef>
                <a:spcPts val="0"/>
              </a:spcBef>
              <a:spcAft>
                <a:spcPts val="0"/>
              </a:spcAft>
              <a:buClr>
                <a:schemeClr val="accent1"/>
              </a:buClr>
              <a:buSzPts val="1800"/>
            </a:pPr>
            <a:r>
              <a:rPr lang="en-US" sz="2400" b="1" i="0" u="none" strike="noStrike" cap="none" dirty="0">
                <a:solidFill>
                  <a:schemeClr val="tx1">
                    <a:lumMod val="75000"/>
                  </a:schemeClr>
                </a:solidFill>
                <a:latin typeface="Lato"/>
                <a:ea typeface="Lato"/>
                <a:cs typeface="Lato"/>
                <a:sym typeface="Lato"/>
              </a:rPr>
              <a:t>Tax return filing compliance</a:t>
            </a:r>
          </a:p>
          <a:p>
            <a:pPr marL="342900" marR="0" lvl="8" indent="-342900" algn="l" rtl="0">
              <a:lnSpc>
                <a:spcPct val="100000"/>
              </a:lnSpc>
              <a:spcBef>
                <a:spcPts val="0"/>
              </a:spcBef>
              <a:spcAft>
                <a:spcPts val="0"/>
              </a:spcAft>
              <a:buClr>
                <a:schemeClr val="accent1"/>
              </a:buClr>
              <a:buSzPts val="1800"/>
              <a:buFont typeface="Arial" panose="020B0604020202020204" pitchFamily="34" charset="0"/>
              <a:buChar char="•"/>
            </a:pPr>
            <a:r>
              <a:rPr lang="en-US" dirty="0">
                <a:solidFill>
                  <a:schemeClr val="tx1">
                    <a:lumMod val="75000"/>
                  </a:schemeClr>
                </a:solidFill>
                <a:latin typeface="Lato"/>
                <a:ea typeface="Lato"/>
                <a:cs typeface="Lato"/>
                <a:sym typeface="Lato"/>
              </a:rPr>
              <a:t>Compliance for both individual &amp; company, also needed for immigration such as visa renewal</a:t>
            </a:r>
          </a:p>
        </p:txBody>
      </p:sp>
      <p:sp>
        <p:nvSpPr>
          <p:cNvPr id="18" name="Slide Number Placeholder 2">
            <a:extLst>
              <a:ext uri="{FF2B5EF4-FFF2-40B4-BE49-F238E27FC236}">
                <a16:creationId xmlns:a16="http://schemas.microsoft.com/office/drawing/2014/main" id="{925B3A65-0D6D-3AD6-B212-9DC39B96083C}"/>
              </a:ext>
            </a:extLst>
          </p:cNvPr>
          <p:cNvSpPr txBox="1">
            <a:spLocks/>
          </p:cNvSpPr>
          <p:nvPr/>
        </p:nvSpPr>
        <p:spPr>
          <a:xfrm>
            <a:off x="9857470" y="6544730"/>
            <a:ext cx="810530" cy="2462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F5C94B-8C55-478B-B509-BAE6A06B2E2A}" type="slidenum">
              <a:rPr lang="en-US" sz="1000">
                <a:solidFill>
                  <a:srgbClr val="ADAFBB"/>
                </a:solidFill>
              </a:rPr>
              <a:pPr/>
              <a:t>21</a:t>
            </a:fld>
            <a:endParaRPr lang="en-US" sz="1000" dirty="0">
              <a:solidFill>
                <a:srgbClr val="ADAFBB"/>
              </a:solidFill>
            </a:endParaRPr>
          </a:p>
        </p:txBody>
      </p:sp>
      <p:sp>
        <p:nvSpPr>
          <p:cNvPr id="19" name="TextBox 18">
            <a:extLst>
              <a:ext uri="{FF2B5EF4-FFF2-40B4-BE49-F238E27FC236}">
                <a16:creationId xmlns:a16="http://schemas.microsoft.com/office/drawing/2014/main" id="{63DA7329-6C15-3ACC-3B28-F9375B4E89FE}"/>
              </a:ext>
            </a:extLst>
          </p:cNvPr>
          <p:cNvSpPr txBox="1"/>
          <p:nvPr/>
        </p:nvSpPr>
        <p:spPr>
          <a:xfrm>
            <a:off x="8168641" y="6543584"/>
            <a:ext cx="1753958" cy="246221"/>
          </a:xfrm>
          <a:prstGeom prst="rect">
            <a:avLst/>
          </a:prstGeom>
          <a:noFill/>
        </p:spPr>
        <p:txBody>
          <a:bodyPr wrap="square" rtlCol="0">
            <a:spAutoFit/>
          </a:bodyPr>
          <a:lstStyle/>
          <a:p>
            <a:pPr algn="ctr"/>
            <a:r>
              <a:rPr lang="en-US" sz="1000" i="1" dirty="0">
                <a:solidFill>
                  <a:schemeClr val="bg1">
                    <a:lumMod val="65000"/>
                  </a:schemeClr>
                </a:solidFill>
              </a:rPr>
              <a:t> Private &amp; Confidential </a:t>
            </a:r>
            <a:endParaRPr lang="en-AU" sz="1000" i="1" dirty="0">
              <a:solidFill>
                <a:schemeClr val="bg1">
                  <a:lumMod val="65000"/>
                </a:schemeClr>
              </a:solidFill>
            </a:endParaRPr>
          </a:p>
        </p:txBody>
      </p:sp>
      <p:pic>
        <p:nvPicPr>
          <p:cNvPr id="186" name="Google Shape;186;p33"/>
          <p:cNvPicPr preferRelativeResize="0">
            <a:picLocks noGrp="1"/>
          </p:cNvPicPr>
          <p:nvPr>
            <p:ph type="pic" idx="2"/>
          </p:nvPr>
        </p:nvPicPr>
        <p:blipFill rotWithShape="1">
          <a:blip r:embed="rId8"/>
          <a:srcRect l="43271" t="199" r="23245" b="-199"/>
          <a:stretch/>
        </p:blipFill>
        <p:spPr>
          <a:xfrm>
            <a:off x="7882673" y="12701"/>
            <a:ext cx="4309327" cy="6388099"/>
          </a:xfrm>
          <a:prstGeom prst="rect">
            <a:avLst/>
          </a:prstGeom>
          <a:solidFill>
            <a:srgbClr val="F2F2F2"/>
          </a:solid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75"/>
        <p:cNvGrpSpPr/>
        <p:nvPr/>
      </p:nvGrpSpPr>
      <p:grpSpPr>
        <a:xfrm>
          <a:off x="0" y="0"/>
          <a:ext cx="0" cy="0"/>
          <a:chOff x="0" y="0"/>
          <a:chExt cx="0" cy="0"/>
        </a:xfrm>
      </p:grpSpPr>
      <p:sp>
        <p:nvSpPr>
          <p:cNvPr id="177" name="Google Shape;177;p32"/>
          <p:cNvSpPr/>
          <p:nvPr/>
        </p:nvSpPr>
        <p:spPr>
          <a:xfrm>
            <a:off x="578933" y="1671782"/>
            <a:ext cx="7150795" cy="4434549"/>
          </a:xfrm>
          <a:prstGeom prst="rect">
            <a:avLst/>
          </a:prstGeom>
          <a:noFill/>
          <a:ln>
            <a:noFill/>
          </a:ln>
        </p:spPr>
        <p:txBody>
          <a:bodyPr spcFirstLastPara="1" wrap="square" lIns="0" tIns="0" rIns="0" bIns="0" anchor="t" anchorCtr="0">
            <a:noAutofit/>
          </a:bodyPr>
          <a:lstStyle/>
          <a:p>
            <a:pPr marR="0" lvl="0" algn="l" rtl="0">
              <a:lnSpc>
                <a:spcPct val="100000"/>
              </a:lnSpc>
              <a:spcBef>
                <a:spcPts val="1200"/>
              </a:spcBef>
              <a:spcAft>
                <a:spcPts val="0"/>
              </a:spcAft>
              <a:buClr>
                <a:schemeClr val="accent1"/>
              </a:buClr>
              <a:buSzPts val="1800"/>
            </a:pPr>
            <a:endParaRPr lang="en-US" sz="2400" b="1" dirty="0">
              <a:solidFill>
                <a:schemeClr val="tx1">
                  <a:lumMod val="75000"/>
                </a:schemeClr>
              </a:solidFill>
              <a:latin typeface="Lato"/>
              <a:ea typeface="Lato"/>
              <a:cs typeface="Lato"/>
              <a:sym typeface="Lato"/>
            </a:endParaRPr>
          </a:p>
          <a:p>
            <a:pPr>
              <a:spcBef>
                <a:spcPts val="1200"/>
              </a:spcBef>
              <a:buClr>
                <a:schemeClr val="accent1"/>
              </a:buClr>
              <a:buSzPts val="1800"/>
            </a:pPr>
            <a:endParaRPr lang="en-US" sz="2400" b="1" dirty="0">
              <a:solidFill>
                <a:schemeClr val="tx1">
                  <a:lumMod val="75000"/>
                </a:schemeClr>
              </a:solidFill>
              <a:latin typeface="Lato"/>
              <a:ea typeface="Lato"/>
              <a:cs typeface="Lato"/>
              <a:sym typeface="Lato"/>
            </a:endParaRPr>
          </a:p>
        </p:txBody>
      </p:sp>
      <p:cxnSp>
        <p:nvCxnSpPr>
          <p:cNvPr id="179" name="Google Shape;179;p32"/>
          <p:cNvCxnSpPr/>
          <p:nvPr/>
        </p:nvCxnSpPr>
        <p:spPr>
          <a:xfrm>
            <a:off x="578935" y="924990"/>
            <a:ext cx="1002043" cy="0"/>
          </a:xfrm>
          <a:prstGeom prst="straightConnector1">
            <a:avLst/>
          </a:prstGeom>
          <a:noFill/>
          <a:ln w="38100" cap="flat" cmpd="sng">
            <a:solidFill>
              <a:schemeClr val="accent1"/>
            </a:solidFill>
            <a:prstDash val="solid"/>
            <a:miter lim="800000"/>
            <a:headEnd type="none" w="sm" len="sm"/>
            <a:tailEnd type="none" w="sm" len="sm"/>
          </a:ln>
        </p:spPr>
      </p:cxnSp>
      <p:sp>
        <p:nvSpPr>
          <p:cNvPr id="2" name="Slide Number Placeholder 2">
            <a:extLst>
              <a:ext uri="{FF2B5EF4-FFF2-40B4-BE49-F238E27FC236}">
                <a16:creationId xmlns:a16="http://schemas.microsoft.com/office/drawing/2014/main" id="{2CD14EBA-C47A-965C-E4B8-F7F5A9595244}"/>
              </a:ext>
            </a:extLst>
          </p:cNvPr>
          <p:cNvSpPr txBox="1">
            <a:spLocks/>
          </p:cNvSpPr>
          <p:nvPr/>
        </p:nvSpPr>
        <p:spPr>
          <a:xfrm>
            <a:off x="9857470" y="6544730"/>
            <a:ext cx="810530" cy="2462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F5C94B-8C55-478B-B509-BAE6A06B2E2A}" type="slidenum">
              <a:rPr lang="en-US" sz="1000">
                <a:solidFill>
                  <a:srgbClr val="ADAFBB"/>
                </a:solidFill>
              </a:rPr>
              <a:pPr/>
              <a:t>3</a:t>
            </a:fld>
            <a:endParaRPr lang="en-US" sz="1000" dirty="0">
              <a:solidFill>
                <a:srgbClr val="ADAFBB"/>
              </a:solidFill>
            </a:endParaRPr>
          </a:p>
        </p:txBody>
      </p:sp>
      <p:sp>
        <p:nvSpPr>
          <p:cNvPr id="3" name="TextBox 2">
            <a:extLst>
              <a:ext uri="{FF2B5EF4-FFF2-40B4-BE49-F238E27FC236}">
                <a16:creationId xmlns:a16="http://schemas.microsoft.com/office/drawing/2014/main" id="{78DC37DC-E43B-45EF-5E7A-DBF00906DA38}"/>
              </a:ext>
            </a:extLst>
          </p:cNvPr>
          <p:cNvSpPr txBox="1"/>
          <p:nvPr/>
        </p:nvSpPr>
        <p:spPr>
          <a:xfrm>
            <a:off x="8168641" y="6543584"/>
            <a:ext cx="1753958" cy="246221"/>
          </a:xfrm>
          <a:prstGeom prst="rect">
            <a:avLst/>
          </a:prstGeom>
          <a:noFill/>
        </p:spPr>
        <p:txBody>
          <a:bodyPr wrap="square" rtlCol="0">
            <a:spAutoFit/>
          </a:bodyPr>
          <a:lstStyle/>
          <a:p>
            <a:pPr algn="ctr"/>
            <a:r>
              <a:rPr lang="en-US" sz="1000" i="1" dirty="0">
                <a:solidFill>
                  <a:schemeClr val="bg1">
                    <a:lumMod val="65000"/>
                  </a:schemeClr>
                </a:solidFill>
              </a:rPr>
              <a:t> Private &amp; Confidential </a:t>
            </a:r>
            <a:endParaRPr lang="en-AU" sz="1000" i="1" dirty="0">
              <a:solidFill>
                <a:schemeClr val="bg1">
                  <a:lumMod val="65000"/>
                </a:schemeClr>
              </a:solidFill>
            </a:endParaRPr>
          </a:p>
        </p:txBody>
      </p:sp>
      <p:sp>
        <p:nvSpPr>
          <p:cNvPr id="9" name="TextBox 8">
            <a:extLst>
              <a:ext uri="{FF2B5EF4-FFF2-40B4-BE49-F238E27FC236}">
                <a16:creationId xmlns:a16="http://schemas.microsoft.com/office/drawing/2014/main" id="{F4AF2480-D50F-4202-2D8D-71A7654054A1}"/>
              </a:ext>
            </a:extLst>
          </p:cNvPr>
          <p:cNvSpPr txBox="1"/>
          <p:nvPr/>
        </p:nvSpPr>
        <p:spPr>
          <a:xfrm>
            <a:off x="416171" y="6537035"/>
            <a:ext cx="2066000" cy="253916"/>
          </a:xfrm>
          <a:prstGeom prst="rect">
            <a:avLst/>
          </a:prstGeom>
          <a:noFill/>
        </p:spPr>
        <p:txBody>
          <a:bodyPr wrap="square">
            <a:spAutoFit/>
          </a:bodyPr>
          <a:lstStyle/>
          <a:p>
            <a:r>
              <a:rPr lang="en-US" sz="1050" dirty="0"/>
              <a:t>Aprio, LLP – Korea Desk</a:t>
            </a:r>
          </a:p>
        </p:txBody>
      </p:sp>
      <p:sp>
        <p:nvSpPr>
          <p:cNvPr id="10" name="TextBox 9">
            <a:extLst>
              <a:ext uri="{FF2B5EF4-FFF2-40B4-BE49-F238E27FC236}">
                <a16:creationId xmlns:a16="http://schemas.microsoft.com/office/drawing/2014/main" id="{B3D2EBE9-4224-B9D7-C151-99BF23CA7FEB}"/>
              </a:ext>
            </a:extLst>
          </p:cNvPr>
          <p:cNvSpPr txBox="1"/>
          <p:nvPr/>
        </p:nvSpPr>
        <p:spPr>
          <a:xfrm>
            <a:off x="1676401" y="2473792"/>
            <a:ext cx="8915400" cy="646331"/>
          </a:xfrm>
          <a:prstGeom prst="rect">
            <a:avLst/>
          </a:prstGeom>
          <a:noFill/>
        </p:spPr>
        <p:txBody>
          <a:bodyPr wrap="square" rtlCol="0">
            <a:spAutoFit/>
          </a:bodyPr>
          <a:lstStyle/>
          <a:p>
            <a:r>
              <a:rPr lang="ko-KR" altLang="en-US" sz="3600" dirty="0">
                <a:solidFill>
                  <a:schemeClr val="bg1"/>
                </a:solidFill>
              </a:rPr>
              <a:t>귀하의 성공적인 미래를 위해 함께 합니다</a:t>
            </a:r>
            <a:r>
              <a:rPr lang="en-US" altLang="ko-KR" sz="3600" dirty="0">
                <a:solidFill>
                  <a:schemeClr val="bg1"/>
                </a:solidFill>
              </a:rPr>
              <a:t>. </a:t>
            </a:r>
            <a:endParaRPr lang="en-US" sz="3600" dirty="0">
              <a:solidFill>
                <a:schemeClr val="bg1"/>
              </a:solidFill>
            </a:endParaRPr>
          </a:p>
        </p:txBody>
      </p:sp>
      <p:sp>
        <p:nvSpPr>
          <p:cNvPr id="11" name="TextBox 10">
            <a:extLst>
              <a:ext uri="{FF2B5EF4-FFF2-40B4-BE49-F238E27FC236}">
                <a16:creationId xmlns:a16="http://schemas.microsoft.com/office/drawing/2014/main" id="{3EC067C8-7F5D-3A15-9B2F-39D4FDDAACDA}"/>
              </a:ext>
            </a:extLst>
          </p:cNvPr>
          <p:cNvSpPr txBox="1"/>
          <p:nvPr/>
        </p:nvSpPr>
        <p:spPr>
          <a:xfrm>
            <a:off x="914400" y="4691573"/>
            <a:ext cx="11034134" cy="646331"/>
          </a:xfrm>
          <a:prstGeom prst="rect">
            <a:avLst/>
          </a:prstGeom>
          <a:noFill/>
        </p:spPr>
        <p:txBody>
          <a:bodyPr wrap="square" rtlCol="0">
            <a:spAutoFit/>
          </a:bodyPr>
          <a:lstStyle/>
          <a:p>
            <a:r>
              <a:rPr lang="ko-KR" altLang="en-US" dirty="0">
                <a:solidFill>
                  <a:schemeClr val="bg1"/>
                </a:solidFill>
              </a:rPr>
              <a:t>미국 대형 회계법인의 최상의 전문적인 서비스를 더욱더 친근하게</a:t>
            </a:r>
            <a:r>
              <a:rPr lang="en-US" altLang="ko-KR" dirty="0">
                <a:solidFill>
                  <a:schemeClr val="bg1"/>
                </a:solidFill>
              </a:rPr>
              <a:t>, </a:t>
            </a:r>
            <a:r>
              <a:rPr lang="ko-KR" altLang="en-US" dirty="0">
                <a:solidFill>
                  <a:schemeClr val="bg1"/>
                </a:solidFill>
              </a:rPr>
              <a:t>더욱더 친밀한 관심으로 미래지향적인 파트너쉽을 추구 하는 </a:t>
            </a:r>
            <a:r>
              <a:rPr lang="en-US" altLang="ko-KR" dirty="0">
                <a:solidFill>
                  <a:schemeClr val="bg1"/>
                </a:solidFill>
              </a:rPr>
              <a:t>APRIO </a:t>
            </a:r>
            <a:r>
              <a:rPr lang="ko-KR" altLang="en-US" dirty="0">
                <a:solidFill>
                  <a:schemeClr val="bg1"/>
                </a:solidFill>
              </a:rPr>
              <a:t>회계법인의 </a:t>
            </a:r>
            <a:r>
              <a:rPr lang="en-US" altLang="ko-KR" dirty="0">
                <a:solidFill>
                  <a:schemeClr val="bg1"/>
                </a:solidFill>
              </a:rPr>
              <a:t>KOREA DESK </a:t>
            </a:r>
            <a:r>
              <a:rPr lang="ko-KR" altLang="en-US" dirty="0">
                <a:solidFill>
                  <a:schemeClr val="bg1"/>
                </a:solidFill>
              </a:rPr>
              <a:t>입니다</a:t>
            </a:r>
            <a:r>
              <a:rPr lang="en-US" altLang="ko-KR" dirty="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3777631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1249C4D-A956-0EA1-7D11-1E87F961619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8" name="Picture Placeholder 7" descr="A tall glass building&#10;&#10;Description automatically generated with low confidence">
            <a:extLst>
              <a:ext uri="{FF2B5EF4-FFF2-40B4-BE49-F238E27FC236}">
                <a16:creationId xmlns:a16="http://schemas.microsoft.com/office/drawing/2014/main" id="{632C2A47-43EA-CC4C-BC02-6DB3C6836F1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2139" r="11241" b="20897"/>
          <a:stretch/>
        </p:blipFill>
        <p:spPr>
          <a:xfrm>
            <a:off x="8467725" y="0"/>
            <a:ext cx="3724275" cy="3290888"/>
          </a:xfrm>
        </p:spPr>
      </p:pic>
      <p:grpSp>
        <p:nvGrpSpPr>
          <p:cNvPr id="17" name="Group 16">
            <a:extLst>
              <a:ext uri="{FF2B5EF4-FFF2-40B4-BE49-F238E27FC236}">
                <a16:creationId xmlns:a16="http://schemas.microsoft.com/office/drawing/2014/main" id="{EAF5B695-5CAD-474A-9ED9-626179561EA5}"/>
              </a:ext>
            </a:extLst>
          </p:cNvPr>
          <p:cNvGrpSpPr/>
          <p:nvPr/>
        </p:nvGrpSpPr>
        <p:grpSpPr>
          <a:xfrm>
            <a:off x="2484987" y="4069146"/>
            <a:ext cx="1257160" cy="1828800"/>
            <a:chOff x="2857598" y="2992060"/>
            <a:chExt cx="1257160" cy="1828800"/>
          </a:xfrm>
        </p:grpSpPr>
        <p:sp>
          <p:nvSpPr>
            <p:cNvPr id="18" name="TextBox 17">
              <a:extLst>
                <a:ext uri="{FF2B5EF4-FFF2-40B4-BE49-F238E27FC236}">
                  <a16:creationId xmlns:a16="http://schemas.microsoft.com/office/drawing/2014/main" id="{A3F408F5-8BE2-3944-A3E7-29EBB5F44D88}"/>
                </a:ext>
              </a:extLst>
            </p:cNvPr>
            <p:cNvSpPr txBox="1"/>
            <p:nvPr/>
          </p:nvSpPr>
          <p:spPr>
            <a:xfrm>
              <a:off x="2857598" y="2992060"/>
              <a:ext cx="1257160" cy="1828800"/>
            </a:xfrm>
            <a:prstGeom prst="roundRect">
              <a:avLst>
                <a:gd name="adj" fmla="val 6331"/>
              </a:avLst>
            </a:prstGeom>
            <a:solidFill>
              <a:schemeClr val="bg1"/>
            </a:solidFill>
            <a:effectLst>
              <a:outerShdw blurRad="355600" dist="38100" dir="5400000" algn="t" rotWithShape="0">
                <a:schemeClr val="bg2">
                  <a:lumMod val="10000"/>
                  <a:alpha val="27000"/>
                </a:schemeClr>
              </a:outerShdw>
            </a:effectLst>
          </p:spPr>
          <p:txBody>
            <a:bodyPr wrap="square" tIns="91440" bIns="91440" rtlCol="0" anchor="b" anchorCtr="0">
              <a:noAutofit/>
            </a:bodyPr>
            <a:lstStyle/>
            <a:p>
              <a:pPr algn="ctr">
                <a:lnSpc>
                  <a:spcPct val="80000"/>
                </a:lnSpc>
              </a:pPr>
              <a:r>
                <a:rPr lang="en-US" sz="1200" dirty="0">
                  <a:solidFill>
                    <a:schemeClr val="bg2">
                      <a:lumMod val="50000"/>
                    </a:schemeClr>
                  </a:solidFill>
                </a:rPr>
                <a:t>Clients in</a:t>
              </a:r>
              <a:r>
                <a:rPr lang="en-US" sz="1400" dirty="0">
                  <a:solidFill>
                    <a:schemeClr val="bg2">
                      <a:lumMod val="50000"/>
                    </a:schemeClr>
                  </a:solidFill>
                </a:rPr>
                <a:t> </a:t>
              </a:r>
            </a:p>
            <a:p>
              <a:pPr algn="ctr">
                <a:lnSpc>
                  <a:spcPct val="90000"/>
                </a:lnSpc>
              </a:pPr>
              <a:r>
                <a:rPr lang="en-US" sz="3200" dirty="0">
                  <a:solidFill>
                    <a:sysClr val="windowText" lastClr="000000"/>
                  </a:solidFill>
                  <a:latin typeface="+mj-lt"/>
                </a:rPr>
                <a:t>50+</a:t>
              </a:r>
            </a:p>
            <a:p>
              <a:pPr algn="ctr">
                <a:lnSpc>
                  <a:spcPct val="80000"/>
                </a:lnSpc>
              </a:pPr>
              <a:r>
                <a:rPr lang="en-US" sz="1200" dirty="0">
                  <a:solidFill>
                    <a:schemeClr val="bg2">
                      <a:lumMod val="50000"/>
                    </a:schemeClr>
                  </a:solidFill>
                </a:rPr>
                <a:t>Countries</a:t>
              </a:r>
              <a:endParaRPr lang="en-US" sz="1400" dirty="0">
                <a:solidFill>
                  <a:schemeClr val="bg2">
                    <a:lumMod val="50000"/>
                  </a:schemeClr>
                </a:solidFill>
              </a:endParaRPr>
            </a:p>
          </p:txBody>
        </p:sp>
        <p:pic>
          <p:nvPicPr>
            <p:cNvPr id="19" name="Picture 18">
              <a:extLst>
                <a:ext uri="{FF2B5EF4-FFF2-40B4-BE49-F238E27FC236}">
                  <a16:creationId xmlns:a16="http://schemas.microsoft.com/office/drawing/2014/main" id="{889C0771-CFA1-8342-B400-868306FDB7E1}"/>
                </a:ext>
              </a:extLst>
            </p:cNvPr>
            <p:cNvPicPr>
              <a:picLocks noChangeAspect="1"/>
            </p:cNvPicPr>
            <p:nvPr/>
          </p:nvPicPr>
          <p:blipFill>
            <a:blip r:embed="rId4"/>
            <a:stretch>
              <a:fillRect/>
            </a:stretch>
          </p:blipFill>
          <p:spPr>
            <a:xfrm>
              <a:off x="3261311" y="3195355"/>
              <a:ext cx="423787" cy="535310"/>
            </a:xfrm>
            <a:prstGeom prst="rect">
              <a:avLst/>
            </a:prstGeom>
          </p:spPr>
        </p:pic>
      </p:grpSp>
      <p:grpSp>
        <p:nvGrpSpPr>
          <p:cNvPr id="20" name="Group 19">
            <a:extLst>
              <a:ext uri="{FF2B5EF4-FFF2-40B4-BE49-F238E27FC236}">
                <a16:creationId xmlns:a16="http://schemas.microsoft.com/office/drawing/2014/main" id="{2DE3547D-B72A-354D-A82E-2EC5CC74BD0A}"/>
              </a:ext>
            </a:extLst>
          </p:cNvPr>
          <p:cNvGrpSpPr/>
          <p:nvPr/>
        </p:nvGrpSpPr>
        <p:grpSpPr>
          <a:xfrm>
            <a:off x="7089788" y="1854578"/>
            <a:ext cx="1257160" cy="1828800"/>
            <a:chOff x="5017082" y="2992060"/>
            <a:chExt cx="1257160" cy="1828800"/>
          </a:xfrm>
        </p:grpSpPr>
        <p:sp>
          <p:nvSpPr>
            <p:cNvPr id="21" name="TextBox 20">
              <a:extLst>
                <a:ext uri="{FF2B5EF4-FFF2-40B4-BE49-F238E27FC236}">
                  <a16:creationId xmlns:a16="http://schemas.microsoft.com/office/drawing/2014/main" id="{F98786D7-550F-614C-8FFA-7C3B95151039}"/>
                </a:ext>
              </a:extLst>
            </p:cNvPr>
            <p:cNvSpPr txBox="1"/>
            <p:nvPr/>
          </p:nvSpPr>
          <p:spPr>
            <a:xfrm>
              <a:off x="5017082" y="2992060"/>
              <a:ext cx="1257160" cy="1828800"/>
            </a:xfrm>
            <a:prstGeom prst="roundRect">
              <a:avLst>
                <a:gd name="adj" fmla="val 6977"/>
              </a:avLst>
            </a:prstGeom>
            <a:solidFill>
              <a:schemeClr val="bg1"/>
            </a:solidFill>
            <a:effectLst>
              <a:outerShdw blurRad="355600" dist="38100" dir="5400000" algn="t" rotWithShape="0">
                <a:schemeClr val="bg2">
                  <a:lumMod val="10000"/>
                  <a:alpha val="27000"/>
                </a:schemeClr>
              </a:outerShdw>
            </a:effectLst>
          </p:spPr>
          <p:txBody>
            <a:bodyPr wrap="square" tIns="91440" bIns="91440" rtlCol="0" anchor="b" anchorCtr="0">
              <a:noAutofit/>
            </a:bodyPr>
            <a:lstStyle/>
            <a:p>
              <a:pPr algn="ctr">
                <a:lnSpc>
                  <a:spcPct val="90000"/>
                </a:lnSpc>
              </a:pPr>
              <a:r>
                <a:rPr lang="en-US" sz="3200" dirty="0">
                  <a:solidFill>
                    <a:sysClr val="windowText" lastClr="000000"/>
                  </a:solidFill>
                  <a:latin typeface="+mj-lt"/>
                </a:rPr>
                <a:t>35+</a:t>
              </a:r>
            </a:p>
            <a:p>
              <a:pPr algn="ctr">
                <a:lnSpc>
                  <a:spcPct val="90000"/>
                </a:lnSpc>
              </a:pPr>
              <a:r>
                <a:rPr lang="en-US" sz="1200" dirty="0">
                  <a:solidFill>
                    <a:schemeClr val="bg2">
                      <a:lumMod val="50000"/>
                    </a:schemeClr>
                  </a:solidFill>
                </a:rPr>
                <a:t>Languages Spoken</a:t>
              </a:r>
            </a:p>
          </p:txBody>
        </p:sp>
        <p:pic>
          <p:nvPicPr>
            <p:cNvPr id="22" name="Picture 21">
              <a:extLst>
                <a:ext uri="{FF2B5EF4-FFF2-40B4-BE49-F238E27FC236}">
                  <a16:creationId xmlns:a16="http://schemas.microsoft.com/office/drawing/2014/main" id="{B5A95854-82D1-2C45-BA74-C2CD794A4D6C}"/>
                </a:ext>
              </a:extLst>
            </p:cNvPr>
            <p:cNvPicPr>
              <a:picLocks noChangeAspect="1"/>
            </p:cNvPicPr>
            <p:nvPr/>
          </p:nvPicPr>
          <p:blipFill>
            <a:blip r:embed="rId5"/>
            <a:stretch>
              <a:fillRect/>
            </a:stretch>
          </p:blipFill>
          <p:spPr>
            <a:xfrm>
              <a:off x="5378007" y="3195355"/>
              <a:ext cx="535310" cy="535310"/>
            </a:xfrm>
            <a:prstGeom prst="rect">
              <a:avLst/>
            </a:prstGeom>
          </p:spPr>
        </p:pic>
      </p:grpSp>
      <p:sp>
        <p:nvSpPr>
          <p:cNvPr id="23" name="TextBox 22">
            <a:extLst>
              <a:ext uri="{FF2B5EF4-FFF2-40B4-BE49-F238E27FC236}">
                <a16:creationId xmlns:a16="http://schemas.microsoft.com/office/drawing/2014/main" id="{A01FC054-E406-9645-9253-7BD938B745BC}"/>
              </a:ext>
            </a:extLst>
          </p:cNvPr>
          <p:cNvSpPr txBox="1"/>
          <p:nvPr/>
        </p:nvSpPr>
        <p:spPr>
          <a:xfrm>
            <a:off x="926177" y="1836204"/>
            <a:ext cx="1257160" cy="1828800"/>
          </a:xfrm>
          <a:prstGeom prst="roundRect">
            <a:avLst>
              <a:gd name="adj" fmla="val 5685"/>
            </a:avLst>
          </a:prstGeom>
          <a:solidFill>
            <a:schemeClr val="bg1"/>
          </a:solidFill>
          <a:effectLst>
            <a:outerShdw blurRad="355600" dist="38100" dir="5400000" algn="t" rotWithShape="0">
              <a:schemeClr val="bg2">
                <a:lumMod val="10000"/>
                <a:alpha val="27000"/>
              </a:schemeClr>
            </a:outerShdw>
          </a:effectLst>
        </p:spPr>
        <p:txBody>
          <a:bodyPr wrap="square" tIns="91440" bIns="91440" rtlCol="0" anchor="b" anchorCtr="0">
            <a:noAutofit/>
          </a:bodyPr>
          <a:lstStyle/>
          <a:p>
            <a:pPr algn="ctr">
              <a:lnSpc>
                <a:spcPct val="90000"/>
              </a:lnSpc>
            </a:pPr>
            <a:r>
              <a:rPr lang="en-US" sz="2800" dirty="0">
                <a:solidFill>
                  <a:sysClr val="windowText" lastClr="000000"/>
                </a:solidFill>
                <a:latin typeface="+mj-lt"/>
              </a:rPr>
              <a:t>1700+</a:t>
            </a:r>
          </a:p>
          <a:p>
            <a:pPr algn="ctr">
              <a:lnSpc>
                <a:spcPct val="90000"/>
              </a:lnSpc>
            </a:pPr>
            <a:r>
              <a:rPr lang="en-US" sz="1200" dirty="0">
                <a:solidFill>
                  <a:schemeClr val="bg2">
                    <a:lumMod val="50000"/>
                  </a:schemeClr>
                </a:solidFill>
              </a:rPr>
              <a:t>Team Members</a:t>
            </a:r>
            <a:endParaRPr lang="en-US" sz="1400" dirty="0">
              <a:solidFill>
                <a:schemeClr val="bg2">
                  <a:lumMod val="50000"/>
                </a:schemeClr>
              </a:solidFill>
            </a:endParaRPr>
          </a:p>
        </p:txBody>
      </p:sp>
      <p:pic>
        <p:nvPicPr>
          <p:cNvPr id="24" name="Picture 23">
            <a:extLst>
              <a:ext uri="{FF2B5EF4-FFF2-40B4-BE49-F238E27FC236}">
                <a16:creationId xmlns:a16="http://schemas.microsoft.com/office/drawing/2014/main" id="{217B8423-60F3-0444-B98D-7D28D4E6B20B}"/>
              </a:ext>
            </a:extLst>
          </p:cNvPr>
          <p:cNvPicPr>
            <a:picLocks noChangeAspect="1"/>
          </p:cNvPicPr>
          <p:nvPr/>
        </p:nvPicPr>
        <p:blipFill>
          <a:blip r:embed="rId6"/>
          <a:stretch>
            <a:fillRect/>
          </a:stretch>
        </p:blipFill>
        <p:spPr>
          <a:xfrm>
            <a:off x="1247854" y="2094212"/>
            <a:ext cx="535310" cy="535310"/>
          </a:xfrm>
          <a:prstGeom prst="rect">
            <a:avLst/>
          </a:prstGeom>
        </p:spPr>
      </p:pic>
      <p:sp>
        <p:nvSpPr>
          <p:cNvPr id="25" name="TextBox 24">
            <a:extLst>
              <a:ext uri="{FF2B5EF4-FFF2-40B4-BE49-F238E27FC236}">
                <a16:creationId xmlns:a16="http://schemas.microsoft.com/office/drawing/2014/main" id="{83CF8482-201D-5044-BB2D-E9FE43B977AD}"/>
              </a:ext>
            </a:extLst>
          </p:cNvPr>
          <p:cNvSpPr txBox="1"/>
          <p:nvPr/>
        </p:nvSpPr>
        <p:spPr>
          <a:xfrm>
            <a:off x="2482171" y="1836204"/>
            <a:ext cx="1257160" cy="1828800"/>
          </a:xfrm>
          <a:prstGeom prst="roundRect">
            <a:avLst>
              <a:gd name="adj" fmla="val 6331"/>
            </a:avLst>
          </a:prstGeom>
          <a:solidFill>
            <a:schemeClr val="bg1"/>
          </a:solidFill>
          <a:effectLst>
            <a:outerShdw blurRad="355600" dist="38100" dir="5400000" algn="t" rotWithShape="0">
              <a:schemeClr val="bg2">
                <a:lumMod val="10000"/>
                <a:alpha val="27000"/>
              </a:schemeClr>
            </a:outerShdw>
          </a:effectLst>
        </p:spPr>
        <p:txBody>
          <a:bodyPr wrap="square" tIns="91440" bIns="91440" rtlCol="0" anchor="b" anchorCtr="0">
            <a:noAutofit/>
          </a:bodyPr>
          <a:lstStyle/>
          <a:p>
            <a:pPr algn="ctr">
              <a:lnSpc>
                <a:spcPct val="90000"/>
              </a:lnSpc>
            </a:pPr>
            <a:r>
              <a:rPr lang="en-US" sz="3200" dirty="0">
                <a:solidFill>
                  <a:sysClr val="windowText" lastClr="000000"/>
                </a:solidFill>
                <a:latin typeface="+mj-lt"/>
              </a:rPr>
              <a:t>#1</a:t>
            </a:r>
            <a:endParaRPr lang="en-US" sz="1200" dirty="0">
              <a:solidFill>
                <a:sysClr val="windowText" lastClr="000000"/>
              </a:solidFill>
              <a:latin typeface="+mj-lt"/>
            </a:endParaRPr>
          </a:p>
          <a:p>
            <a:pPr algn="ctr">
              <a:lnSpc>
                <a:spcPct val="90000"/>
              </a:lnSpc>
            </a:pPr>
            <a:r>
              <a:rPr lang="en-US" sz="1050" dirty="0">
                <a:solidFill>
                  <a:schemeClr val="bg2">
                    <a:lumMod val="50000"/>
                  </a:schemeClr>
                </a:solidFill>
              </a:rPr>
              <a:t>Fastest growing CPA firm in the whole-nation</a:t>
            </a:r>
          </a:p>
        </p:txBody>
      </p:sp>
      <p:pic>
        <p:nvPicPr>
          <p:cNvPr id="26" name="Picture 25">
            <a:extLst>
              <a:ext uri="{FF2B5EF4-FFF2-40B4-BE49-F238E27FC236}">
                <a16:creationId xmlns:a16="http://schemas.microsoft.com/office/drawing/2014/main" id="{1B5BE337-AD9B-E04D-B0AD-7C6D66A7FAE8}"/>
              </a:ext>
            </a:extLst>
          </p:cNvPr>
          <p:cNvPicPr>
            <a:picLocks noChangeAspect="1"/>
          </p:cNvPicPr>
          <p:nvPr/>
        </p:nvPicPr>
        <p:blipFill>
          <a:blip r:embed="rId7"/>
          <a:stretch>
            <a:fillRect/>
          </a:stretch>
        </p:blipFill>
        <p:spPr>
          <a:xfrm>
            <a:off x="2843096" y="2131064"/>
            <a:ext cx="605746" cy="479549"/>
          </a:xfrm>
          <a:prstGeom prst="rect">
            <a:avLst/>
          </a:prstGeom>
        </p:spPr>
      </p:pic>
      <p:grpSp>
        <p:nvGrpSpPr>
          <p:cNvPr id="27" name="Group 26">
            <a:extLst>
              <a:ext uri="{FF2B5EF4-FFF2-40B4-BE49-F238E27FC236}">
                <a16:creationId xmlns:a16="http://schemas.microsoft.com/office/drawing/2014/main" id="{05A0AFAC-7CFC-7F4D-9853-062F8D858A08}"/>
              </a:ext>
            </a:extLst>
          </p:cNvPr>
          <p:cNvGrpSpPr/>
          <p:nvPr/>
        </p:nvGrpSpPr>
        <p:grpSpPr>
          <a:xfrm>
            <a:off x="4002174" y="1836204"/>
            <a:ext cx="1257160" cy="1828800"/>
            <a:chOff x="5876781" y="722047"/>
            <a:chExt cx="1257160" cy="1828800"/>
          </a:xfrm>
        </p:grpSpPr>
        <p:sp>
          <p:nvSpPr>
            <p:cNvPr id="28" name="TextBox 27">
              <a:extLst>
                <a:ext uri="{FF2B5EF4-FFF2-40B4-BE49-F238E27FC236}">
                  <a16:creationId xmlns:a16="http://schemas.microsoft.com/office/drawing/2014/main" id="{FDF28ED2-FFCA-284C-B89D-FAEEF7074FD1}"/>
                </a:ext>
              </a:extLst>
            </p:cNvPr>
            <p:cNvSpPr txBox="1"/>
            <p:nvPr/>
          </p:nvSpPr>
          <p:spPr>
            <a:xfrm>
              <a:off x="5876781" y="722047"/>
              <a:ext cx="1257160" cy="1828800"/>
            </a:xfrm>
            <a:prstGeom prst="roundRect">
              <a:avLst>
                <a:gd name="adj" fmla="val 5685"/>
              </a:avLst>
            </a:prstGeom>
            <a:solidFill>
              <a:schemeClr val="bg1"/>
            </a:solidFill>
            <a:effectLst>
              <a:outerShdw blurRad="355600" dist="38100" dir="5400000" algn="t" rotWithShape="0">
                <a:schemeClr val="bg2">
                  <a:lumMod val="10000"/>
                  <a:alpha val="27000"/>
                </a:schemeClr>
              </a:outerShdw>
            </a:effectLst>
          </p:spPr>
          <p:txBody>
            <a:bodyPr wrap="square" tIns="91440" bIns="91440" rtlCol="0" anchor="b" anchorCtr="0">
              <a:noAutofit/>
            </a:bodyPr>
            <a:lstStyle/>
            <a:p>
              <a:pPr algn="ctr">
                <a:lnSpc>
                  <a:spcPct val="90000"/>
                </a:lnSpc>
              </a:pPr>
              <a:r>
                <a:rPr lang="en-US" sz="3200" dirty="0">
                  <a:solidFill>
                    <a:sysClr val="windowText" lastClr="000000"/>
                  </a:solidFill>
                  <a:latin typeface="+mj-lt"/>
                </a:rPr>
                <a:t>9</a:t>
              </a:r>
            </a:p>
            <a:p>
              <a:pPr algn="ctr">
                <a:lnSpc>
                  <a:spcPct val="90000"/>
                </a:lnSpc>
              </a:pPr>
              <a:r>
                <a:rPr lang="en-US" sz="1200" dirty="0">
                  <a:solidFill>
                    <a:schemeClr val="bg2">
                      <a:lumMod val="50000"/>
                    </a:schemeClr>
                  </a:solidFill>
                </a:rPr>
                <a:t>Industry Specialties</a:t>
              </a:r>
            </a:p>
          </p:txBody>
        </p:sp>
        <p:pic>
          <p:nvPicPr>
            <p:cNvPr id="29" name="Picture 28">
              <a:extLst>
                <a:ext uri="{FF2B5EF4-FFF2-40B4-BE49-F238E27FC236}">
                  <a16:creationId xmlns:a16="http://schemas.microsoft.com/office/drawing/2014/main" id="{96470F56-4F9F-2642-A397-646A8FBABF09}"/>
                </a:ext>
              </a:extLst>
            </p:cNvPr>
            <p:cNvPicPr>
              <a:picLocks noChangeAspect="1"/>
            </p:cNvPicPr>
            <p:nvPr/>
          </p:nvPicPr>
          <p:blipFill>
            <a:blip r:embed="rId8"/>
            <a:stretch>
              <a:fillRect/>
            </a:stretch>
          </p:blipFill>
          <p:spPr>
            <a:xfrm>
              <a:off x="6237706" y="968903"/>
              <a:ext cx="535310" cy="557615"/>
            </a:xfrm>
            <a:prstGeom prst="rect">
              <a:avLst/>
            </a:prstGeom>
          </p:spPr>
        </p:pic>
      </p:grpSp>
      <p:sp>
        <p:nvSpPr>
          <p:cNvPr id="30" name="TextBox 29">
            <a:extLst>
              <a:ext uri="{FF2B5EF4-FFF2-40B4-BE49-F238E27FC236}">
                <a16:creationId xmlns:a16="http://schemas.microsoft.com/office/drawing/2014/main" id="{3B6CBA9A-CFB1-BF4A-B7D3-8B33B25EC484}"/>
              </a:ext>
            </a:extLst>
          </p:cNvPr>
          <p:cNvSpPr txBox="1"/>
          <p:nvPr/>
        </p:nvSpPr>
        <p:spPr>
          <a:xfrm>
            <a:off x="5542752" y="1836204"/>
            <a:ext cx="1257160" cy="1828800"/>
          </a:xfrm>
          <a:prstGeom prst="roundRect">
            <a:avLst>
              <a:gd name="adj" fmla="val 6977"/>
            </a:avLst>
          </a:prstGeom>
          <a:solidFill>
            <a:schemeClr val="bg1"/>
          </a:solidFill>
          <a:effectLst>
            <a:outerShdw blurRad="355600" dist="38100" dir="5400000" algn="t" rotWithShape="0">
              <a:schemeClr val="bg2">
                <a:lumMod val="10000"/>
                <a:alpha val="27000"/>
              </a:schemeClr>
            </a:outerShdw>
          </a:effectLst>
        </p:spPr>
        <p:txBody>
          <a:bodyPr wrap="square" tIns="91440" bIns="91440" rtlCol="0" anchor="b" anchorCtr="0">
            <a:noAutofit/>
          </a:bodyPr>
          <a:lstStyle/>
          <a:p>
            <a:pPr algn="ctr">
              <a:lnSpc>
                <a:spcPct val="90000"/>
              </a:lnSpc>
            </a:pPr>
            <a:r>
              <a:rPr lang="en-US" sz="3200" dirty="0">
                <a:solidFill>
                  <a:sysClr val="windowText" lastClr="000000"/>
                </a:solidFill>
                <a:latin typeface="+mj-lt"/>
              </a:rPr>
              <a:t>35+</a:t>
            </a:r>
          </a:p>
          <a:p>
            <a:pPr algn="ctr">
              <a:lnSpc>
                <a:spcPct val="90000"/>
              </a:lnSpc>
            </a:pPr>
            <a:r>
              <a:rPr lang="en-US" sz="1200" dirty="0">
                <a:solidFill>
                  <a:schemeClr val="bg2">
                    <a:lumMod val="50000"/>
                  </a:schemeClr>
                </a:solidFill>
              </a:rPr>
              <a:t>Services</a:t>
            </a:r>
            <a:endParaRPr lang="en-US" sz="1400" dirty="0">
              <a:solidFill>
                <a:schemeClr val="bg2">
                  <a:lumMod val="50000"/>
                </a:schemeClr>
              </a:solidFill>
            </a:endParaRPr>
          </a:p>
        </p:txBody>
      </p:sp>
      <p:sp>
        <p:nvSpPr>
          <p:cNvPr id="31" name="Shape 2473">
            <a:extLst>
              <a:ext uri="{FF2B5EF4-FFF2-40B4-BE49-F238E27FC236}">
                <a16:creationId xmlns:a16="http://schemas.microsoft.com/office/drawing/2014/main" id="{83596198-0AE8-F849-BBB6-C67B5D63B34E}"/>
              </a:ext>
            </a:extLst>
          </p:cNvPr>
          <p:cNvSpPr/>
          <p:nvPr/>
        </p:nvSpPr>
        <p:spPr>
          <a:xfrm>
            <a:off x="6029806" y="2131064"/>
            <a:ext cx="283051" cy="518867"/>
          </a:xfrm>
          <a:custGeom>
            <a:avLst/>
            <a:gdLst/>
            <a:ahLst/>
            <a:cxnLst>
              <a:cxn ang="0">
                <a:pos x="wd2" y="hd2"/>
              </a:cxn>
              <a:cxn ang="5400000">
                <a:pos x="wd2" y="hd2"/>
              </a:cxn>
              <a:cxn ang="10800000">
                <a:pos x="wd2" y="hd2"/>
              </a:cxn>
              <a:cxn ang="16200000">
                <a:pos x="wd2" y="hd2"/>
              </a:cxn>
            </a:cxnLst>
            <a:rect l="0" t="0" r="r" b="b"/>
            <a:pathLst>
              <a:path w="21600" h="21600" extrusionOk="0">
                <a:moveTo>
                  <a:pt x="9507" y="18651"/>
                </a:moveTo>
                <a:lnTo>
                  <a:pt x="10795" y="12327"/>
                </a:lnTo>
                <a:lnTo>
                  <a:pt x="10781" y="12326"/>
                </a:lnTo>
                <a:cubicBezTo>
                  <a:pt x="10785" y="12307"/>
                  <a:pt x="10800" y="12292"/>
                  <a:pt x="10800" y="12273"/>
                </a:cubicBezTo>
                <a:cubicBezTo>
                  <a:pt x="10800" y="12001"/>
                  <a:pt x="10398" y="11782"/>
                  <a:pt x="9900" y="11782"/>
                </a:cubicBezTo>
                <a:lnTo>
                  <a:pt x="2149" y="11782"/>
                </a:lnTo>
                <a:lnTo>
                  <a:pt x="8749" y="982"/>
                </a:lnTo>
                <a:lnTo>
                  <a:pt x="15850" y="982"/>
                </a:lnTo>
                <a:lnTo>
                  <a:pt x="11436" y="8190"/>
                </a:lnTo>
                <a:lnTo>
                  <a:pt x="11447" y="8192"/>
                </a:lnTo>
                <a:cubicBezTo>
                  <a:pt x="11417" y="8241"/>
                  <a:pt x="11391" y="8291"/>
                  <a:pt x="11391" y="8345"/>
                </a:cubicBezTo>
                <a:cubicBezTo>
                  <a:pt x="11391" y="8617"/>
                  <a:pt x="11794" y="8836"/>
                  <a:pt x="12291" y="8836"/>
                </a:cubicBezTo>
                <a:lnTo>
                  <a:pt x="19195" y="8836"/>
                </a:lnTo>
                <a:cubicBezTo>
                  <a:pt x="19195" y="8836"/>
                  <a:pt x="9507" y="18651"/>
                  <a:pt x="9507" y="18651"/>
                </a:cubicBezTo>
                <a:close/>
                <a:moveTo>
                  <a:pt x="21600" y="8345"/>
                </a:moveTo>
                <a:cubicBezTo>
                  <a:pt x="21600" y="8074"/>
                  <a:pt x="21197" y="7855"/>
                  <a:pt x="20700" y="7855"/>
                </a:cubicBezTo>
                <a:lnTo>
                  <a:pt x="13541" y="7855"/>
                </a:lnTo>
                <a:lnTo>
                  <a:pt x="17954" y="646"/>
                </a:lnTo>
                <a:lnTo>
                  <a:pt x="17944" y="644"/>
                </a:lnTo>
                <a:cubicBezTo>
                  <a:pt x="17974" y="595"/>
                  <a:pt x="18000" y="545"/>
                  <a:pt x="18000" y="491"/>
                </a:cubicBezTo>
                <a:cubicBezTo>
                  <a:pt x="18000" y="220"/>
                  <a:pt x="17598" y="0"/>
                  <a:pt x="17100" y="0"/>
                </a:cubicBezTo>
                <a:lnTo>
                  <a:pt x="8101" y="0"/>
                </a:lnTo>
                <a:cubicBezTo>
                  <a:pt x="7703" y="0"/>
                  <a:pt x="7376" y="143"/>
                  <a:pt x="7257" y="337"/>
                </a:cubicBezTo>
                <a:lnTo>
                  <a:pt x="7246" y="335"/>
                </a:lnTo>
                <a:lnTo>
                  <a:pt x="47" y="12117"/>
                </a:lnTo>
                <a:lnTo>
                  <a:pt x="57" y="12120"/>
                </a:lnTo>
                <a:cubicBezTo>
                  <a:pt x="27" y="12168"/>
                  <a:pt x="0" y="12218"/>
                  <a:pt x="0" y="12273"/>
                </a:cubicBezTo>
                <a:cubicBezTo>
                  <a:pt x="0" y="12544"/>
                  <a:pt x="403" y="12764"/>
                  <a:pt x="900" y="12764"/>
                </a:cubicBezTo>
                <a:lnTo>
                  <a:pt x="8895" y="12764"/>
                </a:lnTo>
                <a:lnTo>
                  <a:pt x="7206" y="21055"/>
                </a:lnTo>
                <a:lnTo>
                  <a:pt x="7220" y="21056"/>
                </a:lnTo>
                <a:cubicBezTo>
                  <a:pt x="7216" y="21074"/>
                  <a:pt x="7200" y="21090"/>
                  <a:pt x="7200" y="21109"/>
                </a:cubicBezTo>
                <a:cubicBezTo>
                  <a:pt x="7200" y="21380"/>
                  <a:pt x="7603" y="21600"/>
                  <a:pt x="8101" y="21600"/>
                </a:cubicBezTo>
                <a:cubicBezTo>
                  <a:pt x="8464" y="21600"/>
                  <a:pt x="8761" y="21480"/>
                  <a:pt x="8900" y="21310"/>
                </a:cubicBezTo>
                <a:lnTo>
                  <a:pt x="8918" y="21315"/>
                </a:lnTo>
                <a:lnTo>
                  <a:pt x="21517" y="8551"/>
                </a:lnTo>
                <a:lnTo>
                  <a:pt x="21513" y="8550"/>
                </a:lnTo>
                <a:cubicBezTo>
                  <a:pt x="21567" y="8487"/>
                  <a:pt x="21600" y="8419"/>
                  <a:pt x="21600" y="8345"/>
                </a:cubicBezTo>
              </a:path>
            </a:pathLst>
          </a:custGeom>
          <a:solidFill>
            <a:schemeClr val="accent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nvGrpSpPr>
          <p:cNvPr id="32" name="Group 31">
            <a:extLst>
              <a:ext uri="{FF2B5EF4-FFF2-40B4-BE49-F238E27FC236}">
                <a16:creationId xmlns:a16="http://schemas.microsoft.com/office/drawing/2014/main" id="{22827519-92EE-A24B-BF2D-13C4A0E645B2}"/>
              </a:ext>
            </a:extLst>
          </p:cNvPr>
          <p:cNvGrpSpPr/>
          <p:nvPr/>
        </p:nvGrpSpPr>
        <p:grpSpPr>
          <a:xfrm>
            <a:off x="4002098" y="4079685"/>
            <a:ext cx="1257160" cy="1828800"/>
            <a:chOff x="4418154" y="3002599"/>
            <a:chExt cx="1257160" cy="1828800"/>
          </a:xfrm>
        </p:grpSpPr>
        <p:sp>
          <p:nvSpPr>
            <p:cNvPr id="33" name="TextBox 32">
              <a:extLst>
                <a:ext uri="{FF2B5EF4-FFF2-40B4-BE49-F238E27FC236}">
                  <a16:creationId xmlns:a16="http://schemas.microsoft.com/office/drawing/2014/main" id="{5D435CC5-E3B6-C24A-8400-ECECCCD50512}"/>
                </a:ext>
              </a:extLst>
            </p:cNvPr>
            <p:cNvSpPr txBox="1"/>
            <p:nvPr/>
          </p:nvSpPr>
          <p:spPr>
            <a:xfrm>
              <a:off x="4418154" y="3002599"/>
              <a:ext cx="1257160" cy="1828800"/>
            </a:xfrm>
            <a:prstGeom prst="roundRect">
              <a:avLst>
                <a:gd name="adj" fmla="val 6977"/>
              </a:avLst>
            </a:prstGeom>
            <a:solidFill>
              <a:schemeClr val="bg1"/>
            </a:solidFill>
            <a:effectLst>
              <a:outerShdw blurRad="355600" dist="38100" dir="5400000" algn="t" rotWithShape="0">
                <a:schemeClr val="bg2">
                  <a:lumMod val="10000"/>
                  <a:alpha val="27000"/>
                </a:schemeClr>
              </a:outerShdw>
            </a:effectLst>
          </p:spPr>
          <p:txBody>
            <a:bodyPr wrap="square" tIns="91440" bIns="91440" rtlCol="0" anchor="b" anchorCtr="0">
              <a:noAutofit/>
            </a:bodyPr>
            <a:lstStyle/>
            <a:p>
              <a:pPr algn="ctr">
                <a:lnSpc>
                  <a:spcPct val="90000"/>
                </a:lnSpc>
              </a:pPr>
              <a:r>
                <a:rPr lang="en-US" sz="3200" dirty="0">
                  <a:solidFill>
                    <a:sysClr val="windowText" lastClr="000000"/>
                  </a:solidFill>
                  <a:latin typeface="+mj-lt"/>
                </a:rPr>
                <a:t>900</a:t>
              </a:r>
            </a:p>
            <a:p>
              <a:pPr algn="ctr">
                <a:lnSpc>
                  <a:spcPct val="90000"/>
                </a:lnSpc>
              </a:pPr>
              <a:r>
                <a:rPr lang="en-US" sz="1200" dirty="0">
                  <a:solidFill>
                    <a:schemeClr val="bg2">
                      <a:lumMod val="50000"/>
                    </a:schemeClr>
                  </a:solidFill>
                </a:rPr>
                <a:t>Retirement Plans</a:t>
              </a:r>
              <a:endParaRPr lang="en-US" sz="1400" dirty="0">
                <a:solidFill>
                  <a:schemeClr val="bg2">
                    <a:lumMod val="50000"/>
                  </a:schemeClr>
                </a:solidFill>
              </a:endParaRPr>
            </a:p>
          </p:txBody>
        </p:sp>
        <p:grpSp>
          <p:nvGrpSpPr>
            <p:cNvPr id="34" name="Group 33">
              <a:extLst>
                <a:ext uri="{FF2B5EF4-FFF2-40B4-BE49-F238E27FC236}">
                  <a16:creationId xmlns:a16="http://schemas.microsoft.com/office/drawing/2014/main" id="{7C1F80AB-DF7F-0A4D-9A41-933735BF2747}"/>
                </a:ext>
              </a:extLst>
            </p:cNvPr>
            <p:cNvGrpSpPr>
              <a:grpSpLocks noChangeAspect="1"/>
            </p:cNvGrpSpPr>
            <p:nvPr/>
          </p:nvGrpSpPr>
          <p:grpSpPr bwMode="auto">
            <a:xfrm>
              <a:off x="4794131" y="3249369"/>
              <a:ext cx="505207" cy="433593"/>
              <a:chOff x="3705" y="2027"/>
              <a:chExt cx="270" cy="217"/>
            </a:xfrm>
            <a:solidFill>
              <a:schemeClr val="accent1"/>
            </a:solidFill>
          </p:grpSpPr>
          <p:sp>
            <p:nvSpPr>
              <p:cNvPr id="35" name="Freeform 34">
                <a:extLst>
                  <a:ext uri="{FF2B5EF4-FFF2-40B4-BE49-F238E27FC236}">
                    <a16:creationId xmlns:a16="http://schemas.microsoft.com/office/drawing/2014/main" id="{A1AAFA48-F9FC-E94B-9E4C-2151C5C35EAE}"/>
                  </a:ext>
                </a:extLst>
              </p:cNvPr>
              <p:cNvSpPr>
                <a:spLocks/>
              </p:cNvSpPr>
              <p:nvPr/>
            </p:nvSpPr>
            <p:spPr bwMode="auto">
              <a:xfrm>
                <a:off x="3825" y="2064"/>
                <a:ext cx="29" cy="71"/>
              </a:xfrm>
              <a:custGeom>
                <a:avLst/>
                <a:gdLst>
                  <a:gd name="T0" fmla="*/ 10 w 15"/>
                  <a:gd name="T1" fmla="*/ 25 h 36"/>
                  <a:gd name="T2" fmla="*/ 9 w 15"/>
                  <a:gd name="T3" fmla="*/ 25 h 36"/>
                  <a:gd name="T4" fmla="*/ 5 w 15"/>
                  <a:gd name="T5" fmla="*/ 25 h 36"/>
                  <a:gd name="T6" fmla="*/ 3 w 15"/>
                  <a:gd name="T7" fmla="*/ 23 h 36"/>
                  <a:gd name="T8" fmla="*/ 3 w 15"/>
                  <a:gd name="T9" fmla="*/ 23 h 36"/>
                  <a:gd name="T10" fmla="*/ 0 w 15"/>
                  <a:gd name="T11" fmla="*/ 25 h 36"/>
                  <a:gd name="T12" fmla="*/ 0 w 15"/>
                  <a:gd name="T13" fmla="*/ 26 h 36"/>
                  <a:gd name="T14" fmla="*/ 2 w 15"/>
                  <a:gd name="T15" fmla="*/ 27 h 36"/>
                  <a:gd name="T16" fmla="*/ 3 w 15"/>
                  <a:gd name="T17" fmla="*/ 28 h 36"/>
                  <a:gd name="T18" fmla="*/ 5 w 15"/>
                  <a:gd name="T19" fmla="*/ 29 h 36"/>
                  <a:gd name="T20" fmla="*/ 6 w 15"/>
                  <a:gd name="T21" fmla="*/ 29 h 36"/>
                  <a:gd name="T22" fmla="*/ 6 w 15"/>
                  <a:gd name="T23" fmla="*/ 34 h 36"/>
                  <a:gd name="T24" fmla="*/ 7 w 15"/>
                  <a:gd name="T25" fmla="*/ 36 h 36"/>
                  <a:gd name="T26" fmla="*/ 9 w 15"/>
                  <a:gd name="T27" fmla="*/ 34 h 36"/>
                  <a:gd name="T28" fmla="*/ 9 w 15"/>
                  <a:gd name="T29" fmla="*/ 29 h 36"/>
                  <a:gd name="T30" fmla="*/ 10 w 15"/>
                  <a:gd name="T31" fmla="*/ 28 h 36"/>
                  <a:gd name="T32" fmla="*/ 12 w 15"/>
                  <a:gd name="T33" fmla="*/ 27 h 36"/>
                  <a:gd name="T34" fmla="*/ 14 w 15"/>
                  <a:gd name="T35" fmla="*/ 25 h 36"/>
                  <a:gd name="T36" fmla="*/ 15 w 15"/>
                  <a:gd name="T37" fmla="*/ 22 h 36"/>
                  <a:gd name="T38" fmla="*/ 14 w 15"/>
                  <a:gd name="T39" fmla="*/ 19 h 36"/>
                  <a:gd name="T40" fmla="*/ 12 w 15"/>
                  <a:gd name="T41" fmla="*/ 18 h 36"/>
                  <a:gd name="T42" fmla="*/ 10 w 15"/>
                  <a:gd name="T43" fmla="*/ 16 h 36"/>
                  <a:gd name="T44" fmla="*/ 8 w 15"/>
                  <a:gd name="T45" fmla="*/ 16 h 36"/>
                  <a:gd name="T46" fmla="*/ 7 w 15"/>
                  <a:gd name="T47" fmla="*/ 15 h 36"/>
                  <a:gd name="T48" fmla="*/ 5 w 15"/>
                  <a:gd name="T49" fmla="*/ 15 h 36"/>
                  <a:gd name="T50" fmla="*/ 5 w 15"/>
                  <a:gd name="T51" fmla="*/ 14 h 36"/>
                  <a:gd name="T52" fmla="*/ 4 w 15"/>
                  <a:gd name="T53" fmla="*/ 12 h 36"/>
                  <a:gd name="T54" fmla="*/ 5 w 15"/>
                  <a:gd name="T55" fmla="*/ 11 h 36"/>
                  <a:gd name="T56" fmla="*/ 5 w 15"/>
                  <a:gd name="T57" fmla="*/ 10 h 36"/>
                  <a:gd name="T58" fmla="*/ 7 w 15"/>
                  <a:gd name="T59" fmla="*/ 10 h 36"/>
                  <a:gd name="T60" fmla="*/ 10 w 15"/>
                  <a:gd name="T61" fmla="*/ 10 h 36"/>
                  <a:gd name="T62" fmla="*/ 11 w 15"/>
                  <a:gd name="T63" fmla="*/ 11 h 36"/>
                  <a:gd name="T64" fmla="*/ 12 w 15"/>
                  <a:gd name="T65" fmla="*/ 12 h 36"/>
                  <a:gd name="T66" fmla="*/ 15 w 15"/>
                  <a:gd name="T67" fmla="*/ 9 h 36"/>
                  <a:gd name="T68" fmla="*/ 14 w 15"/>
                  <a:gd name="T69" fmla="*/ 9 h 36"/>
                  <a:gd name="T70" fmla="*/ 12 w 15"/>
                  <a:gd name="T71" fmla="*/ 7 h 36"/>
                  <a:gd name="T72" fmla="*/ 9 w 15"/>
                  <a:gd name="T73" fmla="*/ 6 h 36"/>
                  <a:gd name="T74" fmla="*/ 9 w 15"/>
                  <a:gd name="T75" fmla="*/ 1 h 36"/>
                  <a:gd name="T76" fmla="*/ 7 w 15"/>
                  <a:gd name="T77" fmla="*/ 0 h 36"/>
                  <a:gd name="T78" fmla="*/ 6 w 15"/>
                  <a:gd name="T79" fmla="*/ 1 h 36"/>
                  <a:gd name="T80" fmla="*/ 6 w 15"/>
                  <a:gd name="T81" fmla="*/ 6 h 36"/>
                  <a:gd name="T82" fmla="*/ 5 w 15"/>
                  <a:gd name="T83" fmla="*/ 7 h 36"/>
                  <a:gd name="T84" fmla="*/ 3 w 15"/>
                  <a:gd name="T85" fmla="*/ 8 h 36"/>
                  <a:gd name="T86" fmla="*/ 1 w 15"/>
                  <a:gd name="T87" fmla="*/ 10 h 36"/>
                  <a:gd name="T88" fmla="*/ 1 w 15"/>
                  <a:gd name="T89" fmla="*/ 12 h 36"/>
                  <a:gd name="T90" fmla="*/ 1 w 15"/>
                  <a:gd name="T91" fmla="*/ 15 h 36"/>
                  <a:gd name="T92" fmla="*/ 3 w 15"/>
                  <a:gd name="T93" fmla="*/ 17 h 36"/>
                  <a:gd name="T94" fmla="*/ 5 w 15"/>
                  <a:gd name="T95" fmla="*/ 18 h 36"/>
                  <a:gd name="T96" fmla="*/ 7 w 15"/>
                  <a:gd name="T97" fmla="*/ 19 h 36"/>
                  <a:gd name="T98" fmla="*/ 9 w 15"/>
                  <a:gd name="T99" fmla="*/ 19 h 36"/>
                  <a:gd name="T100" fmla="*/ 10 w 15"/>
                  <a:gd name="T101" fmla="*/ 20 h 36"/>
                  <a:gd name="T102" fmla="*/ 11 w 15"/>
                  <a:gd name="T103" fmla="*/ 21 h 36"/>
                  <a:gd name="T104" fmla="*/ 11 w 15"/>
                  <a:gd name="T105" fmla="*/ 22 h 36"/>
                  <a:gd name="T106" fmla="*/ 11 w 15"/>
                  <a:gd name="T107" fmla="*/ 24 h 36"/>
                  <a:gd name="T108" fmla="*/ 10 w 15"/>
                  <a:gd name="T109" fmla="*/ 2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 h="36">
                    <a:moveTo>
                      <a:pt x="10" y="25"/>
                    </a:moveTo>
                    <a:cubicBezTo>
                      <a:pt x="10" y="25"/>
                      <a:pt x="9" y="25"/>
                      <a:pt x="9" y="25"/>
                    </a:cubicBezTo>
                    <a:cubicBezTo>
                      <a:pt x="7" y="26"/>
                      <a:pt x="6" y="26"/>
                      <a:pt x="5" y="25"/>
                    </a:cubicBezTo>
                    <a:cubicBezTo>
                      <a:pt x="4" y="25"/>
                      <a:pt x="4" y="24"/>
                      <a:pt x="3" y="23"/>
                    </a:cubicBezTo>
                    <a:cubicBezTo>
                      <a:pt x="3" y="23"/>
                      <a:pt x="3" y="23"/>
                      <a:pt x="3" y="23"/>
                    </a:cubicBezTo>
                    <a:cubicBezTo>
                      <a:pt x="0" y="25"/>
                      <a:pt x="0" y="25"/>
                      <a:pt x="0" y="25"/>
                    </a:cubicBezTo>
                    <a:cubicBezTo>
                      <a:pt x="0" y="26"/>
                      <a:pt x="0" y="26"/>
                      <a:pt x="0" y="26"/>
                    </a:cubicBezTo>
                    <a:cubicBezTo>
                      <a:pt x="1" y="26"/>
                      <a:pt x="1" y="27"/>
                      <a:pt x="2" y="27"/>
                    </a:cubicBezTo>
                    <a:cubicBezTo>
                      <a:pt x="2" y="27"/>
                      <a:pt x="3" y="28"/>
                      <a:pt x="3" y="28"/>
                    </a:cubicBezTo>
                    <a:cubicBezTo>
                      <a:pt x="4" y="28"/>
                      <a:pt x="5" y="29"/>
                      <a:pt x="5" y="29"/>
                    </a:cubicBezTo>
                    <a:cubicBezTo>
                      <a:pt x="5" y="29"/>
                      <a:pt x="6" y="29"/>
                      <a:pt x="6" y="29"/>
                    </a:cubicBezTo>
                    <a:cubicBezTo>
                      <a:pt x="6" y="34"/>
                      <a:pt x="6" y="34"/>
                      <a:pt x="6" y="34"/>
                    </a:cubicBezTo>
                    <a:cubicBezTo>
                      <a:pt x="6" y="35"/>
                      <a:pt x="6" y="36"/>
                      <a:pt x="7" y="36"/>
                    </a:cubicBezTo>
                    <a:cubicBezTo>
                      <a:pt x="8" y="36"/>
                      <a:pt x="9" y="35"/>
                      <a:pt x="9" y="34"/>
                    </a:cubicBezTo>
                    <a:cubicBezTo>
                      <a:pt x="9" y="29"/>
                      <a:pt x="9" y="29"/>
                      <a:pt x="9" y="29"/>
                    </a:cubicBezTo>
                    <a:cubicBezTo>
                      <a:pt x="9" y="29"/>
                      <a:pt x="10" y="29"/>
                      <a:pt x="10" y="28"/>
                    </a:cubicBezTo>
                    <a:cubicBezTo>
                      <a:pt x="11" y="28"/>
                      <a:pt x="12" y="28"/>
                      <a:pt x="12" y="27"/>
                    </a:cubicBezTo>
                    <a:cubicBezTo>
                      <a:pt x="13" y="27"/>
                      <a:pt x="14" y="26"/>
                      <a:pt x="14" y="25"/>
                    </a:cubicBezTo>
                    <a:cubicBezTo>
                      <a:pt x="14" y="24"/>
                      <a:pt x="15" y="23"/>
                      <a:pt x="15" y="22"/>
                    </a:cubicBezTo>
                    <a:cubicBezTo>
                      <a:pt x="15" y="21"/>
                      <a:pt x="14" y="20"/>
                      <a:pt x="14" y="19"/>
                    </a:cubicBezTo>
                    <a:cubicBezTo>
                      <a:pt x="14" y="19"/>
                      <a:pt x="13" y="18"/>
                      <a:pt x="12" y="18"/>
                    </a:cubicBezTo>
                    <a:cubicBezTo>
                      <a:pt x="12" y="17"/>
                      <a:pt x="11" y="17"/>
                      <a:pt x="10" y="16"/>
                    </a:cubicBezTo>
                    <a:cubicBezTo>
                      <a:pt x="10" y="16"/>
                      <a:pt x="9" y="16"/>
                      <a:pt x="8" y="16"/>
                    </a:cubicBezTo>
                    <a:cubicBezTo>
                      <a:pt x="8" y="16"/>
                      <a:pt x="7" y="15"/>
                      <a:pt x="7" y="15"/>
                    </a:cubicBezTo>
                    <a:cubicBezTo>
                      <a:pt x="6" y="15"/>
                      <a:pt x="6" y="15"/>
                      <a:pt x="5" y="15"/>
                    </a:cubicBezTo>
                    <a:cubicBezTo>
                      <a:pt x="5" y="14"/>
                      <a:pt x="5" y="14"/>
                      <a:pt x="5" y="14"/>
                    </a:cubicBezTo>
                    <a:cubicBezTo>
                      <a:pt x="4" y="13"/>
                      <a:pt x="4" y="13"/>
                      <a:pt x="4" y="12"/>
                    </a:cubicBezTo>
                    <a:cubicBezTo>
                      <a:pt x="4" y="12"/>
                      <a:pt x="4" y="11"/>
                      <a:pt x="5" y="11"/>
                    </a:cubicBezTo>
                    <a:cubicBezTo>
                      <a:pt x="5" y="11"/>
                      <a:pt x="5" y="10"/>
                      <a:pt x="5" y="10"/>
                    </a:cubicBezTo>
                    <a:cubicBezTo>
                      <a:pt x="6" y="10"/>
                      <a:pt x="6" y="10"/>
                      <a:pt x="7" y="10"/>
                    </a:cubicBezTo>
                    <a:cubicBezTo>
                      <a:pt x="8" y="9"/>
                      <a:pt x="9" y="9"/>
                      <a:pt x="10" y="10"/>
                    </a:cubicBezTo>
                    <a:cubicBezTo>
                      <a:pt x="11" y="10"/>
                      <a:pt x="11" y="11"/>
                      <a:pt x="11" y="11"/>
                    </a:cubicBezTo>
                    <a:cubicBezTo>
                      <a:pt x="12" y="12"/>
                      <a:pt x="12" y="12"/>
                      <a:pt x="12" y="12"/>
                    </a:cubicBezTo>
                    <a:cubicBezTo>
                      <a:pt x="15" y="9"/>
                      <a:pt x="15" y="9"/>
                      <a:pt x="15" y="9"/>
                    </a:cubicBezTo>
                    <a:cubicBezTo>
                      <a:pt x="14" y="9"/>
                      <a:pt x="14" y="9"/>
                      <a:pt x="14" y="9"/>
                    </a:cubicBezTo>
                    <a:cubicBezTo>
                      <a:pt x="14" y="8"/>
                      <a:pt x="13" y="8"/>
                      <a:pt x="12" y="7"/>
                    </a:cubicBezTo>
                    <a:cubicBezTo>
                      <a:pt x="11" y="7"/>
                      <a:pt x="10" y="6"/>
                      <a:pt x="9" y="6"/>
                    </a:cubicBezTo>
                    <a:cubicBezTo>
                      <a:pt x="9" y="1"/>
                      <a:pt x="9" y="1"/>
                      <a:pt x="9" y="1"/>
                    </a:cubicBezTo>
                    <a:cubicBezTo>
                      <a:pt x="9" y="1"/>
                      <a:pt x="8" y="0"/>
                      <a:pt x="7" y="0"/>
                    </a:cubicBezTo>
                    <a:cubicBezTo>
                      <a:pt x="6" y="0"/>
                      <a:pt x="6" y="1"/>
                      <a:pt x="6" y="1"/>
                    </a:cubicBezTo>
                    <a:cubicBezTo>
                      <a:pt x="6" y="6"/>
                      <a:pt x="6" y="6"/>
                      <a:pt x="6" y="6"/>
                    </a:cubicBezTo>
                    <a:cubicBezTo>
                      <a:pt x="6" y="6"/>
                      <a:pt x="6" y="6"/>
                      <a:pt x="5" y="7"/>
                    </a:cubicBezTo>
                    <a:cubicBezTo>
                      <a:pt x="5" y="7"/>
                      <a:pt x="4" y="7"/>
                      <a:pt x="3" y="8"/>
                    </a:cubicBezTo>
                    <a:cubicBezTo>
                      <a:pt x="2" y="8"/>
                      <a:pt x="2" y="9"/>
                      <a:pt x="1" y="10"/>
                    </a:cubicBezTo>
                    <a:cubicBezTo>
                      <a:pt x="1" y="10"/>
                      <a:pt x="1" y="11"/>
                      <a:pt x="1" y="12"/>
                    </a:cubicBezTo>
                    <a:cubicBezTo>
                      <a:pt x="1" y="13"/>
                      <a:pt x="1" y="14"/>
                      <a:pt x="1" y="15"/>
                    </a:cubicBezTo>
                    <a:cubicBezTo>
                      <a:pt x="2" y="16"/>
                      <a:pt x="2" y="16"/>
                      <a:pt x="3" y="17"/>
                    </a:cubicBezTo>
                    <a:cubicBezTo>
                      <a:pt x="3" y="17"/>
                      <a:pt x="4" y="18"/>
                      <a:pt x="5" y="18"/>
                    </a:cubicBezTo>
                    <a:cubicBezTo>
                      <a:pt x="5" y="18"/>
                      <a:pt x="6" y="19"/>
                      <a:pt x="7" y="19"/>
                    </a:cubicBezTo>
                    <a:cubicBezTo>
                      <a:pt x="7" y="19"/>
                      <a:pt x="8" y="19"/>
                      <a:pt x="9" y="19"/>
                    </a:cubicBezTo>
                    <a:cubicBezTo>
                      <a:pt x="9" y="20"/>
                      <a:pt x="10" y="20"/>
                      <a:pt x="10" y="20"/>
                    </a:cubicBezTo>
                    <a:cubicBezTo>
                      <a:pt x="10" y="20"/>
                      <a:pt x="11" y="21"/>
                      <a:pt x="11" y="21"/>
                    </a:cubicBezTo>
                    <a:cubicBezTo>
                      <a:pt x="11" y="21"/>
                      <a:pt x="11" y="22"/>
                      <a:pt x="11" y="22"/>
                    </a:cubicBezTo>
                    <a:cubicBezTo>
                      <a:pt x="11" y="23"/>
                      <a:pt x="11" y="23"/>
                      <a:pt x="11" y="24"/>
                    </a:cubicBezTo>
                    <a:cubicBezTo>
                      <a:pt x="11" y="24"/>
                      <a:pt x="10" y="25"/>
                      <a:pt x="10" y="25"/>
                    </a:cubicBezTo>
                    <a:close/>
                  </a:path>
                </a:pathLst>
              </a:custGeom>
              <a:grpFill/>
              <a:ln w="3175">
                <a:solidFill>
                  <a:srgbClr val="F47920"/>
                </a:solidFill>
              </a:ln>
              <a:extLst>
                <a:ext uri="{91240B29-F687-4f45-9708-019B960494DF}">
                  <a14:hiddenLine xmlns="" xmlns:lc="http://schemas.openxmlformats.org/drawingml/2006/lockedCanva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36" name="Freeform 35">
                <a:extLst>
                  <a:ext uri="{FF2B5EF4-FFF2-40B4-BE49-F238E27FC236}">
                    <a16:creationId xmlns:a16="http://schemas.microsoft.com/office/drawing/2014/main" id="{19DC0B60-912A-4645-90E2-165FC4DFB72C}"/>
                  </a:ext>
                </a:extLst>
              </p:cNvPr>
              <p:cNvSpPr>
                <a:spLocks noEditPoints="1"/>
              </p:cNvSpPr>
              <p:nvPr/>
            </p:nvSpPr>
            <p:spPr bwMode="auto">
              <a:xfrm>
                <a:off x="3788" y="2047"/>
                <a:ext cx="103" cy="103"/>
              </a:xfrm>
              <a:custGeom>
                <a:avLst/>
                <a:gdLst>
                  <a:gd name="T0" fmla="*/ 26 w 53"/>
                  <a:gd name="T1" fmla="*/ 53 h 53"/>
                  <a:gd name="T2" fmla="*/ 53 w 53"/>
                  <a:gd name="T3" fmla="*/ 27 h 53"/>
                  <a:gd name="T4" fmla="*/ 26 w 53"/>
                  <a:gd name="T5" fmla="*/ 0 h 53"/>
                  <a:gd name="T6" fmla="*/ 0 w 53"/>
                  <a:gd name="T7" fmla="*/ 27 h 53"/>
                  <a:gd name="T8" fmla="*/ 26 w 53"/>
                  <a:gd name="T9" fmla="*/ 53 h 53"/>
                  <a:gd name="T10" fmla="*/ 26 w 53"/>
                  <a:gd name="T11" fmla="*/ 4 h 53"/>
                  <a:gd name="T12" fmla="*/ 49 w 53"/>
                  <a:gd name="T13" fmla="*/ 27 h 53"/>
                  <a:gd name="T14" fmla="*/ 26 w 53"/>
                  <a:gd name="T15" fmla="*/ 49 h 53"/>
                  <a:gd name="T16" fmla="*/ 4 w 53"/>
                  <a:gd name="T17" fmla="*/ 27 h 53"/>
                  <a:gd name="T18" fmla="*/ 26 w 53"/>
                  <a:gd name="T19"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3">
                    <a:moveTo>
                      <a:pt x="26" y="53"/>
                    </a:moveTo>
                    <a:cubicBezTo>
                      <a:pt x="41" y="53"/>
                      <a:pt x="53" y="41"/>
                      <a:pt x="53" y="27"/>
                    </a:cubicBezTo>
                    <a:cubicBezTo>
                      <a:pt x="53" y="12"/>
                      <a:pt x="41" y="0"/>
                      <a:pt x="26" y="0"/>
                    </a:cubicBezTo>
                    <a:cubicBezTo>
                      <a:pt x="12" y="0"/>
                      <a:pt x="0" y="12"/>
                      <a:pt x="0" y="27"/>
                    </a:cubicBezTo>
                    <a:cubicBezTo>
                      <a:pt x="0" y="41"/>
                      <a:pt x="12" y="53"/>
                      <a:pt x="26" y="53"/>
                    </a:cubicBezTo>
                    <a:close/>
                    <a:moveTo>
                      <a:pt x="26" y="4"/>
                    </a:moveTo>
                    <a:cubicBezTo>
                      <a:pt x="39" y="4"/>
                      <a:pt x="49" y="14"/>
                      <a:pt x="49" y="27"/>
                    </a:cubicBezTo>
                    <a:cubicBezTo>
                      <a:pt x="49" y="39"/>
                      <a:pt x="39" y="49"/>
                      <a:pt x="26" y="49"/>
                    </a:cubicBezTo>
                    <a:cubicBezTo>
                      <a:pt x="14" y="49"/>
                      <a:pt x="4" y="39"/>
                      <a:pt x="4" y="27"/>
                    </a:cubicBezTo>
                    <a:cubicBezTo>
                      <a:pt x="4" y="14"/>
                      <a:pt x="14" y="4"/>
                      <a:pt x="26" y="4"/>
                    </a:cubicBezTo>
                    <a:close/>
                  </a:path>
                </a:pathLst>
              </a:custGeom>
              <a:grpFill/>
              <a:ln w="3175">
                <a:solidFill>
                  <a:srgbClr val="F47920"/>
                </a:solidFill>
              </a:ln>
              <a:extLst>
                <a:ext uri="{91240B29-F687-4f45-9708-019B960494DF}">
                  <a14:hiddenLine xmlns="" xmlns:lc="http://schemas.openxmlformats.org/drawingml/2006/lockedCanva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37" name="Freeform 36">
                <a:extLst>
                  <a:ext uri="{FF2B5EF4-FFF2-40B4-BE49-F238E27FC236}">
                    <a16:creationId xmlns:a16="http://schemas.microsoft.com/office/drawing/2014/main" id="{937FEC4C-5D07-764C-BFBE-48267028C113}"/>
                  </a:ext>
                </a:extLst>
              </p:cNvPr>
              <p:cNvSpPr>
                <a:spLocks noEditPoints="1"/>
              </p:cNvSpPr>
              <p:nvPr/>
            </p:nvSpPr>
            <p:spPr bwMode="auto">
              <a:xfrm>
                <a:off x="3705" y="2027"/>
                <a:ext cx="270" cy="145"/>
              </a:xfrm>
              <a:custGeom>
                <a:avLst/>
                <a:gdLst>
                  <a:gd name="T0" fmla="*/ 137 w 139"/>
                  <a:gd name="T1" fmla="*/ 0 h 74"/>
                  <a:gd name="T2" fmla="*/ 137 w 139"/>
                  <a:gd name="T3" fmla="*/ 0 h 74"/>
                  <a:gd name="T4" fmla="*/ 119 w 139"/>
                  <a:gd name="T5" fmla="*/ 0 h 74"/>
                  <a:gd name="T6" fmla="*/ 19 w 139"/>
                  <a:gd name="T7" fmla="*/ 0 h 74"/>
                  <a:gd name="T8" fmla="*/ 2 w 139"/>
                  <a:gd name="T9" fmla="*/ 0 h 74"/>
                  <a:gd name="T10" fmla="*/ 2 w 139"/>
                  <a:gd name="T11" fmla="*/ 0 h 74"/>
                  <a:gd name="T12" fmla="*/ 0 w 139"/>
                  <a:gd name="T13" fmla="*/ 2 h 74"/>
                  <a:gd name="T14" fmla="*/ 0 w 139"/>
                  <a:gd name="T15" fmla="*/ 19 h 74"/>
                  <a:gd name="T16" fmla="*/ 0 w 139"/>
                  <a:gd name="T17" fmla="*/ 19 h 74"/>
                  <a:gd name="T18" fmla="*/ 0 w 139"/>
                  <a:gd name="T19" fmla="*/ 54 h 74"/>
                  <a:gd name="T20" fmla="*/ 0 w 139"/>
                  <a:gd name="T21" fmla="*/ 54 h 74"/>
                  <a:gd name="T22" fmla="*/ 0 w 139"/>
                  <a:gd name="T23" fmla="*/ 72 h 74"/>
                  <a:gd name="T24" fmla="*/ 2 w 139"/>
                  <a:gd name="T25" fmla="*/ 74 h 74"/>
                  <a:gd name="T26" fmla="*/ 2 w 139"/>
                  <a:gd name="T27" fmla="*/ 74 h 74"/>
                  <a:gd name="T28" fmla="*/ 19 w 139"/>
                  <a:gd name="T29" fmla="*/ 74 h 74"/>
                  <a:gd name="T30" fmla="*/ 119 w 139"/>
                  <a:gd name="T31" fmla="*/ 74 h 74"/>
                  <a:gd name="T32" fmla="*/ 137 w 139"/>
                  <a:gd name="T33" fmla="*/ 74 h 74"/>
                  <a:gd name="T34" fmla="*/ 137 w 139"/>
                  <a:gd name="T35" fmla="*/ 74 h 74"/>
                  <a:gd name="T36" fmla="*/ 139 w 139"/>
                  <a:gd name="T37" fmla="*/ 72 h 74"/>
                  <a:gd name="T38" fmla="*/ 139 w 139"/>
                  <a:gd name="T39" fmla="*/ 2 h 74"/>
                  <a:gd name="T40" fmla="*/ 137 w 139"/>
                  <a:gd name="T41" fmla="*/ 0 h 74"/>
                  <a:gd name="T42" fmla="*/ 4 w 139"/>
                  <a:gd name="T43" fmla="*/ 21 h 74"/>
                  <a:gd name="T44" fmla="*/ 21 w 139"/>
                  <a:gd name="T45" fmla="*/ 4 h 74"/>
                  <a:gd name="T46" fmla="*/ 117 w 139"/>
                  <a:gd name="T47" fmla="*/ 4 h 74"/>
                  <a:gd name="T48" fmla="*/ 135 w 139"/>
                  <a:gd name="T49" fmla="*/ 21 h 74"/>
                  <a:gd name="T50" fmla="*/ 135 w 139"/>
                  <a:gd name="T51" fmla="*/ 52 h 74"/>
                  <a:gd name="T52" fmla="*/ 117 w 139"/>
                  <a:gd name="T53" fmla="*/ 70 h 74"/>
                  <a:gd name="T54" fmla="*/ 21 w 139"/>
                  <a:gd name="T55" fmla="*/ 70 h 74"/>
                  <a:gd name="T56" fmla="*/ 4 w 139"/>
                  <a:gd name="T57" fmla="*/ 52 h 74"/>
                  <a:gd name="T58" fmla="*/ 4 w 139"/>
                  <a:gd name="T59" fmla="*/ 21 h 74"/>
                  <a:gd name="T60" fmla="*/ 135 w 139"/>
                  <a:gd name="T61" fmla="*/ 4 h 74"/>
                  <a:gd name="T62" fmla="*/ 135 w 139"/>
                  <a:gd name="T63" fmla="*/ 17 h 74"/>
                  <a:gd name="T64" fmla="*/ 121 w 139"/>
                  <a:gd name="T65" fmla="*/ 4 h 74"/>
                  <a:gd name="T66" fmla="*/ 135 w 139"/>
                  <a:gd name="T67" fmla="*/ 4 h 74"/>
                  <a:gd name="T68" fmla="*/ 17 w 139"/>
                  <a:gd name="T69" fmla="*/ 4 h 74"/>
                  <a:gd name="T70" fmla="*/ 4 w 139"/>
                  <a:gd name="T71" fmla="*/ 17 h 74"/>
                  <a:gd name="T72" fmla="*/ 4 w 139"/>
                  <a:gd name="T73" fmla="*/ 4 h 74"/>
                  <a:gd name="T74" fmla="*/ 17 w 139"/>
                  <a:gd name="T75" fmla="*/ 4 h 74"/>
                  <a:gd name="T76" fmla="*/ 4 w 139"/>
                  <a:gd name="T77" fmla="*/ 70 h 74"/>
                  <a:gd name="T78" fmla="*/ 4 w 139"/>
                  <a:gd name="T79" fmla="*/ 56 h 74"/>
                  <a:gd name="T80" fmla="*/ 17 w 139"/>
                  <a:gd name="T81" fmla="*/ 70 h 74"/>
                  <a:gd name="T82" fmla="*/ 4 w 139"/>
                  <a:gd name="T83" fmla="*/ 70 h 74"/>
                  <a:gd name="T84" fmla="*/ 121 w 139"/>
                  <a:gd name="T85" fmla="*/ 70 h 74"/>
                  <a:gd name="T86" fmla="*/ 135 w 139"/>
                  <a:gd name="T87" fmla="*/ 56 h 74"/>
                  <a:gd name="T88" fmla="*/ 135 w 139"/>
                  <a:gd name="T89" fmla="*/ 70 h 74"/>
                  <a:gd name="T90" fmla="*/ 121 w 139"/>
                  <a:gd name="T91" fmla="*/ 7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9" h="74">
                    <a:moveTo>
                      <a:pt x="137" y="0"/>
                    </a:moveTo>
                    <a:cubicBezTo>
                      <a:pt x="137" y="0"/>
                      <a:pt x="137" y="0"/>
                      <a:pt x="137" y="0"/>
                    </a:cubicBezTo>
                    <a:cubicBezTo>
                      <a:pt x="119" y="0"/>
                      <a:pt x="119" y="0"/>
                      <a:pt x="119" y="0"/>
                    </a:cubicBezTo>
                    <a:cubicBezTo>
                      <a:pt x="19" y="0"/>
                      <a:pt x="19" y="0"/>
                      <a:pt x="19" y="0"/>
                    </a:cubicBezTo>
                    <a:cubicBezTo>
                      <a:pt x="2" y="0"/>
                      <a:pt x="2" y="0"/>
                      <a:pt x="2" y="0"/>
                    </a:cubicBezTo>
                    <a:cubicBezTo>
                      <a:pt x="2" y="0"/>
                      <a:pt x="2" y="0"/>
                      <a:pt x="2" y="0"/>
                    </a:cubicBezTo>
                    <a:cubicBezTo>
                      <a:pt x="1" y="0"/>
                      <a:pt x="0" y="1"/>
                      <a:pt x="0" y="2"/>
                    </a:cubicBezTo>
                    <a:cubicBezTo>
                      <a:pt x="0" y="19"/>
                      <a:pt x="0" y="19"/>
                      <a:pt x="0" y="19"/>
                    </a:cubicBezTo>
                    <a:cubicBezTo>
                      <a:pt x="0" y="19"/>
                      <a:pt x="0" y="19"/>
                      <a:pt x="0" y="19"/>
                    </a:cubicBezTo>
                    <a:cubicBezTo>
                      <a:pt x="0" y="54"/>
                      <a:pt x="0" y="54"/>
                      <a:pt x="0" y="54"/>
                    </a:cubicBezTo>
                    <a:cubicBezTo>
                      <a:pt x="0" y="54"/>
                      <a:pt x="0" y="54"/>
                      <a:pt x="0" y="54"/>
                    </a:cubicBezTo>
                    <a:cubicBezTo>
                      <a:pt x="0" y="72"/>
                      <a:pt x="0" y="72"/>
                      <a:pt x="0" y="72"/>
                    </a:cubicBezTo>
                    <a:cubicBezTo>
                      <a:pt x="0" y="73"/>
                      <a:pt x="1" y="74"/>
                      <a:pt x="2" y="74"/>
                    </a:cubicBezTo>
                    <a:cubicBezTo>
                      <a:pt x="2" y="74"/>
                      <a:pt x="2" y="74"/>
                      <a:pt x="2" y="74"/>
                    </a:cubicBezTo>
                    <a:cubicBezTo>
                      <a:pt x="19" y="74"/>
                      <a:pt x="19" y="74"/>
                      <a:pt x="19" y="74"/>
                    </a:cubicBezTo>
                    <a:cubicBezTo>
                      <a:pt x="119" y="74"/>
                      <a:pt x="119" y="74"/>
                      <a:pt x="119" y="74"/>
                    </a:cubicBezTo>
                    <a:cubicBezTo>
                      <a:pt x="137" y="74"/>
                      <a:pt x="137" y="74"/>
                      <a:pt x="137" y="74"/>
                    </a:cubicBezTo>
                    <a:cubicBezTo>
                      <a:pt x="137" y="74"/>
                      <a:pt x="137" y="74"/>
                      <a:pt x="137" y="74"/>
                    </a:cubicBezTo>
                    <a:cubicBezTo>
                      <a:pt x="138" y="74"/>
                      <a:pt x="139" y="73"/>
                      <a:pt x="139" y="72"/>
                    </a:cubicBezTo>
                    <a:cubicBezTo>
                      <a:pt x="139" y="2"/>
                      <a:pt x="139" y="2"/>
                      <a:pt x="139" y="2"/>
                    </a:cubicBezTo>
                    <a:cubicBezTo>
                      <a:pt x="139" y="1"/>
                      <a:pt x="138" y="0"/>
                      <a:pt x="137" y="0"/>
                    </a:cubicBezTo>
                    <a:close/>
                    <a:moveTo>
                      <a:pt x="4" y="21"/>
                    </a:moveTo>
                    <a:cubicBezTo>
                      <a:pt x="13" y="20"/>
                      <a:pt x="20" y="13"/>
                      <a:pt x="21" y="4"/>
                    </a:cubicBezTo>
                    <a:cubicBezTo>
                      <a:pt x="117" y="4"/>
                      <a:pt x="117" y="4"/>
                      <a:pt x="117" y="4"/>
                    </a:cubicBezTo>
                    <a:cubicBezTo>
                      <a:pt x="118" y="13"/>
                      <a:pt x="126" y="20"/>
                      <a:pt x="135" y="21"/>
                    </a:cubicBezTo>
                    <a:cubicBezTo>
                      <a:pt x="135" y="52"/>
                      <a:pt x="135" y="52"/>
                      <a:pt x="135" y="52"/>
                    </a:cubicBezTo>
                    <a:cubicBezTo>
                      <a:pt x="126" y="53"/>
                      <a:pt x="118" y="60"/>
                      <a:pt x="117" y="70"/>
                    </a:cubicBezTo>
                    <a:cubicBezTo>
                      <a:pt x="21" y="70"/>
                      <a:pt x="21" y="70"/>
                      <a:pt x="21" y="70"/>
                    </a:cubicBezTo>
                    <a:cubicBezTo>
                      <a:pt x="20" y="60"/>
                      <a:pt x="13" y="53"/>
                      <a:pt x="4" y="52"/>
                    </a:cubicBezTo>
                    <a:lnTo>
                      <a:pt x="4" y="21"/>
                    </a:lnTo>
                    <a:close/>
                    <a:moveTo>
                      <a:pt x="135" y="4"/>
                    </a:moveTo>
                    <a:cubicBezTo>
                      <a:pt x="135" y="17"/>
                      <a:pt x="135" y="17"/>
                      <a:pt x="135" y="17"/>
                    </a:cubicBezTo>
                    <a:cubicBezTo>
                      <a:pt x="128" y="16"/>
                      <a:pt x="122" y="11"/>
                      <a:pt x="121" y="4"/>
                    </a:cubicBezTo>
                    <a:lnTo>
                      <a:pt x="135" y="4"/>
                    </a:lnTo>
                    <a:close/>
                    <a:moveTo>
                      <a:pt x="17" y="4"/>
                    </a:moveTo>
                    <a:cubicBezTo>
                      <a:pt x="16" y="11"/>
                      <a:pt x="11" y="16"/>
                      <a:pt x="4" y="17"/>
                    </a:cubicBezTo>
                    <a:cubicBezTo>
                      <a:pt x="4" y="4"/>
                      <a:pt x="4" y="4"/>
                      <a:pt x="4" y="4"/>
                    </a:cubicBezTo>
                    <a:lnTo>
                      <a:pt x="17" y="4"/>
                    </a:lnTo>
                    <a:close/>
                    <a:moveTo>
                      <a:pt x="4" y="70"/>
                    </a:moveTo>
                    <a:cubicBezTo>
                      <a:pt x="4" y="56"/>
                      <a:pt x="4" y="56"/>
                      <a:pt x="4" y="56"/>
                    </a:cubicBezTo>
                    <a:cubicBezTo>
                      <a:pt x="11" y="57"/>
                      <a:pt x="16" y="63"/>
                      <a:pt x="17" y="70"/>
                    </a:cubicBezTo>
                    <a:lnTo>
                      <a:pt x="4" y="70"/>
                    </a:lnTo>
                    <a:close/>
                    <a:moveTo>
                      <a:pt x="121" y="70"/>
                    </a:moveTo>
                    <a:cubicBezTo>
                      <a:pt x="122" y="63"/>
                      <a:pt x="128" y="57"/>
                      <a:pt x="135" y="56"/>
                    </a:cubicBezTo>
                    <a:cubicBezTo>
                      <a:pt x="135" y="70"/>
                      <a:pt x="135" y="70"/>
                      <a:pt x="135" y="70"/>
                    </a:cubicBezTo>
                    <a:lnTo>
                      <a:pt x="121" y="70"/>
                    </a:lnTo>
                    <a:close/>
                  </a:path>
                </a:pathLst>
              </a:custGeom>
              <a:grpFill/>
              <a:ln w="3175">
                <a:solidFill>
                  <a:srgbClr val="F47920"/>
                </a:solidFill>
              </a:ln>
              <a:extLst>
                <a:ext uri="{91240B29-F687-4f45-9708-019B960494DF}">
                  <a14:hiddenLine xmlns="" xmlns:lc="http://schemas.openxmlformats.org/drawingml/2006/lockedCanva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38" name="Freeform 37">
                <a:extLst>
                  <a:ext uri="{FF2B5EF4-FFF2-40B4-BE49-F238E27FC236}">
                    <a16:creationId xmlns:a16="http://schemas.microsoft.com/office/drawing/2014/main" id="{8CA39B4C-705A-024B-831F-FC474736F474}"/>
                  </a:ext>
                </a:extLst>
              </p:cNvPr>
              <p:cNvSpPr>
                <a:spLocks/>
              </p:cNvSpPr>
              <p:nvPr/>
            </p:nvSpPr>
            <p:spPr bwMode="auto">
              <a:xfrm>
                <a:off x="3705" y="2187"/>
                <a:ext cx="270" cy="8"/>
              </a:xfrm>
              <a:custGeom>
                <a:avLst/>
                <a:gdLst>
                  <a:gd name="T0" fmla="*/ 137 w 139"/>
                  <a:gd name="T1" fmla="*/ 0 h 4"/>
                  <a:gd name="T2" fmla="*/ 2 w 139"/>
                  <a:gd name="T3" fmla="*/ 0 h 4"/>
                  <a:gd name="T4" fmla="*/ 0 w 139"/>
                  <a:gd name="T5" fmla="*/ 2 h 4"/>
                  <a:gd name="T6" fmla="*/ 2 w 139"/>
                  <a:gd name="T7" fmla="*/ 4 h 4"/>
                  <a:gd name="T8" fmla="*/ 137 w 139"/>
                  <a:gd name="T9" fmla="*/ 4 h 4"/>
                  <a:gd name="T10" fmla="*/ 139 w 139"/>
                  <a:gd name="T11" fmla="*/ 2 h 4"/>
                  <a:gd name="T12" fmla="*/ 137 w 139"/>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39" h="4">
                    <a:moveTo>
                      <a:pt x="137" y="0"/>
                    </a:moveTo>
                    <a:cubicBezTo>
                      <a:pt x="2" y="0"/>
                      <a:pt x="2" y="0"/>
                      <a:pt x="2" y="0"/>
                    </a:cubicBezTo>
                    <a:cubicBezTo>
                      <a:pt x="1" y="0"/>
                      <a:pt x="0" y="1"/>
                      <a:pt x="0" y="2"/>
                    </a:cubicBezTo>
                    <a:cubicBezTo>
                      <a:pt x="0" y="3"/>
                      <a:pt x="1" y="4"/>
                      <a:pt x="2" y="4"/>
                    </a:cubicBezTo>
                    <a:cubicBezTo>
                      <a:pt x="137" y="4"/>
                      <a:pt x="137" y="4"/>
                      <a:pt x="137" y="4"/>
                    </a:cubicBezTo>
                    <a:cubicBezTo>
                      <a:pt x="138" y="4"/>
                      <a:pt x="139" y="3"/>
                      <a:pt x="139" y="2"/>
                    </a:cubicBezTo>
                    <a:cubicBezTo>
                      <a:pt x="139" y="1"/>
                      <a:pt x="138" y="0"/>
                      <a:pt x="137" y="0"/>
                    </a:cubicBezTo>
                    <a:close/>
                  </a:path>
                </a:pathLst>
              </a:custGeom>
              <a:grpFill/>
              <a:ln w="3175">
                <a:solidFill>
                  <a:srgbClr val="F47920"/>
                </a:solidFill>
              </a:ln>
              <a:extLst>
                <a:ext uri="{91240B29-F687-4f45-9708-019B960494DF}">
                  <a14:hiddenLine xmlns="" xmlns:lc="http://schemas.openxmlformats.org/drawingml/2006/lockedCanva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39" name="Freeform 38">
                <a:extLst>
                  <a:ext uri="{FF2B5EF4-FFF2-40B4-BE49-F238E27FC236}">
                    <a16:creationId xmlns:a16="http://schemas.microsoft.com/office/drawing/2014/main" id="{6DB6C8A8-1FD8-B14A-8787-296C8EC9C8A2}"/>
                  </a:ext>
                </a:extLst>
              </p:cNvPr>
              <p:cNvSpPr>
                <a:spLocks/>
              </p:cNvSpPr>
              <p:nvPr/>
            </p:nvSpPr>
            <p:spPr bwMode="auto">
              <a:xfrm>
                <a:off x="3705" y="2213"/>
                <a:ext cx="270" cy="8"/>
              </a:xfrm>
              <a:custGeom>
                <a:avLst/>
                <a:gdLst>
                  <a:gd name="T0" fmla="*/ 137 w 139"/>
                  <a:gd name="T1" fmla="*/ 0 h 4"/>
                  <a:gd name="T2" fmla="*/ 2 w 139"/>
                  <a:gd name="T3" fmla="*/ 0 h 4"/>
                  <a:gd name="T4" fmla="*/ 0 w 139"/>
                  <a:gd name="T5" fmla="*/ 2 h 4"/>
                  <a:gd name="T6" fmla="*/ 2 w 139"/>
                  <a:gd name="T7" fmla="*/ 4 h 4"/>
                  <a:gd name="T8" fmla="*/ 137 w 139"/>
                  <a:gd name="T9" fmla="*/ 4 h 4"/>
                  <a:gd name="T10" fmla="*/ 139 w 139"/>
                  <a:gd name="T11" fmla="*/ 2 h 4"/>
                  <a:gd name="T12" fmla="*/ 137 w 139"/>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39" h="4">
                    <a:moveTo>
                      <a:pt x="137" y="0"/>
                    </a:moveTo>
                    <a:cubicBezTo>
                      <a:pt x="2" y="0"/>
                      <a:pt x="2" y="0"/>
                      <a:pt x="2" y="0"/>
                    </a:cubicBezTo>
                    <a:cubicBezTo>
                      <a:pt x="1" y="0"/>
                      <a:pt x="0" y="1"/>
                      <a:pt x="0" y="2"/>
                    </a:cubicBezTo>
                    <a:cubicBezTo>
                      <a:pt x="0" y="3"/>
                      <a:pt x="1" y="4"/>
                      <a:pt x="2" y="4"/>
                    </a:cubicBezTo>
                    <a:cubicBezTo>
                      <a:pt x="137" y="4"/>
                      <a:pt x="137" y="4"/>
                      <a:pt x="137" y="4"/>
                    </a:cubicBezTo>
                    <a:cubicBezTo>
                      <a:pt x="138" y="4"/>
                      <a:pt x="139" y="3"/>
                      <a:pt x="139" y="2"/>
                    </a:cubicBezTo>
                    <a:cubicBezTo>
                      <a:pt x="139" y="1"/>
                      <a:pt x="138" y="0"/>
                      <a:pt x="137" y="0"/>
                    </a:cubicBezTo>
                    <a:close/>
                  </a:path>
                </a:pathLst>
              </a:custGeom>
              <a:grpFill/>
              <a:ln w="3175">
                <a:solidFill>
                  <a:srgbClr val="F47920"/>
                </a:solidFill>
              </a:ln>
              <a:extLst>
                <a:ext uri="{91240B29-F687-4f45-9708-019B960494DF}">
                  <a14:hiddenLine xmlns="" xmlns:lc="http://schemas.openxmlformats.org/drawingml/2006/lockedCanva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40" name="Freeform 39">
                <a:extLst>
                  <a:ext uri="{FF2B5EF4-FFF2-40B4-BE49-F238E27FC236}">
                    <a16:creationId xmlns:a16="http://schemas.microsoft.com/office/drawing/2014/main" id="{2E5ED191-FA93-8648-867B-CB4951668272}"/>
                  </a:ext>
                </a:extLst>
              </p:cNvPr>
              <p:cNvSpPr>
                <a:spLocks/>
              </p:cNvSpPr>
              <p:nvPr/>
            </p:nvSpPr>
            <p:spPr bwMode="auto">
              <a:xfrm>
                <a:off x="3705" y="2236"/>
                <a:ext cx="270" cy="8"/>
              </a:xfrm>
              <a:custGeom>
                <a:avLst/>
                <a:gdLst>
                  <a:gd name="T0" fmla="*/ 137 w 139"/>
                  <a:gd name="T1" fmla="*/ 0 h 4"/>
                  <a:gd name="T2" fmla="*/ 2 w 139"/>
                  <a:gd name="T3" fmla="*/ 0 h 4"/>
                  <a:gd name="T4" fmla="*/ 0 w 139"/>
                  <a:gd name="T5" fmla="*/ 2 h 4"/>
                  <a:gd name="T6" fmla="*/ 2 w 139"/>
                  <a:gd name="T7" fmla="*/ 4 h 4"/>
                  <a:gd name="T8" fmla="*/ 137 w 139"/>
                  <a:gd name="T9" fmla="*/ 4 h 4"/>
                  <a:gd name="T10" fmla="*/ 139 w 139"/>
                  <a:gd name="T11" fmla="*/ 2 h 4"/>
                  <a:gd name="T12" fmla="*/ 137 w 139"/>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39" h="4">
                    <a:moveTo>
                      <a:pt x="137" y="0"/>
                    </a:moveTo>
                    <a:cubicBezTo>
                      <a:pt x="2" y="0"/>
                      <a:pt x="2" y="0"/>
                      <a:pt x="2" y="0"/>
                    </a:cubicBezTo>
                    <a:cubicBezTo>
                      <a:pt x="1" y="0"/>
                      <a:pt x="0" y="1"/>
                      <a:pt x="0" y="2"/>
                    </a:cubicBezTo>
                    <a:cubicBezTo>
                      <a:pt x="0" y="4"/>
                      <a:pt x="1" y="4"/>
                      <a:pt x="2" y="4"/>
                    </a:cubicBezTo>
                    <a:cubicBezTo>
                      <a:pt x="137" y="4"/>
                      <a:pt x="137" y="4"/>
                      <a:pt x="137" y="4"/>
                    </a:cubicBezTo>
                    <a:cubicBezTo>
                      <a:pt x="138" y="4"/>
                      <a:pt x="139" y="4"/>
                      <a:pt x="139" y="2"/>
                    </a:cubicBezTo>
                    <a:cubicBezTo>
                      <a:pt x="139" y="1"/>
                      <a:pt x="138" y="0"/>
                      <a:pt x="137" y="0"/>
                    </a:cubicBezTo>
                    <a:close/>
                  </a:path>
                </a:pathLst>
              </a:custGeom>
              <a:grpFill/>
              <a:ln w="3175">
                <a:solidFill>
                  <a:srgbClr val="F47920"/>
                </a:solidFill>
              </a:ln>
              <a:extLst>
                <a:ext uri="{91240B29-F687-4f45-9708-019B960494DF}">
                  <a14:hiddenLine xmlns="" xmlns:lc="http://schemas.openxmlformats.org/drawingml/2006/lockedCanva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grpSp>
      </p:grpSp>
      <p:grpSp>
        <p:nvGrpSpPr>
          <p:cNvPr id="41" name="Group 40">
            <a:extLst>
              <a:ext uri="{FF2B5EF4-FFF2-40B4-BE49-F238E27FC236}">
                <a16:creationId xmlns:a16="http://schemas.microsoft.com/office/drawing/2014/main" id="{792C188F-DB38-2547-A9DA-BF288FFF336B}"/>
              </a:ext>
            </a:extLst>
          </p:cNvPr>
          <p:cNvGrpSpPr/>
          <p:nvPr/>
        </p:nvGrpSpPr>
        <p:grpSpPr>
          <a:xfrm>
            <a:off x="5535348" y="4069146"/>
            <a:ext cx="1257160" cy="1828800"/>
            <a:chOff x="5919892" y="2992060"/>
            <a:chExt cx="1257160" cy="1828800"/>
          </a:xfrm>
        </p:grpSpPr>
        <p:sp>
          <p:nvSpPr>
            <p:cNvPr id="42" name="TextBox 41">
              <a:extLst>
                <a:ext uri="{FF2B5EF4-FFF2-40B4-BE49-F238E27FC236}">
                  <a16:creationId xmlns:a16="http://schemas.microsoft.com/office/drawing/2014/main" id="{9C347643-C5D6-144A-B3ED-45979BB67246}"/>
                </a:ext>
              </a:extLst>
            </p:cNvPr>
            <p:cNvSpPr txBox="1"/>
            <p:nvPr/>
          </p:nvSpPr>
          <p:spPr>
            <a:xfrm>
              <a:off x="5919892" y="2992060"/>
              <a:ext cx="1257160" cy="1828800"/>
            </a:xfrm>
            <a:prstGeom prst="roundRect">
              <a:avLst>
                <a:gd name="adj" fmla="val 6977"/>
              </a:avLst>
            </a:prstGeom>
            <a:solidFill>
              <a:schemeClr val="bg1"/>
            </a:solidFill>
            <a:effectLst>
              <a:outerShdw blurRad="355600" dist="38100" dir="5400000" algn="t" rotWithShape="0">
                <a:schemeClr val="bg2">
                  <a:lumMod val="10000"/>
                  <a:alpha val="27000"/>
                </a:schemeClr>
              </a:outerShdw>
            </a:effectLst>
          </p:spPr>
          <p:txBody>
            <a:bodyPr wrap="square" tIns="91440" bIns="91440" rtlCol="0" anchor="b" anchorCtr="0">
              <a:noAutofit/>
            </a:bodyPr>
            <a:lstStyle/>
            <a:p>
              <a:pPr algn="ctr">
                <a:lnSpc>
                  <a:spcPct val="90000"/>
                </a:lnSpc>
              </a:pPr>
              <a:r>
                <a:rPr lang="en-US" sz="3200" baseline="30000" dirty="0">
                  <a:solidFill>
                    <a:sysClr val="windowText" lastClr="000000"/>
                  </a:solidFill>
                  <a:latin typeface="+mj-lt"/>
                </a:rPr>
                <a:t>$</a:t>
              </a:r>
              <a:r>
                <a:rPr lang="en-US" sz="3200" dirty="0">
                  <a:solidFill>
                    <a:sysClr val="windowText" lastClr="000000"/>
                  </a:solidFill>
                  <a:latin typeface="+mj-lt"/>
                </a:rPr>
                <a:t>2.0 </a:t>
              </a:r>
            </a:p>
            <a:p>
              <a:pPr algn="ctr">
                <a:lnSpc>
                  <a:spcPct val="90000"/>
                </a:lnSpc>
              </a:pPr>
              <a:r>
                <a:rPr lang="en-US" sz="1200" dirty="0">
                  <a:solidFill>
                    <a:schemeClr val="bg2">
                      <a:lumMod val="50000"/>
                    </a:schemeClr>
                  </a:solidFill>
                </a:rPr>
                <a:t>Billion in AUM</a:t>
              </a:r>
              <a:endParaRPr lang="en-US" sz="1400" dirty="0">
                <a:solidFill>
                  <a:schemeClr val="bg2">
                    <a:lumMod val="50000"/>
                  </a:schemeClr>
                </a:solidFill>
              </a:endParaRPr>
            </a:p>
          </p:txBody>
        </p:sp>
        <p:grpSp>
          <p:nvGrpSpPr>
            <p:cNvPr id="43" name="Group 42">
              <a:extLst>
                <a:ext uri="{FF2B5EF4-FFF2-40B4-BE49-F238E27FC236}">
                  <a16:creationId xmlns:a16="http://schemas.microsoft.com/office/drawing/2014/main" id="{E93F2D65-4134-2546-B0F5-5A6319F6BE8D}"/>
                </a:ext>
              </a:extLst>
            </p:cNvPr>
            <p:cNvGrpSpPr>
              <a:grpSpLocks noChangeAspect="1"/>
            </p:cNvGrpSpPr>
            <p:nvPr/>
          </p:nvGrpSpPr>
          <p:grpSpPr bwMode="auto">
            <a:xfrm>
              <a:off x="6309384" y="3256288"/>
              <a:ext cx="478176" cy="492775"/>
              <a:chOff x="3707" y="1397"/>
              <a:chExt cx="262" cy="270"/>
            </a:xfrm>
            <a:solidFill>
              <a:srgbClr val="F47920"/>
            </a:solidFill>
          </p:grpSpPr>
          <p:sp>
            <p:nvSpPr>
              <p:cNvPr id="44" name="Freeform 43">
                <a:extLst>
                  <a:ext uri="{FF2B5EF4-FFF2-40B4-BE49-F238E27FC236}">
                    <a16:creationId xmlns:a16="http://schemas.microsoft.com/office/drawing/2014/main" id="{75ED5DFF-5B96-514B-9405-037961C9BD8A}"/>
                  </a:ext>
                </a:extLst>
              </p:cNvPr>
              <p:cNvSpPr>
                <a:spLocks noEditPoints="1"/>
              </p:cNvSpPr>
              <p:nvPr/>
            </p:nvSpPr>
            <p:spPr bwMode="auto">
              <a:xfrm>
                <a:off x="3798" y="1568"/>
                <a:ext cx="78" cy="29"/>
              </a:xfrm>
              <a:custGeom>
                <a:avLst/>
                <a:gdLst>
                  <a:gd name="T0" fmla="*/ 20 w 40"/>
                  <a:gd name="T1" fmla="*/ 0 h 15"/>
                  <a:gd name="T2" fmla="*/ 0 w 40"/>
                  <a:gd name="T3" fmla="*/ 8 h 15"/>
                  <a:gd name="T4" fmla="*/ 20 w 40"/>
                  <a:gd name="T5" fmla="*/ 15 h 15"/>
                  <a:gd name="T6" fmla="*/ 40 w 40"/>
                  <a:gd name="T7" fmla="*/ 8 h 15"/>
                  <a:gd name="T8" fmla="*/ 20 w 40"/>
                  <a:gd name="T9" fmla="*/ 0 h 15"/>
                  <a:gd name="T10" fmla="*/ 20 w 40"/>
                  <a:gd name="T11" fmla="*/ 11 h 15"/>
                  <a:gd name="T12" fmla="*/ 4 w 40"/>
                  <a:gd name="T13" fmla="*/ 8 h 15"/>
                  <a:gd name="T14" fmla="*/ 20 w 40"/>
                  <a:gd name="T15" fmla="*/ 4 h 15"/>
                  <a:gd name="T16" fmla="*/ 36 w 40"/>
                  <a:gd name="T17" fmla="*/ 8 h 15"/>
                  <a:gd name="T18" fmla="*/ 20 w 40"/>
                  <a:gd name="T1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5">
                    <a:moveTo>
                      <a:pt x="20" y="0"/>
                    </a:moveTo>
                    <a:cubicBezTo>
                      <a:pt x="13" y="0"/>
                      <a:pt x="0" y="2"/>
                      <a:pt x="0" y="8"/>
                    </a:cubicBezTo>
                    <a:cubicBezTo>
                      <a:pt x="0" y="13"/>
                      <a:pt x="13" y="15"/>
                      <a:pt x="20" y="15"/>
                    </a:cubicBezTo>
                    <a:cubicBezTo>
                      <a:pt x="28" y="15"/>
                      <a:pt x="40" y="13"/>
                      <a:pt x="40" y="8"/>
                    </a:cubicBezTo>
                    <a:cubicBezTo>
                      <a:pt x="40" y="2"/>
                      <a:pt x="28" y="0"/>
                      <a:pt x="20" y="0"/>
                    </a:cubicBezTo>
                    <a:close/>
                    <a:moveTo>
                      <a:pt x="20" y="11"/>
                    </a:moveTo>
                    <a:cubicBezTo>
                      <a:pt x="11" y="11"/>
                      <a:pt x="5" y="9"/>
                      <a:pt x="4" y="8"/>
                    </a:cubicBezTo>
                    <a:cubicBezTo>
                      <a:pt x="5" y="6"/>
                      <a:pt x="11" y="4"/>
                      <a:pt x="20" y="4"/>
                    </a:cubicBezTo>
                    <a:cubicBezTo>
                      <a:pt x="30" y="4"/>
                      <a:pt x="36" y="7"/>
                      <a:pt x="36" y="8"/>
                    </a:cubicBezTo>
                    <a:cubicBezTo>
                      <a:pt x="36" y="9"/>
                      <a:pt x="30" y="11"/>
                      <a:pt x="20" y="11"/>
                    </a:cubicBezTo>
                    <a:close/>
                  </a:path>
                </a:pathLst>
              </a:custGeom>
              <a:grpFill/>
              <a:ln w="3175">
                <a:solidFill>
                  <a:srgbClr val="F47920"/>
                </a:solidFill>
              </a:ln>
              <a:extLst>
                <a:ext uri="{91240B29-F687-4f45-9708-019B960494DF}">
                  <a14:hiddenLine xmlns="" xmlns:lc="http://schemas.openxmlformats.org/drawingml/2006/lockedCanva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44">
                <a:extLst>
                  <a:ext uri="{FF2B5EF4-FFF2-40B4-BE49-F238E27FC236}">
                    <a16:creationId xmlns:a16="http://schemas.microsoft.com/office/drawing/2014/main" id="{2443C363-18E2-1141-87D4-4A0E24978D96}"/>
                  </a:ext>
                </a:extLst>
              </p:cNvPr>
              <p:cNvSpPr>
                <a:spLocks noEditPoints="1"/>
              </p:cNvSpPr>
              <p:nvPr/>
            </p:nvSpPr>
            <p:spPr bwMode="auto">
              <a:xfrm>
                <a:off x="3707" y="1638"/>
                <a:ext cx="78" cy="27"/>
              </a:xfrm>
              <a:custGeom>
                <a:avLst/>
                <a:gdLst>
                  <a:gd name="T0" fmla="*/ 20 w 40"/>
                  <a:gd name="T1" fmla="*/ 0 h 14"/>
                  <a:gd name="T2" fmla="*/ 0 w 40"/>
                  <a:gd name="T3" fmla="*/ 7 h 14"/>
                  <a:gd name="T4" fmla="*/ 20 w 40"/>
                  <a:gd name="T5" fmla="*/ 14 h 14"/>
                  <a:gd name="T6" fmla="*/ 40 w 40"/>
                  <a:gd name="T7" fmla="*/ 7 h 14"/>
                  <a:gd name="T8" fmla="*/ 20 w 40"/>
                  <a:gd name="T9" fmla="*/ 0 h 14"/>
                  <a:gd name="T10" fmla="*/ 20 w 40"/>
                  <a:gd name="T11" fmla="*/ 10 h 14"/>
                  <a:gd name="T12" fmla="*/ 4 w 40"/>
                  <a:gd name="T13" fmla="*/ 7 h 14"/>
                  <a:gd name="T14" fmla="*/ 20 w 40"/>
                  <a:gd name="T15" fmla="*/ 4 h 14"/>
                  <a:gd name="T16" fmla="*/ 36 w 40"/>
                  <a:gd name="T17" fmla="*/ 7 h 14"/>
                  <a:gd name="T18" fmla="*/ 20 w 40"/>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4">
                    <a:moveTo>
                      <a:pt x="20" y="0"/>
                    </a:moveTo>
                    <a:cubicBezTo>
                      <a:pt x="12" y="0"/>
                      <a:pt x="0" y="1"/>
                      <a:pt x="0" y="7"/>
                    </a:cubicBezTo>
                    <a:cubicBezTo>
                      <a:pt x="0" y="13"/>
                      <a:pt x="12" y="14"/>
                      <a:pt x="20" y="14"/>
                    </a:cubicBezTo>
                    <a:cubicBezTo>
                      <a:pt x="27" y="14"/>
                      <a:pt x="40" y="13"/>
                      <a:pt x="40" y="7"/>
                    </a:cubicBezTo>
                    <a:cubicBezTo>
                      <a:pt x="40" y="1"/>
                      <a:pt x="27" y="0"/>
                      <a:pt x="20" y="0"/>
                    </a:cubicBezTo>
                    <a:close/>
                    <a:moveTo>
                      <a:pt x="20" y="10"/>
                    </a:moveTo>
                    <a:cubicBezTo>
                      <a:pt x="11" y="10"/>
                      <a:pt x="5" y="8"/>
                      <a:pt x="4" y="7"/>
                    </a:cubicBezTo>
                    <a:cubicBezTo>
                      <a:pt x="5" y="6"/>
                      <a:pt x="11" y="4"/>
                      <a:pt x="20" y="4"/>
                    </a:cubicBezTo>
                    <a:cubicBezTo>
                      <a:pt x="29" y="4"/>
                      <a:pt x="35" y="6"/>
                      <a:pt x="36" y="7"/>
                    </a:cubicBezTo>
                    <a:cubicBezTo>
                      <a:pt x="35" y="8"/>
                      <a:pt x="29" y="10"/>
                      <a:pt x="20" y="10"/>
                    </a:cubicBezTo>
                    <a:close/>
                  </a:path>
                </a:pathLst>
              </a:custGeom>
              <a:grpFill/>
              <a:ln w="3175">
                <a:solidFill>
                  <a:srgbClr val="F47920"/>
                </a:solidFill>
              </a:ln>
              <a:extLst>
                <a:ext uri="{91240B29-F687-4f45-9708-019B960494DF}">
                  <a14:hiddenLine xmlns="" xmlns:lc="http://schemas.openxmlformats.org/drawingml/2006/lockedCanva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45">
                <a:extLst>
                  <a:ext uri="{FF2B5EF4-FFF2-40B4-BE49-F238E27FC236}">
                    <a16:creationId xmlns:a16="http://schemas.microsoft.com/office/drawing/2014/main" id="{A72598A3-49B7-A447-9720-29BFD9ECAD3A}"/>
                  </a:ext>
                </a:extLst>
              </p:cNvPr>
              <p:cNvSpPr>
                <a:spLocks/>
              </p:cNvSpPr>
              <p:nvPr/>
            </p:nvSpPr>
            <p:spPr bwMode="auto">
              <a:xfrm>
                <a:off x="3798" y="1603"/>
                <a:ext cx="78" cy="20"/>
              </a:xfrm>
              <a:custGeom>
                <a:avLst/>
                <a:gdLst>
                  <a:gd name="T0" fmla="*/ 38 w 40"/>
                  <a:gd name="T1" fmla="*/ 0 h 10"/>
                  <a:gd name="T2" fmla="*/ 36 w 40"/>
                  <a:gd name="T3" fmla="*/ 2 h 10"/>
                  <a:gd name="T4" fmla="*/ 20 w 40"/>
                  <a:gd name="T5" fmla="*/ 6 h 10"/>
                  <a:gd name="T6" fmla="*/ 4 w 40"/>
                  <a:gd name="T7" fmla="*/ 2 h 10"/>
                  <a:gd name="T8" fmla="*/ 2 w 40"/>
                  <a:gd name="T9" fmla="*/ 0 h 10"/>
                  <a:gd name="T10" fmla="*/ 0 w 40"/>
                  <a:gd name="T11" fmla="*/ 2 h 10"/>
                  <a:gd name="T12" fmla="*/ 20 w 40"/>
                  <a:gd name="T13" fmla="*/ 10 h 10"/>
                  <a:gd name="T14" fmla="*/ 40 w 40"/>
                  <a:gd name="T15" fmla="*/ 2 h 10"/>
                  <a:gd name="T16" fmla="*/ 38 w 4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0">
                    <a:moveTo>
                      <a:pt x="38" y="0"/>
                    </a:moveTo>
                    <a:cubicBezTo>
                      <a:pt x="37" y="0"/>
                      <a:pt x="36" y="1"/>
                      <a:pt x="36" y="2"/>
                    </a:cubicBezTo>
                    <a:cubicBezTo>
                      <a:pt x="36" y="3"/>
                      <a:pt x="30" y="6"/>
                      <a:pt x="20" y="6"/>
                    </a:cubicBezTo>
                    <a:cubicBezTo>
                      <a:pt x="11" y="6"/>
                      <a:pt x="5" y="3"/>
                      <a:pt x="4" y="2"/>
                    </a:cubicBezTo>
                    <a:cubicBezTo>
                      <a:pt x="4" y="1"/>
                      <a:pt x="3" y="0"/>
                      <a:pt x="2" y="0"/>
                    </a:cubicBezTo>
                    <a:cubicBezTo>
                      <a:pt x="1" y="0"/>
                      <a:pt x="0" y="1"/>
                      <a:pt x="0" y="2"/>
                    </a:cubicBezTo>
                    <a:cubicBezTo>
                      <a:pt x="0" y="8"/>
                      <a:pt x="13" y="10"/>
                      <a:pt x="20" y="10"/>
                    </a:cubicBezTo>
                    <a:cubicBezTo>
                      <a:pt x="28" y="10"/>
                      <a:pt x="40" y="8"/>
                      <a:pt x="40" y="2"/>
                    </a:cubicBezTo>
                    <a:cubicBezTo>
                      <a:pt x="40" y="1"/>
                      <a:pt x="39" y="0"/>
                      <a:pt x="38" y="0"/>
                    </a:cubicBezTo>
                    <a:close/>
                  </a:path>
                </a:pathLst>
              </a:custGeom>
              <a:grpFill/>
              <a:ln w="3175">
                <a:solidFill>
                  <a:srgbClr val="F47920"/>
                </a:solidFill>
              </a:ln>
              <a:extLst>
                <a:ext uri="{91240B29-F687-4f45-9708-019B960494DF}">
                  <a14:hiddenLine xmlns="" xmlns:lc="http://schemas.openxmlformats.org/drawingml/2006/lockedCanva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46">
                <a:extLst>
                  <a:ext uri="{FF2B5EF4-FFF2-40B4-BE49-F238E27FC236}">
                    <a16:creationId xmlns:a16="http://schemas.microsoft.com/office/drawing/2014/main" id="{ABE56B28-C2EA-BD43-8C22-FDA689FB6E89}"/>
                  </a:ext>
                </a:extLst>
              </p:cNvPr>
              <p:cNvSpPr>
                <a:spLocks/>
              </p:cNvSpPr>
              <p:nvPr/>
            </p:nvSpPr>
            <p:spPr bwMode="auto">
              <a:xfrm>
                <a:off x="3798" y="1626"/>
                <a:ext cx="78" cy="18"/>
              </a:xfrm>
              <a:custGeom>
                <a:avLst/>
                <a:gdLst>
                  <a:gd name="T0" fmla="*/ 38 w 40"/>
                  <a:gd name="T1" fmla="*/ 0 h 9"/>
                  <a:gd name="T2" fmla="*/ 36 w 40"/>
                  <a:gd name="T3" fmla="*/ 2 h 9"/>
                  <a:gd name="T4" fmla="*/ 20 w 40"/>
                  <a:gd name="T5" fmla="*/ 5 h 9"/>
                  <a:gd name="T6" fmla="*/ 4 w 40"/>
                  <a:gd name="T7" fmla="*/ 2 h 9"/>
                  <a:gd name="T8" fmla="*/ 2 w 40"/>
                  <a:gd name="T9" fmla="*/ 0 h 9"/>
                  <a:gd name="T10" fmla="*/ 0 w 40"/>
                  <a:gd name="T11" fmla="*/ 2 h 9"/>
                  <a:gd name="T12" fmla="*/ 20 w 40"/>
                  <a:gd name="T13" fmla="*/ 9 h 9"/>
                  <a:gd name="T14" fmla="*/ 40 w 40"/>
                  <a:gd name="T15" fmla="*/ 2 h 9"/>
                  <a:gd name="T16" fmla="*/ 38 w 40"/>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9">
                    <a:moveTo>
                      <a:pt x="38" y="0"/>
                    </a:moveTo>
                    <a:cubicBezTo>
                      <a:pt x="37" y="0"/>
                      <a:pt x="36" y="1"/>
                      <a:pt x="36" y="2"/>
                    </a:cubicBezTo>
                    <a:cubicBezTo>
                      <a:pt x="36" y="3"/>
                      <a:pt x="30" y="5"/>
                      <a:pt x="20" y="5"/>
                    </a:cubicBezTo>
                    <a:cubicBezTo>
                      <a:pt x="11" y="5"/>
                      <a:pt x="5" y="3"/>
                      <a:pt x="4" y="2"/>
                    </a:cubicBezTo>
                    <a:cubicBezTo>
                      <a:pt x="4" y="1"/>
                      <a:pt x="3" y="0"/>
                      <a:pt x="2" y="0"/>
                    </a:cubicBezTo>
                    <a:cubicBezTo>
                      <a:pt x="1" y="0"/>
                      <a:pt x="0" y="1"/>
                      <a:pt x="0" y="2"/>
                    </a:cubicBezTo>
                    <a:cubicBezTo>
                      <a:pt x="0" y="8"/>
                      <a:pt x="13" y="9"/>
                      <a:pt x="20" y="9"/>
                    </a:cubicBezTo>
                    <a:cubicBezTo>
                      <a:pt x="28" y="9"/>
                      <a:pt x="40" y="8"/>
                      <a:pt x="40" y="2"/>
                    </a:cubicBezTo>
                    <a:cubicBezTo>
                      <a:pt x="40" y="1"/>
                      <a:pt x="39" y="0"/>
                      <a:pt x="38" y="0"/>
                    </a:cubicBezTo>
                    <a:close/>
                  </a:path>
                </a:pathLst>
              </a:custGeom>
              <a:grpFill/>
              <a:ln w="3175">
                <a:solidFill>
                  <a:srgbClr val="F47920"/>
                </a:solidFill>
              </a:ln>
              <a:extLst>
                <a:ext uri="{91240B29-F687-4f45-9708-019B960494DF}">
                  <a14:hiddenLine xmlns="" xmlns:lc="http://schemas.openxmlformats.org/drawingml/2006/lockedCanva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47">
                <a:extLst>
                  <a:ext uri="{FF2B5EF4-FFF2-40B4-BE49-F238E27FC236}">
                    <a16:creationId xmlns:a16="http://schemas.microsoft.com/office/drawing/2014/main" id="{F649875B-252E-4A4C-80BE-64F51EC7C5D8}"/>
                  </a:ext>
                </a:extLst>
              </p:cNvPr>
              <p:cNvSpPr>
                <a:spLocks/>
              </p:cNvSpPr>
              <p:nvPr/>
            </p:nvSpPr>
            <p:spPr bwMode="auto">
              <a:xfrm>
                <a:off x="3798" y="1648"/>
                <a:ext cx="78" cy="19"/>
              </a:xfrm>
              <a:custGeom>
                <a:avLst/>
                <a:gdLst>
                  <a:gd name="T0" fmla="*/ 38 w 40"/>
                  <a:gd name="T1" fmla="*/ 0 h 10"/>
                  <a:gd name="T2" fmla="*/ 36 w 40"/>
                  <a:gd name="T3" fmla="*/ 2 h 10"/>
                  <a:gd name="T4" fmla="*/ 20 w 40"/>
                  <a:gd name="T5" fmla="*/ 6 h 10"/>
                  <a:gd name="T6" fmla="*/ 4 w 40"/>
                  <a:gd name="T7" fmla="*/ 2 h 10"/>
                  <a:gd name="T8" fmla="*/ 2 w 40"/>
                  <a:gd name="T9" fmla="*/ 0 h 10"/>
                  <a:gd name="T10" fmla="*/ 0 w 40"/>
                  <a:gd name="T11" fmla="*/ 2 h 10"/>
                  <a:gd name="T12" fmla="*/ 20 w 40"/>
                  <a:gd name="T13" fmla="*/ 10 h 10"/>
                  <a:gd name="T14" fmla="*/ 40 w 40"/>
                  <a:gd name="T15" fmla="*/ 2 h 10"/>
                  <a:gd name="T16" fmla="*/ 38 w 4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0">
                    <a:moveTo>
                      <a:pt x="38" y="0"/>
                    </a:moveTo>
                    <a:cubicBezTo>
                      <a:pt x="37" y="0"/>
                      <a:pt x="36" y="1"/>
                      <a:pt x="36" y="2"/>
                    </a:cubicBezTo>
                    <a:cubicBezTo>
                      <a:pt x="36" y="3"/>
                      <a:pt x="30" y="6"/>
                      <a:pt x="20" y="6"/>
                    </a:cubicBezTo>
                    <a:cubicBezTo>
                      <a:pt x="11" y="6"/>
                      <a:pt x="5" y="4"/>
                      <a:pt x="4" y="2"/>
                    </a:cubicBezTo>
                    <a:cubicBezTo>
                      <a:pt x="4" y="1"/>
                      <a:pt x="3" y="0"/>
                      <a:pt x="2" y="0"/>
                    </a:cubicBezTo>
                    <a:cubicBezTo>
                      <a:pt x="1" y="0"/>
                      <a:pt x="0" y="1"/>
                      <a:pt x="0" y="2"/>
                    </a:cubicBezTo>
                    <a:cubicBezTo>
                      <a:pt x="0" y="8"/>
                      <a:pt x="13" y="10"/>
                      <a:pt x="20" y="10"/>
                    </a:cubicBezTo>
                    <a:cubicBezTo>
                      <a:pt x="28" y="10"/>
                      <a:pt x="40" y="8"/>
                      <a:pt x="40" y="2"/>
                    </a:cubicBezTo>
                    <a:cubicBezTo>
                      <a:pt x="40" y="1"/>
                      <a:pt x="39" y="0"/>
                      <a:pt x="38" y="0"/>
                    </a:cubicBezTo>
                    <a:close/>
                  </a:path>
                </a:pathLst>
              </a:custGeom>
              <a:grpFill/>
              <a:ln w="3175">
                <a:solidFill>
                  <a:srgbClr val="F47920"/>
                </a:solidFill>
              </a:ln>
              <a:extLst>
                <a:ext uri="{91240B29-F687-4f45-9708-019B960494DF}">
                  <a14:hiddenLine xmlns="" xmlns:lc="http://schemas.openxmlformats.org/drawingml/2006/lockedCanva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48">
                <a:extLst>
                  <a:ext uri="{FF2B5EF4-FFF2-40B4-BE49-F238E27FC236}">
                    <a16:creationId xmlns:a16="http://schemas.microsoft.com/office/drawing/2014/main" id="{6C79B01A-07D0-1F4D-9950-9FD4A2C5CA32}"/>
                  </a:ext>
                </a:extLst>
              </p:cNvPr>
              <p:cNvSpPr>
                <a:spLocks/>
              </p:cNvSpPr>
              <p:nvPr/>
            </p:nvSpPr>
            <p:spPr bwMode="auto">
              <a:xfrm>
                <a:off x="3891" y="1603"/>
                <a:ext cx="78" cy="20"/>
              </a:xfrm>
              <a:custGeom>
                <a:avLst/>
                <a:gdLst>
                  <a:gd name="T0" fmla="*/ 38 w 40"/>
                  <a:gd name="T1" fmla="*/ 0 h 10"/>
                  <a:gd name="T2" fmla="*/ 36 w 40"/>
                  <a:gd name="T3" fmla="*/ 2 h 10"/>
                  <a:gd name="T4" fmla="*/ 20 w 40"/>
                  <a:gd name="T5" fmla="*/ 6 h 10"/>
                  <a:gd name="T6" fmla="*/ 4 w 40"/>
                  <a:gd name="T7" fmla="*/ 2 h 10"/>
                  <a:gd name="T8" fmla="*/ 2 w 40"/>
                  <a:gd name="T9" fmla="*/ 0 h 10"/>
                  <a:gd name="T10" fmla="*/ 0 w 40"/>
                  <a:gd name="T11" fmla="*/ 2 h 10"/>
                  <a:gd name="T12" fmla="*/ 20 w 40"/>
                  <a:gd name="T13" fmla="*/ 10 h 10"/>
                  <a:gd name="T14" fmla="*/ 40 w 40"/>
                  <a:gd name="T15" fmla="*/ 2 h 10"/>
                  <a:gd name="T16" fmla="*/ 38 w 4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0">
                    <a:moveTo>
                      <a:pt x="38" y="0"/>
                    </a:moveTo>
                    <a:cubicBezTo>
                      <a:pt x="37" y="0"/>
                      <a:pt x="36" y="1"/>
                      <a:pt x="36" y="2"/>
                    </a:cubicBezTo>
                    <a:cubicBezTo>
                      <a:pt x="35" y="3"/>
                      <a:pt x="29" y="6"/>
                      <a:pt x="20" y="6"/>
                    </a:cubicBezTo>
                    <a:cubicBezTo>
                      <a:pt x="10" y="6"/>
                      <a:pt x="4" y="3"/>
                      <a:pt x="4" y="2"/>
                    </a:cubicBezTo>
                    <a:cubicBezTo>
                      <a:pt x="4" y="1"/>
                      <a:pt x="3" y="0"/>
                      <a:pt x="2" y="0"/>
                    </a:cubicBezTo>
                    <a:cubicBezTo>
                      <a:pt x="1" y="0"/>
                      <a:pt x="0" y="1"/>
                      <a:pt x="0" y="2"/>
                    </a:cubicBezTo>
                    <a:cubicBezTo>
                      <a:pt x="0" y="8"/>
                      <a:pt x="12" y="10"/>
                      <a:pt x="20" y="10"/>
                    </a:cubicBezTo>
                    <a:cubicBezTo>
                      <a:pt x="27" y="10"/>
                      <a:pt x="40" y="8"/>
                      <a:pt x="40" y="2"/>
                    </a:cubicBezTo>
                    <a:cubicBezTo>
                      <a:pt x="40" y="1"/>
                      <a:pt x="39" y="0"/>
                      <a:pt x="38" y="0"/>
                    </a:cubicBezTo>
                    <a:close/>
                  </a:path>
                </a:pathLst>
              </a:custGeom>
              <a:grpFill/>
              <a:ln w="3175">
                <a:solidFill>
                  <a:srgbClr val="F47920"/>
                </a:solidFill>
              </a:ln>
              <a:extLst>
                <a:ext uri="{91240B29-F687-4f45-9708-019B960494DF}">
                  <a14:hiddenLine xmlns="" xmlns:lc="http://schemas.openxmlformats.org/drawingml/2006/lockedCanva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49">
                <a:extLst>
                  <a:ext uri="{FF2B5EF4-FFF2-40B4-BE49-F238E27FC236}">
                    <a16:creationId xmlns:a16="http://schemas.microsoft.com/office/drawing/2014/main" id="{640AB4E9-1F9C-F64F-8E80-62F484E74ACA}"/>
                  </a:ext>
                </a:extLst>
              </p:cNvPr>
              <p:cNvSpPr>
                <a:spLocks/>
              </p:cNvSpPr>
              <p:nvPr/>
            </p:nvSpPr>
            <p:spPr bwMode="auto">
              <a:xfrm>
                <a:off x="3891" y="1580"/>
                <a:ext cx="78" cy="17"/>
              </a:xfrm>
              <a:custGeom>
                <a:avLst/>
                <a:gdLst>
                  <a:gd name="T0" fmla="*/ 38 w 40"/>
                  <a:gd name="T1" fmla="*/ 0 h 9"/>
                  <a:gd name="T2" fmla="*/ 36 w 40"/>
                  <a:gd name="T3" fmla="*/ 2 h 9"/>
                  <a:gd name="T4" fmla="*/ 20 w 40"/>
                  <a:gd name="T5" fmla="*/ 5 h 9"/>
                  <a:gd name="T6" fmla="*/ 4 w 40"/>
                  <a:gd name="T7" fmla="*/ 2 h 9"/>
                  <a:gd name="T8" fmla="*/ 2 w 40"/>
                  <a:gd name="T9" fmla="*/ 0 h 9"/>
                  <a:gd name="T10" fmla="*/ 0 w 40"/>
                  <a:gd name="T11" fmla="*/ 2 h 9"/>
                  <a:gd name="T12" fmla="*/ 20 w 40"/>
                  <a:gd name="T13" fmla="*/ 9 h 9"/>
                  <a:gd name="T14" fmla="*/ 40 w 40"/>
                  <a:gd name="T15" fmla="*/ 2 h 9"/>
                  <a:gd name="T16" fmla="*/ 38 w 40"/>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9">
                    <a:moveTo>
                      <a:pt x="38" y="0"/>
                    </a:moveTo>
                    <a:cubicBezTo>
                      <a:pt x="37" y="0"/>
                      <a:pt x="36" y="0"/>
                      <a:pt x="36" y="2"/>
                    </a:cubicBezTo>
                    <a:cubicBezTo>
                      <a:pt x="35" y="3"/>
                      <a:pt x="29" y="5"/>
                      <a:pt x="20" y="5"/>
                    </a:cubicBezTo>
                    <a:cubicBezTo>
                      <a:pt x="10" y="5"/>
                      <a:pt x="4" y="3"/>
                      <a:pt x="4" y="2"/>
                    </a:cubicBezTo>
                    <a:cubicBezTo>
                      <a:pt x="4" y="1"/>
                      <a:pt x="3" y="0"/>
                      <a:pt x="2" y="0"/>
                    </a:cubicBezTo>
                    <a:cubicBezTo>
                      <a:pt x="1" y="0"/>
                      <a:pt x="0" y="1"/>
                      <a:pt x="0" y="2"/>
                    </a:cubicBezTo>
                    <a:cubicBezTo>
                      <a:pt x="0" y="7"/>
                      <a:pt x="12" y="9"/>
                      <a:pt x="20" y="9"/>
                    </a:cubicBezTo>
                    <a:cubicBezTo>
                      <a:pt x="27" y="9"/>
                      <a:pt x="40" y="7"/>
                      <a:pt x="40" y="2"/>
                    </a:cubicBezTo>
                    <a:cubicBezTo>
                      <a:pt x="40" y="1"/>
                      <a:pt x="39" y="0"/>
                      <a:pt x="38" y="0"/>
                    </a:cubicBezTo>
                    <a:close/>
                  </a:path>
                </a:pathLst>
              </a:custGeom>
              <a:grpFill/>
              <a:ln w="3175">
                <a:solidFill>
                  <a:srgbClr val="F47920"/>
                </a:solidFill>
              </a:ln>
              <a:extLst>
                <a:ext uri="{91240B29-F687-4f45-9708-019B960494DF}">
                  <a14:hiddenLine xmlns="" xmlns:lc="http://schemas.openxmlformats.org/drawingml/2006/lockedCanva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51">
                <a:extLst>
                  <a:ext uri="{FF2B5EF4-FFF2-40B4-BE49-F238E27FC236}">
                    <a16:creationId xmlns:a16="http://schemas.microsoft.com/office/drawing/2014/main" id="{E1F686BA-F4C3-8B49-B0D0-E857DA206DE0}"/>
                  </a:ext>
                </a:extLst>
              </p:cNvPr>
              <p:cNvSpPr>
                <a:spLocks/>
              </p:cNvSpPr>
              <p:nvPr/>
            </p:nvSpPr>
            <p:spPr bwMode="auto">
              <a:xfrm>
                <a:off x="3891" y="1554"/>
                <a:ext cx="78" cy="18"/>
              </a:xfrm>
              <a:custGeom>
                <a:avLst/>
                <a:gdLst>
                  <a:gd name="T0" fmla="*/ 38 w 40"/>
                  <a:gd name="T1" fmla="*/ 0 h 9"/>
                  <a:gd name="T2" fmla="*/ 36 w 40"/>
                  <a:gd name="T3" fmla="*/ 2 h 9"/>
                  <a:gd name="T4" fmla="*/ 20 w 40"/>
                  <a:gd name="T5" fmla="*/ 5 h 9"/>
                  <a:gd name="T6" fmla="*/ 4 w 40"/>
                  <a:gd name="T7" fmla="*/ 2 h 9"/>
                  <a:gd name="T8" fmla="*/ 2 w 40"/>
                  <a:gd name="T9" fmla="*/ 0 h 9"/>
                  <a:gd name="T10" fmla="*/ 0 w 40"/>
                  <a:gd name="T11" fmla="*/ 2 h 9"/>
                  <a:gd name="T12" fmla="*/ 20 w 40"/>
                  <a:gd name="T13" fmla="*/ 9 h 9"/>
                  <a:gd name="T14" fmla="*/ 40 w 40"/>
                  <a:gd name="T15" fmla="*/ 2 h 9"/>
                  <a:gd name="T16" fmla="*/ 38 w 40"/>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9">
                    <a:moveTo>
                      <a:pt x="38" y="0"/>
                    </a:moveTo>
                    <a:cubicBezTo>
                      <a:pt x="37" y="0"/>
                      <a:pt x="36" y="1"/>
                      <a:pt x="36" y="2"/>
                    </a:cubicBezTo>
                    <a:cubicBezTo>
                      <a:pt x="35" y="3"/>
                      <a:pt x="29" y="5"/>
                      <a:pt x="20" y="5"/>
                    </a:cubicBezTo>
                    <a:cubicBezTo>
                      <a:pt x="10" y="5"/>
                      <a:pt x="4" y="3"/>
                      <a:pt x="4" y="2"/>
                    </a:cubicBezTo>
                    <a:cubicBezTo>
                      <a:pt x="4" y="1"/>
                      <a:pt x="3" y="0"/>
                      <a:pt x="2" y="0"/>
                    </a:cubicBezTo>
                    <a:cubicBezTo>
                      <a:pt x="1" y="0"/>
                      <a:pt x="0" y="1"/>
                      <a:pt x="0" y="2"/>
                    </a:cubicBezTo>
                    <a:cubicBezTo>
                      <a:pt x="0" y="8"/>
                      <a:pt x="12" y="9"/>
                      <a:pt x="20" y="9"/>
                    </a:cubicBezTo>
                    <a:cubicBezTo>
                      <a:pt x="27" y="9"/>
                      <a:pt x="40" y="8"/>
                      <a:pt x="40" y="2"/>
                    </a:cubicBezTo>
                    <a:cubicBezTo>
                      <a:pt x="40" y="1"/>
                      <a:pt x="39" y="0"/>
                      <a:pt x="38" y="0"/>
                    </a:cubicBezTo>
                    <a:close/>
                  </a:path>
                </a:pathLst>
              </a:custGeom>
              <a:grpFill/>
              <a:ln w="3175">
                <a:solidFill>
                  <a:srgbClr val="F47920"/>
                </a:solidFill>
              </a:ln>
              <a:extLst>
                <a:ext uri="{91240B29-F687-4f45-9708-019B960494DF}">
                  <a14:hiddenLine xmlns="" xmlns:lc="http://schemas.openxmlformats.org/drawingml/2006/lockedCanva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55">
                <a:extLst>
                  <a:ext uri="{FF2B5EF4-FFF2-40B4-BE49-F238E27FC236}">
                    <a16:creationId xmlns:a16="http://schemas.microsoft.com/office/drawing/2014/main" id="{15C80964-7D54-B642-AB89-7F03C786E687}"/>
                  </a:ext>
                </a:extLst>
              </p:cNvPr>
              <p:cNvSpPr>
                <a:spLocks/>
              </p:cNvSpPr>
              <p:nvPr/>
            </p:nvSpPr>
            <p:spPr bwMode="auto">
              <a:xfrm>
                <a:off x="3891" y="1529"/>
                <a:ext cx="78" cy="20"/>
              </a:xfrm>
              <a:custGeom>
                <a:avLst/>
                <a:gdLst>
                  <a:gd name="T0" fmla="*/ 38 w 40"/>
                  <a:gd name="T1" fmla="*/ 0 h 10"/>
                  <a:gd name="T2" fmla="*/ 36 w 40"/>
                  <a:gd name="T3" fmla="*/ 2 h 10"/>
                  <a:gd name="T4" fmla="*/ 20 w 40"/>
                  <a:gd name="T5" fmla="*/ 6 h 10"/>
                  <a:gd name="T6" fmla="*/ 4 w 40"/>
                  <a:gd name="T7" fmla="*/ 2 h 10"/>
                  <a:gd name="T8" fmla="*/ 2 w 40"/>
                  <a:gd name="T9" fmla="*/ 0 h 10"/>
                  <a:gd name="T10" fmla="*/ 0 w 40"/>
                  <a:gd name="T11" fmla="*/ 2 h 10"/>
                  <a:gd name="T12" fmla="*/ 20 w 40"/>
                  <a:gd name="T13" fmla="*/ 10 h 10"/>
                  <a:gd name="T14" fmla="*/ 40 w 40"/>
                  <a:gd name="T15" fmla="*/ 2 h 10"/>
                  <a:gd name="T16" fmla="*/ 38 w 4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0">
                    <a:moveTo>
                      <a:pt x="38" y="0"/>
                    </a:moveTo>
                    <a:cubicBezTo>
                      <a:pt x="37" y="0"/>
                      <a:pt x="36" y="1"/>
                      <a:pt x="36" y="2"/>
                    </a:cubicBezTo>
                    <a:cubicBezTo>
                      <a:pt x="35" y="3"/>
                      <a:pt x="29" y="6"/>
                      <a:pt x="20" y="6"/>
                    </a:cubicBezTo>
                    <a:cubicBezTo>
                      <a:pt x="10" y="6"/>
                      <a:pt x="4" y="3"/>
                      <a:pt x="4" y="2"/>
                    </a:cubicBezTo>
                    <a:cubicBezTo>
                      <a:pt x="4" y="1"/>
                      <a:pt x="3" y="0"/>
                      <a:pt x="2" y="0"/>
                    </a:cubicBezTo>
                    <a:cubicBezTo>
                      <a:pt x="1" y="0"/>
                      <a:pt x="0" y="1"/>
                      <a:pt x="0" y="2"/>
                    </a:cubicBezTo>
                    <a:cubicBezTo>
                      <a:pt x="0" y="8"/>
                      <a:pt x="12" y="10"/>
                      <a:pt x="20" y="10"/>
                    </a:cubicBezTo>
                    <a:cubicBezTo>
                      <a:pt x="27" y="10"/>
                      <a:pt x="40" y="8"/>
                      <a:pt x="40" y="2"/>
                    </a:cubicBezTo>
                    <a:cubicBezTo>
                      <a:pt x="40" y="1"/>
                      <a:pt x="39" y="0"/>
                      <a:pt x="38" y="0"/>
                    </a:cubicBezTo>
                    <a:close/>
                  </a:path>
                </a:pathLst>
              </a:custGeom>
              <a:grpFill/>
              <a:ln w="3175">
                <a:solidFill>
                  <a:srgbClr val="F47920"/>
                </a:solidFill>
              </a:ln>
              <a:extLst>
                <a:ext uri="{91240B29-F687-4f45-9708-019B960494DF}">
                  <a14:hiddenLine xmlns="" xmlns:lc="http://schemas.openxmlformats.org/drawingml/2006/lockedCanva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56">
                <a:extLst>
                  <a:ext uri="{FF2B5EF4-FFF2-40B4-BE49-F238E27FC236}">
                    <a16:creationId xmlns:a16="http://schemas.microsoft.com/office/drawing/2014/main" id="{109265C8-A907-DE4F-ACB3-53F99B83DC73}"/>
                  </a:ext>
                </a:extLst>
              </p:cNvPr>
              <p:cNvSpPr>
                <a:spLocks/>
              </p:cNvSpPr>
              <p:nvPr/>
            </p:nvSpPr>
            <p:spPr bwMode="auto">
              <a:xfrm>
                <a:off x="3891" y="1626"/>
                <a:ext cx="78" cy="18"/>
              </a:xfrm>
              <a:custGeom>
                <a:avLst/>
                <a:gdLst>
                  <a:gd name="T0" fmla="*/ 38 w 40"/>
                  <a:gd name="T1" fmla="*/ 0 h 9"/>
                  <a:gd name="T2" fmla="*/ 36 w 40"/>
                  <a:gd name="T3" fmla="*/ 2 h 9"/>
                  <a:gd name="T4" fmla="*/ 20 w 40"/>
                  <a:gd name="T5" fmla="*/ 5 h 9"/>
                  <a:gd name="T6" fmla="*/ 4 w 40"/>
                  <a:gd name="T7" fmla="*/ 2 h 9"/>
                  <a:gd name="T8" fmla="*/ 2 w 40"/>
                  <a:gd name="T9" fmla="*/ 0 h 9"/>
                  <a:gd name="T10" fmla="*/ 0 w 40"/>
                  <a:gd name="T11" fmla="*/ 2 h 9"/>
                  <a:gd name="T12" fmla="*/ 20 w 40"/>
                  <a:gd name="T13" fmla="*/ 9 h 9"/>
                  <a:gd name="T14" fmla="*/ 40 w 40"/>
                  <a:gd name="T15" fmla="*/ 2 h 9"/>
                  <a:gd name="T16" fmla="*/ 38 w 40"/>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9">
                    <a:moveTo>
                      <a:pt x="38" y="0"/>
                    </a:moveTo>
                    <a:cubicBezTo>
                      <a:pt x="37" y="0"/>
                      <a:pt x="36" y="1"/>
                      <a:pt x="36" y="2"/>
                    </a:cubicBezTo>
                    <a:cubicBezTo>
                      <a:pt x="35" y="3"/>
                      <a:pt x="29" y="5"/>
                      <a:pt x="20" y="5"/>
                    </a:cubicBezTo>
                    <a:cubicBezTo>
                      <a:pt x="10" y="5"/>
                      <a:pt x="4" y="3"/>
                      <a:pt x="4" y="2"/>
                    </a:cubicBezTo>
                    <a:cubicBezTo>
                      <a:pt x="4" y="1"/>
                      <a:pt x="3" y="0"/>
                      <a:pt x="2" y="0"/>
                    </a:cubicBezTo>
                    <a:cubicBezTo>
                      <a:pt x="1" y="0"/>
                      <a:pt x="0" y="1"/>
                      <a:pt x="0" y="2"/>
                    </a:cubicBezTo>
                    <a:cubicBezTo>
                      <a:pt x="0" y="8"/>
                      <a:pt x="12" y="9"/>
                      <a:pt x="20" y="9"/>
                    </a:cubicBezTo>
                    <a:cubicBezTo>
                      <a:pt x="27" y="9"/>
                      <a:pt x="40" y="8"/>
                      <a:pt x="40" y="2"/>
                    </a:cubicBezTo>
                    <a:cubicBezTo>
                      <a:pt x="40" y="1"/>
                      <a:pt x="39" y="0"/>
                      <a:pt x="38" y="0"/>
                    </a:cubicBezTo>
                    <a:close/>
                  </a:path>
                </a:pathLst>
              </a:custGeom>
              <a:grpFill/>
              <a:ln w="3175">
                <a:solidFill>
                  <a:srgbClr val="F47920"/>
                </a:solidFill>
              </a:ln>
              <a:extLst>
                <a:ext uri="{91240B29-F687-4f45-9708-019B960494DF}">
                  <a14:hiddenLine xmlns="" xmlns:lc="http://schemas.openxmlformats.org/drawingml/2006/lockedCanva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57">
                <a:extLst>
                  <a:ext uri="{FF2B5EF4-FFF2-40B4-BE49-F238E27FC236}">
                    <a16:creationId xmlns:a16="http://schemas.microsoft.com/office/drawing/2014/main" id="{F43F8565-BBE5-1940-8A61-8D6AF4756F74}"/>
                  </a:ext>
                </a:extLst>
              </p:cNvPr>
              <p:cNvSpPr>
                <a:spLocks/>
              </p:cNvSpPr>
              <p:nvPr/>
            </p:nvSpPr>
            <p:spPr bwMode="auto">
              <a:xfrm>
                <a:off x="3891" y="1648"/>
                <a:ext cx="78" cy="19"/>
              </a:xfrm>
              <a:custGeom>
                <a:avLst/>
                <a:gdLst>
                  <a:gd name="T0" fmla="*/ 38 w 40"/>
                  <a:gd name="T1" fmla="*/ 0 h 10"/>
                  <a:gd name="T2" fmla="*/ 36 w 40"/>
                  <a:gd name="T3" fmla="*/ 2 h 10"/>
                  <a:gd name="T4" fmla="*/ 20 w 40"/>
                  <a:gd name="T5" fmla="*/ 6 h 10"/>
                  <a:gd name="T6" fmla="*/ 4 w 40"/>
                  <a:gd name="T7" fmla="*/ 2 h 10"/>
                  <a:gd name="T8" fmla="*/ 2 w 40"/>
                  <a:gd name="T9" fmla="*/ 0 h 10"/>
                  <a:gd name="T10" fmla="*/ 0 w 40"/>
                  <a:gd name="T11" fmla="*/ 2 h 10"/>
                  <a:gd name="T12" fmla="*/ 20 w 40"/>
                  <a:gd name="T13" fmla="*/ 10 h 10"/>
                  <a:gd name="T14" fmla="*/ 40 w 40"/>
                  <a:gd name="T15" fmla="*/ 2 h 10"/>
                  <a:gd name="T16" fmla="*/ 38 w 4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0">
                    <a:moveTo>
                      <a:pt x="38" y="0"/>
                    </a:moveTo>
                    <a:cubicBezTo>
                      <a:pt x="37" y="0"/>
                      <a:pt x="36" y="1"/>
                      <a:pt x="36" y="2"/>
                    </a:cubicBezTo>
                    <a:cubicBezTo>
                      <a:pt x="35" y="3"/>
                      <a:pt x="29" y="6"/>
                      <a:pt x="20" y="6"/>
                    </a:cubicBezTo>
                    <a:cubicBezTo>
                      <a:pt x="10" y="6"/>
                      <a:pt x="4" y="4"/>
                      <a:pt x="4" y="2"/>
                    </a:cubicBezTo>
                    <a:cubicBezTo>
                      <a:pt x="4" y="1"/>
                      <a:pt x="3" y="0"/>
                      <a:pt x="2" y="0"/>
                    </a:cubicBezTo>
                    <a:cubicBezTo>
                      <a:pt x="1" y="0"/>
                      <a:pt x="0" y="1"/>
                      <a:pt x="0" y="2"/>
                    </a:cubicBezTo>
                    <a:cubicBezTo>
                      <a:pt x="0" y="8"/>
                      <a:pt x="12" y="10"/>
                      <a:pt x="20" y="10"/>
                    </a:cubicBezTo>
                    <a:cubicBezTo>
                      <a:pt x="27" y="10"/>
                      <a:pt x="40" y="8"/>
                      <a:pt x="40" y="2"/>
                    </a:cubicBezTo>
                    <a:cubicBezTo>
                      <a:pt x="40" y="1"/>
                      <a:pt x="39" y="0"/>
                      <a:pt x="38" y="0"/>
                    </a:cubicBezTo>
                    <a:close/>
                  </a:path>
                </a:pathLst>
              </a:custGeom>
              <a:grpFill/>
              <a:ln w="3175">
                <a:solidFill>
                  <a:srgbClr val="F47920"/>
                </a:solidFill>
              </a:ln>
              <a:extLst>
                <a:ext uri="{91240B29-F687-4f45-9708-019B960494DF}">
                  <a14:hiddenLine xmlns="" xmlns:lc="http://schemas.openxmlformats.org/drawingml/2006/lockedCanva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60">
                <a:extLst>
                  <a:ext uri="{FF2B5EF4-FFF2-40B4-BE49-F238E27FC236}">
                    <a16:creationId xmlns:a16="http://schemas.microsoft.com/office/drawing/2014/main" id="{09E84256-E54B-AE40-9554-6F6CE99D3B1D}"/>
                  </a:ext>
                </a:extLst>
              </p:cNvPr>
              <p:cNvSpPr>
                <a:spLocks/>
              </p:cNvSpPr>
              <p:nvPr/>
            </p:nvSpPr>
            <p:spPr bwMode="auto">
              <a:xfrm>
                <a:off x="3730" y="1397"/>
                <a:ext cx="212" cy="200"/>
              </a:xfrm>
              <a:custGeom>
                <a:avLst/>
                <a:gdLst>
                  <a:gd name="T0" fmla="*/ 2 w 109"/>
                  <a:gd name="T1" fmla="*/ 103 h 103"/>
                  <a:gd name="T2" fmla="*/ 4 w 109"/>
                  <a:gd name="T3" fmla="*/ 102 h 103"/>
                  <a:gd name="T4" fmla="*/ 105 w 109"/>
                  <a:gd name="T5" fmla="*/ 6 h 103"/>
                  <a:gd name="T6" fmla="*/ 105 w 109"/>
                  <a:gd name="T7" fmla="*/ 27 h 103"/>
                  <a:gd name="T8" fmla="*/ 107 w 109"/>
                  <a:gd name="T9" fmla="*/ 29 h 103"/>
                  <a:gd name="T10" fmla="*/ 109 w 109"/>
                  <a:gd name="T11" fmla="*/ 27 h 103"/>
                  <a:gd name="T12" fmla="*/ 109 w 109"/>
                  <a:gd name="T13" fmla="*/ 2 h 103"/>
                  <a:gd name="T14" fmla="*/ 108 w 109"/>
                  <a:gd name="T15" fmla="*/ 0 h 103"/>
                  <a:gd name="T16" fmla="*/ 107 w 109"/>
                  <a:gd name="T17" fmla="*/ 0 h 103"/>
                  <a:gd name="T18" fmla="*/ 81 w 109"/>
                  <a:gd name="T19" fmla="*/ 1 h 103"/>
                  <a:gd name="T20" fmla="*/ 79 w 109"/>
                  <a:gd name="T21" fmla="*/ 3 h 103"/>
                  <a:gd name="T22" fmla="*/ 81 w 109"/>
                  <a:gd name="T23" fmla="*/ 5 h 103"/>
                  <a:gd name="T24" fmla="*/ 102 w 109"/>
                  <a:gd name="T25" fmla="*/ 4 h 103"/>
                  <a:gd name="T26" fmla="*/ 1 w 109"/>
                  <a:gd name="T27" fmla="*/ 99 h 103"/>
                  <a:gd name="T28" fmla="*/ 1 w 109"/>
                  <a:gd name="T29" fmla="*/ 102 h 103"/>
                  <a:gd name="T30" fmla="*/ 2 w 109"/>
                  <a:gd name="T31"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3">
                    <a:moveTo>
                      <a:pt x="2" y="103"/>
                    </a:moveTo>
                    <a:cubicBezTo>
                      <a:pt x="3" y="103"/>
                      <a:pt x="3" y="102"/>
                      <a:pt x="4" y="102"/>
                    </a:cubicBezTo>
                    <a:cubicBezTo>
                      <a:pt x="105" y="6"/>
                      <a:pt x="105" y="6"/>
                      <a:pt x="105" y="6"/>
                    </a:cubicBezTo>
                    <a:cubicBezTo>
                      <a:pt x="105" y="27"/>
                      <a:pt x="105" y="27"/>
                      <a:pt x="105" y="27"/>
                    </a:cubicBezTo>
                    <a:cubicBezTo>
                      <a:pt x="105" y="29"/>
                      <a:pt x="106" y="29"/>
                      <a:pt x="107" y="29"/>
                    </a:cubicBezTo>
                    <a:cubicBezTo>
                      <a:pt x="108" y="29"/>
                      <a:pt x="109" y="29"/>
                      <a:pt x="109" y="27"/>
                    </a:cubicBezTo>
                    <a:cubicBezTo>
                      <a:pt x="109" y="2"/>
                      <a:pt x="109" y="2"/>
                      <a:pt x="109" y="2"/>
                    </a:cubicBezTo>
                    <a:cubicBezTo>
                      <a:pt x="109" y="1"/>
                      <a:pt x="109" y="1"/>
                      <a:pt x="108" y="0"/>
                    </a:cubicBezTo>
                    <a:cubicBezTo>
                      <a:pt x="108" y="0"/>
                      <a:pt x="107" y="0"/>
                      <a:pt x="107" y="0"/>
                    </a:cubicBezTo>
                    <a:cubicBezTo>
                      <a:pt x="81" y="1"/>
                      <a:pt x="81" y="1"/>
                      <a:pt x="81" y="1"/>
                    </a:cubicBezTo>
                    <a:cubicBezTo>
                      <a:pt x="80" y="1"/>
                      <a:pt x="79" y="2"/>
                      <a:pt x="79" y="3"/>
                    </a:cubicBezTo>
                    <a:cubicBezTo>
                      <a:pt x="79" y="4"/>
                      <a:pt x="80" y="5"/>
                      <a:pt x="81" y="5"/>
                    </a:cubicBezTo>
                    <a:cubicBezTo>
                      <a:pt x="102" y="4"/>
                      <a:pt x="102" y="4"/>
                      <a:pt x="102" y="4"/>
                    </a:cubicBezTo>
                    <a:cubicBezTo>
                      <a:pt x="1" y="99"/>
                      <a:pt x="1" y="99"/>
                      <a:pt x="1" y="99"/>
                    </a:cubicBezTo>
                    <a:cubicBezTo>
                      <a:pt x="0" y="100"/>
                      <a:pt x="0" y="101"/>
                      <a:pt x="1" y="102"/>
                    </a:cubicBezTo>
                    <a:cubicBezTo>
                      <a:pt x="1" y="102"/>
                      <a:pt x="2" y="103"/>
                      <a:pt x="2" y="103"/>
                    </a:cubicBezTo>
                    <a:close/>
                  </a:path>
                </a:pathLst>
              </a:custGeom>
              <a:grpFill/>
              <a:ln w="3175">
                <a:solidFill>
                  <a:srgbClr val="F47920"/>
                </a:solidFill>
              </a:ln>
              <a:extLst>
                <a:ext uri="{91240B29-F687-4f45-9708-019B960494DF}">
                  <a14:hiddenLine xmlns="" xmlns:lc="http://schemas.openxmlformats.org/drawingml/2006/lockedCanva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61">
                <a:extLst>
                  <a:ext uri="{FF2B5EF4-FFF2-40B4-BE49-F238E27FC236}">
                    <a16:creationId xmlns:a16="http://schemas.microsoft.com/office/drawing/2014/main" id="{FD0E9EC7-17F0-D840-A038-634F1D86D521}"/>
                  </a:ext>
                </a:extLst>
              </p:cNvPr>
              <p:cNvSpPr>
                <a:spLocks noEditPoints="1"/>
              </p:cNvSpPr>
              <p:nvPr/>
            </p:nvSpPr>
            <p:spPr bwMode="auto">
              <a:xfrm>
                <a:off x="3891" y="1494"/>
                <a:ext cx="78" cy="29"/>
              </a:xfrm>
              <a:custGeom>
                <a:avLst/>
                <a:gdLst>
                  <a:gd name="T0" fmla="*/ 0 w 40"/>
                  <a:gd name="T1" fmla="*/ 8 h 15"/>
                  <a:gd name="T2" fmla="*/ 20 w 40"/>
                  <a:gd name="T3" fmla="*/ 15 h 15"/>
                  <a:gd name="T4" fmla="*/ 40 w 40"/>
                  <a:gd name="T5" fmla="*/ 8 h 15"/>
                  <a:gd name="T6" fmla="*/ 20 w 40"/>
                  <a:gd name="T7" fmla="*/ 0 h 15"/>
                  <a:gd name="T8" fmla="*/ 0 w 40"/>
                  <a:gd name="T9" fmla="*/ 8 h 15"/>
                  <a:gd name="T10" fmla="*/ 20 w 40"/>
                  <a:gd name="T11" fmla="*/ 11 h 15"/>
                  <a:gd name="T12" fmla="*/ 4 w 40"/>
                  <a:gd name="T13" fmla="*/ 8 h 15"/>
                  <a:gd name="T14" fmla="*/ 20 w 40"/>
                  <a:gd name="T15" fmla="*/ 4 h 15"/>
                  <a:gd name="T16" fmla="*/ 36 w 40"/>
                  <a:gd name="T17" fmla="*/ 7 h 15"/>
                  <a:gd name="T18" fmla="*/ 20 w 40"/>
                  <a:gd name="T1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5">
                    <a:moveTo>
                      <a:pt x="0" y="8"/>
                    </a:moveTo>
                    <a:cubicBezTo>
                      <a:pt x="0" y="13"/>
                      <a:pt x="12" y="15"/>
                      <a:pt x="20" y="15"/>
                    </a:cubicBezTo>
                    <a:cubicBezTo>
                      <a:pt x="27" y="15"/>
                      <a:pt x="40" y="13"/>
                      <a:pt x="40" y="8"/>
                    </a:cubicBezTo>
                    <a:cubicBezTo>
                      <a:pt x="40" y="2"/>
                      <a:pt x="27" y="0"/>
                      <a:pt x="20" y="0"/>
                    </a:cubicBezTo>
                    <a:cubicBezTo>
                      <a:pt x="12" y="0"/>
                      <a:pt x="0" y="2"/>
                      <a:pt x="0" y="8"/>
                    </a:cubicBezTo>
                    <a:close/>
                    <a:moveTo>
                      <a:pt x="20" y="11"/>
                    </a:moveTo>
                    <a:cubicBezTo>
                      <a:pt x="11" y="11"/>
                      <a:pt x="5" y="9"/>
                      <a:pt x="4" y="8"/>
                    </a:cubicBezTo>
                    <a:cubicBezTo>
                      <a:pt x="5" y="6"/>
                      <a:pt x="11" y="4"/>
                      <a:pt x="20" y="4"/>
                    </a:cubicBezTo>
                    <a:cubicBezTo>
                      <a:pt x="29" y="4"/>
                      <a:pt x="35" y="7"/>
                      <a:pt x="36" y="7"/>
                    </a:cubicBezTo>
                    <a:cubicBezTo>
                      <a:pt x="35" y="9"/>
                      <a:pt x="29" y="11"/>
                      <a:pt x="20" y="11"/>
                    </a:cubicBezTo>
                    <a:close/>
                  </a:path>
                </a:pathLst>
              </a:custGeom>
              <a:grpFill/>
              <a:ln w="3175">
                <a:solidFill>
                  <a:srgbClr val="F47920"/>
                </a:solidFill>
              </a:ln>
              <a:extLst>
                <a:ext uri="{91240B29-F687-4f45-9708-019B960494DF}">
                  <a14:hiddenLine xmlns="" xmlns:lc="http://schemas.openxmlformats.org/drawingml/2006/lockedCanva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67" name="TextBox 66">
            <a:extLst>
              <a:ext uri="{FF2B5EF4-FFF2-40B4-BE49-F238E27FC236}">
                <a16:creationId xmlns:a16="http://schemas.microsoft.com/office/drawing/2014/main" id="{AFC14694-8960-974F-A407-D5981F9C5257}"/>
              </a:ext>
            </a:extLst>
          </p:cNvPr>
          <p:cNvSpPr txBox="1"/>
          <p:nvPr/>
        </p:nvSpPr>
        <p:spPr>
          <a:xfrm>
            <a:off x="7071699" y="4069146"/>
            <a:ext cx="1257160" cy="1828800"/>
          </a:xfrm>
          <a:prstGeom prst="roundRect">
            <a:avLst>
              <a:gd name="adj" fmla="val 6977"/>
            </a:avLst>
          </a:prstGeom>
          <a:solidFill>
            <a:schemeClr val="bg1"/>
          </a:solidFill>
          <a:effectLst>
            <a:outerShdw blurRad="355600" dist="38100" dir="5400000" algn="t" rotWithShape="0">
              <a:schemeClr val="bg2">
                <a:lumMod val="10000"/>
                <a:alpha val="27000"/>
              </a:schemeClr>
            </a:outerShdw>
          </a:effectLst>
        </p:spPr>
        <p:txBody>
          <a:bodyPr wrap="square" tIns="91440" bIns="91440" rtlCol="0" anchor="b" anchorCtr="0">
            <a:noAutofit/>
          </a:bodyPr>
          <a:lstStyle/>
          <a:p>
            <a:pPr algn="ctr">
              <a:lnSpc>
                <a:spcPct val="90000"/>
              </a:lnSpc>
            </a:pPr>
            <a:r>
              <a:rPr lang="en-US" sz="3200" dirty="0">
                <a:solidFill>
                  <a:sysClr val="windowText" lastClr="000000"/>
                </a:solidFill>
                <a:latin typeface="+mj-lt"/>
              </a:rPr>
              <a:t>5 VC </a:t>
            </a:r>
          </a:p>
          <a:p>
            <a:pPr algn="ctr">
              <a:lnSpc>
                <a:spcPct val="90000"/>
              </a:lnSpc>
            </a:pPr>
            <a:r>
              <a:rPr lang="en-US" sz="1200" dirty="0">
                <a:solidFill>
                  <a:schemeClr val="bg2">
                    <a:lumMod val="50000"/>
                  </a:schemeClr>
                </a:solidFill>
              </a:rPr>
              <a:t>Investments</a:t>
            </a:r>
            <a:endParaRPr lang="en-US" sz="1400" dirty="0">
              <a:solidFill>
                <a:schemeClr val="bg2">
                  <a:lumMod val="50000"/>
                </a:schemeClr>
              </a:solidFill>
            </a:endParaRPr>
          </a:p>
        </p:txBody>
      </p:sp>
      <p:grpSp>
        <p:nvGrpSpPr>
          <p:cNvPr id="68" name="Group 67">
            <a:extLst>
              <a:ext uri="{FF2B5EF4-FFF2-40B4-BE49-F238E27FC236}">
                <a16:creationId xmlns:a16="http://schemas.microsoft.com/office/drawing/2014/main" id="{8F6384C9-8714-A843-ADE5-A9759EFC87DD}"/>
              </a:ext>
            </a:extLst>
          </p:cNvPr>
          <p:cNvGrpSpPr>
            <a:grpSpLocks noChangeAspect="1"/>
          </p:cNvGrpSpPr>
          <p:nvPr/>
        </p:nvGrpSpPr>
        <p:grpSpPr bwMode="auto">
          <a:xfrm>
            <a:off x="7420388" y="4327786"/>
            <a:ext cx="559782" cy="566004"/>
            <a:chOff x="3730" y="2067"/>
            <a:chExt cx="180" cy="182"/>
          </a:xfrm>
        </p:grpSpPr>
        <p:sp>
          <p:nvSpPr>
            <p:cNvPr id="69" name="Rectangle 68">
              <a:extLst>
                <a:ext uri="{FF2B5EF4-FFF2-40B4-BE49-F238E27FC236}">
                  <a16:creationId xmlns:a16="http://schemas.microsoft.com/office/drawing/2014/main" id="{A4287D06-E9AE-1542-A7FA-BEFF9B327BDE}"/>
                </a:ext>
              </a:extLst>
            </p:cNvPr>
            <p:cNvSpPr>
              <a:spLocks noChangeArrowheads="1"/>
            </p:cNvSpPr>
            <p:nvPr/>
          </p:nvSpPr>
          <p:spPr bwMode="auto">
            <a:xfrm>
              <a:off x="3840" y="2225"/>
              <a:ext cx="47" cy="24"/>
            </a:xfrm>
            <a:prstGeom prst="rect">
              <a:avLst/>
            </a:prstGeom>
            <a:noFill/>
            <a:ln w="20320" cap="flat">
              <a:solidFill>
                <a:srgbClr val="F47920"/>
              </a:solidFill>
              <a:prstDash val="solid"/>
              <a:round/>
              <a:headEnd/>
              <a:tailEnd/>
            </a:ln>
            <a:extLst>
              <a:ext uri="{909E8E84-426E-40dd-AFC4-6F175D3DCCD1}">
                <a14:hiddenFill xmlns="" xmlns:lc="http://schemas.openxmlformats.org/drawingml/2006/lockedCanva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69">
              <a:extLst>
                <a:ext uri="{FF2B5EF4-FFF2-40B4-BE49-F238E27FC236}">
                  <a16:creationId xmlns:a16="http://schemas.microsoft.com/office/drawing/2014/main" id="{5DA80C9E-9F44-1B4E-A0A4-169FF465E662}"/>
                </a:ext>
              </a:extLst>
            </p:cNvPr>
            <p:cNvSpPr>
              <a:spLocks/>
            </p:cNvSpPr>
            <p:nvPr/>
          </p:nvSpPr>
          <p:spPr bwMode="auto">
            <a:xfrm>
              <a:off x="3847" y="2110"/>
              <a:ext cx="63" cy="115"/>
            </a:xfrm>
            <a:custGeom>
              <a:avLst/>
              <a:gdLst>
                <a:gd name="T0" fmla="*/ 16 w 32"/>
                <a:gd name="T1" fmla="*/ 58 h 58"/>
                <a:gd name="T2" fmla="*/ 16 w 32"/>
                <a:gd name="T3" fmla="*/ 52 h 58"/>
                <a:gd name="T4" fmla="*/ 32 w 32"/>
                <a:gd name="T5" fmla="*/ 36 h 58"/>
                <a:gd name="T6" fmla="*/ 32 w 32"/>
                <a:gd name="T7" fmla="*/ 4 h 58"/>
                <a:gd name="T8" fmla="*/ 22 w 32"/>
                <a:gd name="T9" fmla="*/ 28 h 58"/>
                <a:gd name="T10" fmla="*/ 10 w 32"/>
                <a:gd name="T11" fmla="*/ 40 h 58"/>
                <a:gd name="T12" fmla="*/ 13 w 32"/>
                <a:gd name="T13" fmla="*/ 28 h 58"/>
                <a:gd name="T14" fmla="*/ 6 w 32"/>
                <a:gd name="T15" fmla="*/ 24 h 58"/>
                <a:gd name="T16" fmla="*/ 0 w 32"/>
                <a:gd name="T17" fmla="*/ 40 h 58"/>
                <a:gd name="T18" fmla="*/ 0 w 32"/>
                <a:gd name="T1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58">
                  <a:moveTo>
                    <a:pt x="16" y="58"/>
                  </a:moveTo>
                  <a:cubicBezTo>
                    <a:pt x="16" y="52"/>
                    <a:pt x="16" y="52"/>
                    <a:pt x="16" y="52"/>
                  </a:cubicBezTo>
                  <a:cubicBezTo>
                    <a:pt x="16" y="52"/>
                    <a:pt x="29" y="39"/>
                    <a:pt x="32" y="36"/>
                  </a:cubicBezTo>
                  <a:cubicBezTo>
                    <a:pt x="32" y="31"/>
                    <a:pt x="32" y="4"/>
                    <a:pt x="32" y="4"/>
                  </a:cubicBezTo>
                  <a:cubicBezTo>
                    <a:pt x="32" y="4"/>
                    <a:pt x="22" y="0"/>
                    <a:pt x="22" y="28"/>
                  </a:cubicBezTo>
                  <a:cubicBezTo>
                    <a:pt x="10" y="40"/>
                    <a:pt x="10" y="40"/>
                    <a:pt x="10" y="40"/>
                  </a:cubicBezTo>
                  <a:cubicBezTo>
                    <a:pt x="13" y="28"/>
                    <a:pt x="13" y="28"/>
                    <a:pt x="13" y="28"/>
                  </a:cubicBezTo>
                  <a:cubicBezTo>
                    <a:pt x="14" y="22"/>
                    <a:pt x="9" y="20"/>
                    <a:pt x="6" y="24"/>
                  </a:cubicBezTo>
                  <a:cubicBezTo>
                    <a:pt x="3" y="28"/>
                    <a:pt x="0" y="40"/>
                    <a:pt x="0" y="40"/>
                  </a:cubicBezTo>
                  <a:cubicBezTo>
                    <a:pt x="0" y="58"/>
                    <a:pt x="0" y="58"/>
                    <a:pt x="0" y="58"/>
                  </a:cubicBezTo>
                </a:path>
              </a:pathLst>
            </a:custGeom>
            <a:noFill/>
            <a:ln w="20320" cap="rnd">
              <a:solidFill>
                <a:srgbClr val="F47920"/>
              </a:solidFill>
              <a:prstDash val="solid"/>
              <a:round/>
              <a:headEnd/>
              <a:tailEnd/>
            </a:ln>
            <a:extLst>
              <a:ext uri="{909E8E84-426E-40dd-AFC4-6F175D3DCCD1}">
                <a14:hiddenFill xmlns="" xmlns:lc="http://schemas.openxmlformats.org/drawingml/2006/lockedCanva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1" name="Rectangle 70">
              <a:extLst>
                <a:ext uri="{FF2B5EF4-FFF2-40B4-BE49-F238E27FC236}">
                  <a16:creationId xmlns:a16="http://schemas.microsoft.com/office/drawing/2014/main" id="{ADBB9DFC-4624-2C4B-B652-5BBE7668322C}"/>
                </a:ext>
              </a:extLst>
            </p:cNvPr>
            <p:cNvSpPr>
              <a:spLocks noChangeArrowheads="1"/>
            </p:cNvSpPr>
            <p:nvPr/>
          </p:nvSpPr>
          <p:spPr bwMode="auto">
            <a:xfrm>
              <a:off x="3753" y="2225"/>
              <a:ext cx="47" cy="24"/>
            </a:xfrm>
            <a:prstGeom prst="rect">
              <a:avLst/>
            </a:prstGeom>
            <a:noFill/>
            <a:ln w="20320" cap="flat">
              <a:solidFill>
                <a:srgbClr val="F47920"/>
              </a:solidFill>
              <a:prstDash val="solid"/>
              <a:round/>
              <a:headEnd/>
              <a:tailEnd/>
            </a:ln>
            <a:extLst>
              <a:ext uri="{909E8E84-426E-40dd-AFC4-6F175D3DCCD1}">
                <a14:hiddenFill xmlns="" xmlns:lc="http://schemas.openxmlformats.org/drawingml/2006/lockedCanva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71">
              <a:extLst>
                <a:ext uri="{FF2B5EF4-FFF2-40B4-BE49-F238E27FC236}">
                  <a16:creationId xmlns:a16="http://schemas.microsoft.com/office/drawing/2014/main" id="{E63E7B6B-E255-064C-B590-D284F998303F}"/>
                </a:ext>
              </a:extLst>
            </p:cNvPr>
            <p:cNvSpPr>
              <a:spLocks/>
            </p:cNvSpPr>
            <p:nvPr/>
          </p:nvSpPr>
          <p:spPr bwMode="auto">
            <a:xfrm>
              <a:off x="3730" y="2110"/>
              <a:ext cx="63" cy="115"/>
            </a:xfrm>
            <a:custGeom>
              <a:avLst/>
              <a:gdLst>
                <a:gd name="T0" fmla="*/ 16 w 32"/>
                <a:gd name="T1" fmla="*/ 58 h 58"/>
                <a:gd name="T2" fmla="*/ 16 w 32"/>
                <a:gd name="T3" fmla="*/ 52 h 58"/>
                <a:gd name="T4" fmla="*/ 0 w 32"/>
                <a:gd name="T5" fmla="*/ 36 h 58"/>
                <a:gd name="T6" fmla="*/ 0 w 32"/>
                <a:gd name="T7" fmla="*/ 4 h 58"/>
                <a:gd name="T8" fmla="*/ 10 w 32"/>
                <a:gd name="T9" fmla="*/ 28 h 58"/>
                <a:gd name="T10" fmla="*/ 22 w 32"/>
                <a:gd name="T11" fmla="*/ 40 h 58"/>
                <a:gd name="T12" fmla="*/ 19 w 32"/>
                <a:gd name="T13" fmla="*/ 28 h 58"/>
                <a:gd name="T14" fmla="*/ 26 w 32"/>
                <a:gd name="T15" fmla="*/ 24 h 58"/>
                <a:gd name="T16" fmla="*/ 32 w 32"/>
                <a:gd name="T17" fmla="*/ 40 h 58"/>
                <a:gd name="T18" fmla="*/ 32 w 32"/>
                <a:gd name="T1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58">
                  <a:moveTo>
                    <a:pt x="16" y="58"/>
                  </a:moveTo>
                  <a:cubicBezTo>
                    <a:pt x="16" y="52"/>
                    <a:pt x="16" y="52"/>
                    <a:pt x="16" y="52"/>
                  </a:cubicBezTo>
                  <a:cubicBezTo>
                    <a:pt x="16" y="52"/>
                    <a:pt x="4" y="39"/>
                    <a:pt x="0" y="36"/>
                  </a:cubicBezTo>
                  <a:cubicBezTo>
                    <a:pt x="0" y="31"/>
                    <a:pt x="0" y="4"/>
                    <a:pt x="0" y="4"/>
                  </a:cubicBezTo>
                  <a:cubicBezTo>
                    <a:pt x="0" y="4"/>
                    <a:pt x="10" y="0"/>
                    <a:pt x="10" y="28"/>
                  </a:cubicBezTo>
                  <a:cubicBezTo>
                    <a:pt x="22" y="40"/>
                    <a:pt x="22" y="40"/>
                    <a:pt x="22" y="40"/>
                  </a:cubicBezTo>
                  <a:cubicBezTo>
                    <a:pt x="19" y="28"/>
                    <a:pt x="19" y="28"/>
                    <a:pt x="19" y="28"/>
                  </a:cubicBezTo>
                  <a:cubicBezTo>
                    <a:pt x="18" y="22"/>
                    <a:pt x="23" y="20"/>
                    <a:pt x="26" y="24"/>
                  </a:cubicBezTo>
                  <a:cubicBezTo>
                    <a:pt x="29" y="28"/>
                    <a:pt x="32" y="40"/>
                    <a:pt x="32" y="40"/>
                  </a:cubicBezTo>
                  <a:cubicBezTo>
                    <a:pt x="32" y="58"/>
                    <a:pt x="32" y="58"/>
                    <a:pt x="32" y="58"/>
                  </a:cubicBezTo>
                </a:path>
              </a:pathLst>
            </a:custGeom>
            <a:noFill/>
            <a:ln w="20320" cap="rnd">
              <a:solidFill>
                <a:srgbClr val="F47920"/>
              </a:solidFill>
              <a:prstDash val="solid"/>
              <a:round/>
              <a:headEnd/>
              <a:tailEnd/>
            </a:ln>
            <a:extLst>
              <a:ext uri="{909E8E84-426E-40dd-AFC4-6F175D3DCCD1}">
                <a14:hiddenFill xmlns="" xmlns:lc="http://schemas.openxmlformats.org/drawingml/2006/lockedCanva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72">
              <a:extLst>
                <a:ext uri="{FF2B5EF4-FFF2-40B4-BE49-F238E27FC236}">
                  <a16:creationId xmlns:a16="http://schemas.microsoft.com/office/drawing/2014/main" id="{37430CB0-4098-C74C-8EC8-01DC75EC583F}"/>
                </a:ext>
              </a:extLst>
            </p:cNvPr>
            <p:cNvSpPr>
              <a:spLocks/>
            </p:cNvSpPr>
            <p:nvPr/>
          </p:nvSpPr>
          <p:spPr bwMode="auto">
            <a:xfrm>
              <a:off x="3777" y="2091"/>
              <a:ext cx="86" cy="71"/>
            </a:xfrm>
            <a:custGeom>
              <a:avLst/>
              <a:gdLst>
                <a:gd name="T0" fmla="*/ 39 w 86"/>
                <a:gd name="T1" fmla="*/ 23 h 71"/>
                <a:gd name="T2" fmla="*/ 0 w 86"/>
                <a:gd name="T3" fmla="*/ 0 h 71"/>
                <a:gd name="T4" fmla="*/ 0 w 86"/>
                <a:gd name="T5" fmla="*/ 47 h 71"/>
                <a:gd name="T6" fmla="*/ 39 w 86"/>
                <a:gd name="T7" fmla="*/ 71 h 71"/>
                <a:gd name="T8" fmla="*/ 86 w 86"/>
                <a:gd name="T9" fmla="*/ 47 h 71"/>
                <a:gd name="T10" fmla="*/ 86 w 86"/>
                <a:gd name="T11" fmla="*/ 0 h 71"/>
                <a:gd name="T12" fmla="*/ 39 w 86"/>
                <a:gd name="T13" fmla="*/ 23 h 71"/>
              </a:gdLst>
              <a:ahLst/>
              <a:cxnLst>
                <a:cxn ang="0">
                  <a:pos x="T0" y="T1"/>
                </a:cxn>
                <a:cxn ang="0">
                  <a:pos x="T2" y="T3"/>
                </a:cxn>
                <a:cxn ang="0">
                  <a:pos x="T4" y="T5"/>
                </a:cxn>
                <a:cxn ang="0">
                  <a:pos x="T6" y="T7"/>
                </a:cxn>
                <a:cxn ang="0">
                  <a:pos x="T8" y="T9"/>
                </a:cxn>
                <a:cxn ang="0">
                  <a:pos x="T10" y="T11"/>
                </a:cxn>
                <a:cxn ang="0">
                  <a:pos x="T12" y="T13"/>
                </a:cxn>
              </a:cxnLst>
              <a:rect l="0" t="0" r="r" b="b"/>
              <a:pathLst>
                <a:path w="86" h="71">
                  <a:moveTo>
                    <a:pt x="39" y="23"/>
                  </a:moveTo>
                  <a:lnTo>
                    <a:pt x="0" y="0"/>
                  </a:lnTo>
                  <a:lnTo>
                    <a:pt x="0" y="47"/>
                  </a:lnTo>
                  <a:lnTo>
                    <a:pt x="39" y="71"/>
                  </a:lnTo>
                  <a:lnTo>
                    <a:pt x="86" y="47"/>
                  </a:lnTo>
                  <a:lnTo>
                    <a:pt x="86" y="0"/>
                  </a:lnTo>
                  <a:lnTo>
                    <a:pt x="39" y="23"/>
                  </a:lnTo>
                  <a:close/>
                </a:path>
              </a:pathLst>
            </a:custGeom>
            <a:noFill/>
            <a:ln w="20320" cap="flat">
              <a:solidFill>
                <a:srgbClr val="F47920"/>
              </a:solidFill>
              <a:prstDash val="solid"/>
              <a:round/>
              <a:headEnd/>
              <a:tailEnd/>
            </a:ln>
            <a:extLst>
              <a:ext uri="{909E8E84-426E-40dd-AFC4-6F175D3DCCD1}">
                <a14:hiddenFill xmlns="" xmlns:lc="http://schemas.openxmlformats.org/drawingml/2006/lockedCanva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73">
              <a:extLst>
                <a:ext uri="{FF2B5EF4-FFF2-40B4-BE49-F238E27FC236}">
                  <a16:creationId xmlns:a16="http://schemas.microsoft.com/office/drawing/2014/main" id="{E8373C2F-CA7D-FD4E-A4AB-21BBA976A230}"/>
                </a:ext>
              </a:extLst>
            </p:cNvPr>
            <p:cNvSpPr>
              <a:spLocks/>
            </p:cNvSpPr>
            <p:nvPr/>
          </p:nvSpPr>
          <p:spPr bwMode="auto">
            <a:xfrm>
              <a:off x="3777" y="2067"/>
              <a:ext cx="86" cy="47"/>
            </a:xfrm>
            <a:custGeom>
              <a:avLst/>
              <a:gdLst>
                <a:gd name="T0" fmla="*/ 43 w 86"/>
                <a:gd name="T1" fmla="*/ 0 h 47"/>
                <a:gd name="T2" fmla="*/ 0 w 86"/>
                <a:gd name="T3" fmla="*/ 24 h 47"/>
                <a:gd name="T4" fmla="*/ 39 w 86"/>
                <a:gd name="T5" fmla="*/ 47 h 47"/>
                <a:gd name="T6" fmla="*/ 86 w 86"/>
                <a:gd name="T7" fmla="*/ 24 h 47"/>
                <a:gd name="T8" fmla="*/ 43 w 86"/>
                <a:gd name="T9" fmla="*/ 0 h 47"/>
              </a:gdLst>
              <a:ahLst/>
              <a:cxnLst>
                <a:cxn ang="0">
                  <a:pos x="T0" y="T1"/>
                </a:cxn>
                <a:cxn ang="0">
                  <a:pos x="T2" y="T3"/>
                </a:cxn>
                <a:cxn ang="0">
                  <a:pos x="T4" y="T5"/>
                </a:cxn>
                <a:cxn ang="0">
                  <a:pos x="T6" y="T7"/>
                </a:cxn>
                <a:cxn ang="0">
                  <a:pos x="T8" y="T9"/>
                </a:cxn>
              </a:cxnLst>
              <a:rect l="0" t="0" r="r" b="b"/>
              <a:pathLst>
                <a:path w="86" h="47">
                  <a:moveTo>
                    <a:pt x="43" y="0"/>
                  </a:moveTo>
                  <a:lnTo>
                    <a:pt x="0" y="24"/>
                  </a:lnTo>
                  <a:lnTo>
                    <a:pt x="39" y="47"/>
                  </a:lnTo>
                  <a:lnTo>
                    <a:pt x="86" y="24"/>
                  </a:lnTo>
                  <a:lnTo>
                    <a:pt x="43" y="0"/>
                  </a:lnTo>
                  <a:close/>
                </a:path>
              </a:pathLst>
            </a:custGeom>
            <a:noFill/>
            <a:ln w="20320" cap="flat">
              <a:solidFill>
                <a:srgbClr val="F47920"/>
              </a:solidFill>
              <a:prstDash val="solid"/>
              <a:round/>
              <a:headEnd/>
              <a:tailEnd/>
            </a:ln>
            <a:extLst>
              <a:ext uri="{909E8E84-426E-40dd-AFC4-6F175D3DCCD1}">
                <a14:hiddenFill xmlns="" xmlns:lc="http://schemas.openxmlformats.org/drawingml/2006/lockedCanva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5" name="Line 2354">
              <a:extLst>
                <a:ext uri="{FF2B5EF4-FFF2-40B4-BE49-F238E27FC236}">
                  <a16:creationId xmlns:a16="http://schemas.microsoft.com/office/drawing/2014/main" id="{1B112F68-F55D-0B42-8288-B0648E7D3A94}"/>
                </a:ext>
              </a:extLst>
            </p:cNvPr>
            <p:cNvSpPr>
              <a:spLocks noChangeShapeType="1"/>
            </p:cNvSpPr>
            <p:nvPr/>
          </p:nvSpPr>
          <p:spPr bwMode="auto">
            <a:xfrm>
              <a:off x="3816" y="2114"/>
              <a:ext cx="0" cy="48"/>
            </a:xfrm>
            <a:prstGeom prst="line">
              <a:avLst/>
            </a:prstGeom>
            <a:noFill/>
            <a:ln w="20320" cap="flat">
              <a:solidFill>
                <a:srgbClr val="F47920"/>
              </a:solidFill>
              <a:prstDash val="solid"/>
              <a:round/>
              <a:headEnd/>
              <a:tailEnd/>
            </a:ln>
            <a:extLst>
              <a:ext uri="{909E8E84-426E-40dd-AFC4-6F175D3DCCD1}">
                <a14:hiddenFill xmlns="" xmlns:lc="http://schemas.openxmlformats.org/drawingml/2006/lockedCanva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77" name="TextBox 76">
            <a:extLst>
              <a:ext uri="{FF2B5EF4-FFF2-40B4-BE49-F238E27FC236}">
                <a16:creationId xmlns:a16="http://schemas.microsoft.com/office/drawing/2014/main" id="{A9CF9121-65AE-FE4E-9737-AF86F21D50A7}"/>
              </a:ext>
            </a:extLst>
          </p:cNvPr>
          <p:cNvSpPr txBox="1"/>
          <p:nvPr/>
        </p:nvSpPr>
        <p:spPr>
          <a:xfrm>
            <a:off x="8608050" y="4069146"/>
            <a:ext cx="1257160" cy="1828800"/>
          </a:xfrm>
          <a:prstGeom prst="roundRect">
            <a:avLst>
              <a:gd name="adj" fmla="val 6977"/>
            </a:avLst>
          </a:prstGeom>
          <a:solidFill>
            <a:schemeClr val="bg1"/>
          </a:solidFill>
          <a:effectLst>
            <a:outerShdw blurRad="355600" dist="38100" dir="5400000" algn="t" rotWithShape="0">
              <a:schemeClr val="bg2">
                <a:lumMod val="10000"/>
                <a:alpha val="27000"/>
              </a:schemeClr>
            </a:outerShdw>
          </a:effectLst>
        </p:spPr>
        <p:txBody>
          <a:bodyPr wrap="square" tIns="91440" bIns="91440" rtlCol="0" anchor="b" anchorCtr="0">
            <a:noAutofit/>
          </a:bodyPr>
          <a:lstStyle/>
          <a:p>
            <a:pPr algn="ctr">
              <a:lnSpc>
                <a:spcPct val="90000"/>
              </a:lnSpc>
            </a:pPr>
            <a:r>
              <a:rPr lang="en-US" sz="3200" dirty="0">
                <a:solidFill>
                  <a:sysClr val="windowText" lastClr="000000"/>
                </a:solidFill>
                <a:latin typeface="+mj-lt"/>
              </a:rPr>
              <a:t>40+</a:t>
            </a:r>
          </a:p>
          <a:p>
            <a:pPr algn="ctr">
              <a:lnSpc>
                <a:spcPct val="90000"/>
              </a:lnSpc>
            </a:pPr>
            <a:r>
              <a:rPr lang="en-US" sz="1200" dirty="0">
                <a:solidFill>
                  <a:schemeClr val="bg2">
                    <a:lumMod val="50000"/>
                  </a:schemeClr>
                </a:solidFill>
              </a:rPr>
              <a:t>Private Equity Firms</a:t>
            </a:r>
            <a:endParaRPr lang="en-US" sz="1400" dirty="0">
              <a:solidFill>
                <a:schemeClr val="bg2">
                  <a:lumMod val="50000"/>
                </a:schemeClr>
              </a:solidFill>
            </a:endParaRPr>
          </a:p>
        </p:txBody>
      </p:sp>
      <p:sp>
        <p:nvSpPr>
          <p:cNvPr id="84" name="TextBox 83">
            <a:extLst>
              <a:ext uri="{FF2B5EF4-FFF2-40B4-BE49-F238E27FC236}">
                <a16:creationId xmlns:a16="http://schemas.microsoft.com/office/drawing/2014/main" id="{0B7D0B9A-1148-D149-B6A0-155FBA7A5AAF}"/>
              </a:ext>
            </a:extLst>
          </p:cNvPr>
          <p:cNvSpPr txBox="1"/>
          <p:nvPr/>
        </p:nvSpPr>
        <p:spPr>
          <a:xfrm>
            <a:off x="886929" y="4063914"/>
            <a:ext cx="1257160" cy="1828800"/>
          </a:xfrm>
          <a:prstGeom prst="roundRect">
            <a:avLst>
              <a:gd name="adj" fmla="val 6331"/>
            </a:avLst>
          </a:prstGeom>
          <a:solidFill>
            <a:schemeClr val="bg1"/>
          </a:solidFill>
          <a:effectLst>
            <a:outerShdw blurRad="355600" dist="38100" dir="5400000" algn="t" rotWithShape="0">
              <a:schemeClr val="bg2">
                <a:lumMod val="10000"/>
                <a:alpha val="27000"/>
              </a:schemeClr>
            </a:outerShdw>
          </a:effectLst>
        </p:spPr>
        <p:txBody>
          <a:bodyPr wrap="square" tIns="91440" bIns="91440" rtlCol="0" anchor="b" anchorCtr="0">
            <a:noAutofit/>
          </a:bodyPr>
          <a:lstStyle/>
          <a:p>
            <a:pPr algn="ctr">
              <a:lnSpc>
                <a:spcPct val="90000"/>
              </a:lnSpc>
            </a:pPr>
            <a:r>
              <a:rPr lang="en-US" sz="3200" dirty="0">
                <a:solidFill>
                  <a:sysClr val="windowText" lastClr="000000"/>
                </a:solidFill>
                <a:latin typeface="+mj-lt"/>
              </a:rPr>
              <a:t>25%</a:t>
            </a:r>
          </a:p>
          <a:p>
            <a:pPr algn="ctr">
              <a:lnSpc>
                <a:spcPct val="80000"/>
              </a:lnSpc>
            </a:pPr>
            <a:r>
              <a:rPr lang="en-US" sz="1200" dirty="0">
                <a:solidFill>
                  <a:schemeClr val="bg2">
                    <a:lumMod val="50000"/>
                  </a:schemeClr>
                </a:solidFill>
              </a:rPr>
              <a:t>Foreign Born U.S. Team Members</a:t>
            </a:r>
            <a:endParaRPr lang="en-US" sz="1400" dirty="0">
              <a:solidFill>
                <a:schemeClr val="bg2">
                  <a:lumMod val="50000"/>
                </a:schemeClr>
              </a:solidFill>
            </a:endParaRPr>
          </a:p>
        </p:txBody>
      </p:sp>
      <p:pic>
        <p:nvPicPr>
          <p:cNvPr id="85" name="Graphic 84">
            <a:extLst>
              <a:ext uri="{FF2B5EF4-FFF2-40B4-BE49-F238E27FC236}">
                <a16:creationId xmlns:a16="http://schemas.microsoft.com/office/drawing/2014/main" id="{D6A0499C-9A58-FB4D-8C2D-39CD2F8822FB}"/>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139861" y="4199308"/>
            <a:ext cx="822960" cy="822960"/>
          </a:xfrm>
          <a:prstGeom prst="rect">
            <a:avLst/>
          </a:prstGeom>
        </p:spPr>
      </p:pic>
      <p:sp>
        <p:nvSpPr>
          <p:cNvPr id="146" name="Title 1">
            <a:extLst>
              <a:ext uri="{FF2B5EF4-FFF2-40B4-BE49-F238E27FC236}">
                <a16:creationId xmlns:a16="http://schemas.microsoft.com/office/drawing/2014/main" id="{851E9DE4-4FE4-7F46-9D45-B2171B10E34B}"/>
              </a:ext>
            </a:extLst>
          </p:cNvPr>
          <p:cNvSpPr txBox="1">
            <a:spLocks/>
          </p:cNvSpPr>
          <p:nvPr/>
        </p:nvSpPr>
        <p:spPr>
          <a:xfrm>
            <a:off x="555084" y="508025"/>
            <a:ext cx="7132755" cy="1231208"/>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tx2"/>
                </a:solidFill>
              </a:rPr>
              <a:t>Aprio </a:t>
            </a:r>
            <a:r>
              <a:rPr lang="en-US" sz="4000" dirty="0">
                <a:solidFill>
                  <a:schemeClr val="accent1"/>
                </a:solidFill>
              </a:rPr>
              <a:t>today by the numbers*</a:t>
            </a:r>
            <a:endParaRPr lang="en-US" dirty="0">
              <a:solidFill>
                <a:schemeClr val="accent1"/>
              </a:solidFill>
            </a:endParaRPr>
          </a:p>
        </p:txBody>
      </p:sp>
      <p:sp>
        <p:nvSpPr>
          <p:cNvPr id="66" name="Shape 2446">
            <a:extLst>
              <a:ext uri="{FF2B5EF4-FFF2-40B4-BE49-F238E27FC236}">
                <a16:creationId xmlns:a16="http://schemas.microsoft.com/office/drawing/2014/main" id="{05125D4F-443D-4B29-B40A-1502D10E0406}"/>
              </a:ext>
            </a:extLst>
          </p:cNvPr>
          <p:cNvSpPr/>
          <p:nvPr/>
        </p:nvSpPr>
        <p:spPr>
          <a:xfrm>
            <a:off x="8976729" y="4374532"/>
            <a:ext cx="519802" cy="472512"/>
          </a:xfrm>
          <a:custGeom>
            <a:avLst/>
            <a:gdLst/>
            <a:ahLst/>
            <a:cxnLst>
              <a:cxn ang="0">
                <a:pos x="wd2" y="hd2"/>
              </a:cxn>
              <a:cxn ang="5400000">
                <a:pos x="wd2" y="hd2"/>
              </a:cxn>
              <a:cxn ang="10800000">
                <a:pos x="wd2" y="hd2"/>
              </a:cxn>
              <a:cxn ang="16200000">
                <a:pos x="wd2" y="hd2"/>
              </a:cxn>
            </a:cxnLst>
            <a:rect l="0" t="0" r="r" b="b"/>
            <a:pathLst>
              <a:path w="21600" h="21600" extrusionOk="0">
                <a:moveTo>
                  <a:pt x="16691" y="20520"/>
                </a:moveTo>
                <a:lnTo>
                  <a:pt x="14727" y="20520"/>
                </a:lnTo>
                <a:lnTo>
                  <a:pt x="14727" y="18360"/>
                </a:lnTo>
                <a:cubicBezTo>
                  <a:pt x="14999" y="18360"/>
                  <a:pt x="15218" y="18119"/>
                  <a:pt x="15218" y="17820"/>
                </a:cubicBezTo>
                <a:cubicBezTo>
                  <a:pt x="15218" y="17522"/>
                  <a:pt x="14999" y="17280"/>
                  <a:pt x="14727" y="17280"/>
                </a:cubicBezTo>
                <a:lnTo>
                  <a:pt x="14727" y="7560"/>
                </a:lnTo>
                <a:lnTo>
                  <a:pt x="16691" y="7560"/>
                </a:lnTo>
                <a:cubicBezTo>
                  <a:pt x="16691" y="7560"/>
                  <a:pt x="16691" y="20520"/>
                  <a:pt x="16691" y="20520"/>
                </a:cubicBezTo>
                <a:close/>
                <a:moveTo>
                  <a:pt x="13745" y="17280"/>
                </a:moveTo>
                <a:cubicBezTo>
                  <a:pt x="13474" y="17280"/>
                  <a:pt x="13255" y="17522"/>
                  <a:pt x="13255" y="17820"/>
                </a:cubicBezTo>
                <a:cubicBezTo>
                  <a:pt x="13255" y="18119"/>
                  <a:pt x="13474" y="18360"/>
                  <a:pt x="13745" y="18360"/>
                </a:cubicBezTo>
                <a:lnTo>
                  <a:pt x="13745" y="20520"/>
                </a:lnTo>
                <a:lnTo>
                  <a:pt x="3927" y="20520"/>
                </a:lnTo>
                <a:lnTo>
                  <a:pt x="3927" y="18360"/>
                </a:lnTo>
                <a:cubicBezTo>
                  <a:pt x="4199" y="18360"/>
                  <a:pt x="4418" y="18119"/>
                  <a:pt x="4418" y="17820"/>
                </a:cubicBezTo>
                <a:cubicBezTo>
                  <a:pt x="4418" y="17522"/>
                  <a:pt x="4199" y="17280"/>
                  <a:pt x="3927" y="17280"/>
                </a:cubicBezTo>
                <a:lnTo>
                  <a:pt x="3927" y="7560"/>
                </a:lnTo>
                <a:lnTo>
                  <a:pt x="13745" y="7560"/>
                </a:lnTo>
                <a:cubicBezTo>
                  <a:pt x="13745" y="7560"/>
                  <a:pt x="13745" y="17280"/>
                  <a:pt x="13745" y="17280"/>
                </a:cubicBezTo>
                <a:close/>
                <a:moveTo>
                  <a:pt x="2945" y="17280"/>
                </a:moveTo>
                <a:cubicBezTo>
                  <a:pt x="2674" y="17280"/>
                  <a:pt x="2455" y="17522"/>
                  <a:pt x="2455" y="17820"/>
                </a:cubicBezTo>
                <a:cubicBezTo>
                  <a:pt x="2455" y="18119"/>
                  <a:pt x="2674" y="18360"/>
                  <a:pt x="2945" y="18360"/>
                </a:cubicBezTo>
                <a:lnTo>
                  <a:pt x="2945" y="20520"/>
                </a:lnTo>
                <a:lnTo>
                  <a:pt x="982" y="20520"/>
                </a:lnTo>
                <a:lnTo>
                  <a:pt x="982" y="7560"/>
                </a:lnTo>
                <a:lnTo>
                  <a:pt x="2945" y="7560"/>
                </a:lnTo>
                <a:cubicBezTo>
                  <a:pt x="2945" y="7560"/>
                  <a:pt x="2945" y="17280"/>
                  <a:pt x="2945" y="17280"/>
                </a:cubicBezTo>
                <a:close/>
                <a:moveTo>
                  <a:pt x="7855" y="5400"/>
                </a:moveTo>
                <a:lnTo>
                  <a:pt x="9818" y="5400"/>
                </a:lnTo>
                <a:cubicBezTo>
                  <a:pt x="10360" y="5400"/>
                  <a:pt x="10800" y="5884"/>
                  <a:pt x="10800" y="6481"/>
                </a:cubicBezTo>
                <a:lnTo>
                  <a:pt x="6873" y="6481"/>
                </a:lnTo>
                <a:cubicBezTo>
                  <a:pt x="6873" y="5884"/>
                  <a:pt x="7313" y="5400"/>
                  <a:pt x="7855" y="5400"/>
                </a:cubicBezTo>
                <a:moveTo>
                  <a:pt x="16691" y="6481"/>
                </a:moveTo>
                <a:lnTo>
                  <a:pt x="11782" y="6481"/>
                </a:lnTo>
                <a:cubicBezTo>
                  <a:pt x="11782" y="5287"/>
                  <a:pt x="10903" y="4321"/>
                  <a:pt x="9818" y="4321"/>
                </a:cubicBezTo>
                <a:lnTo>
                  <a:pt x="7855" y="4321"/>
                </a:lnTo>
                <a:cubicBezTo>
                  <a:pt x="6770" y="4321"/>
                  <a:pt x="5891" y="5287"/>
                  <a:pt x="5891" y="6481"/>
                </a:cubicBezTo>
                <a:lnTo>
                  <a:pt x="982" y="6481"/>
                </a:lnTo>
                <a:cubicBezTo>
                  <a:pt x="440" y="6481"/>
                  <a:pt x="0" y="6964"/>
                  <a:pt x="0" y="7560"/>
                </a:cubicBezTo>
                <a:lnTo>
                  <a:pt x="0" y="20520"/>
                </a:lnTo>
                <a:cubicBezTo>
                  <a:pt x="0" y="21116"/>
                  <a:pt x="440" y="21600"/>
                  <a:pt x="982" y="21600"/>
                </a:cubicBezTo>
                <a:lnTo>
                  <a:pt x="16691" y="21600"/>
                </a:lnTo>
                <a:cubicBezTo>
                  <a:pt x="17233" y="21600"/>
                  <a:pt x="17673" y="21116"/>
                  <a:pt x="17673" y="20520"/>
                </a:cubicBezTo>
                <a:lnTo>
                  <a:pt x="17673" y="7560"/>
                </a:lnTo>
                <a:cubicBezTo>
                  <a:pt x="17673" y="6964"/>
                  <a:pt x="17233" y="6481"/>
                  <a:pt x="16691" y="6481"/>
                </a:cubicBezTo>
                <a:moveTo>
                  <a:pt x="10800" y="2161"/>
                </a:moveTo>
                <a:cubicBezTo>
                  <a:pt x="10800" y="1564"/>
                  <a:pt x="11240" y="1080"/>
                  <a:pt x="11782" y="1080"/>
                </a:cubicBezTo>
                <a:lnTo>
                  <a:pt x="13745" y="1080"/>
                </a:lnTo>
                <a:cubicBezTo>
                  <a:pt x="14287" y="1080"/>
                  <a:pt x="14727" y="1564"/>
                  <a:pt x="14727" y="2161"/>
                </a:cubicBezTo>
                <a:cubicBezTo>
                  <a:pt x="14727" y="2161"/>
                  <a:pt x="10800" y="2161"/>
                  <a:pt x="10800" y="2161"/>
                </a:cubicBezTo>
                <a:close/>
                <a:moveTo>
                  <a:pt x="20618" y="2161"/>
                </a:moveTo>
                <a:lnTo>
                  <a:pt x="15709" y="2161"/>
                </a:lnTo>
                <a:cubicBezTo>
                  <a:pt x="15709" y="967"/>
                  <a:pt x="14830" y="0"/>
                  <a:pt x="13745" y="0"/>
                </a:cubicBezTo>
                <a:lnTo>
                  <a:pt x="11782" y="0"/>
                </a:lnTo>
                <a:cubicBezTo>
                  <a:pt x="10697" y="0"/>
                  <a:pt x="9818" y="967"/>
                  <a:pt x="9818" y="2161"/>
                </a:cubicBezTo>
                <a:lnTo>
                  <a:pt x="4909" y="2161"/>
                </a:lnTo>
                <a:cubicBezTo>
                  <a:pt x="4367" y="2161"/>
                  <a:pt x="3927" y="2644"/>
                  <a:pt x="3927" y="3240"/>
                </a:cubicBezTo>
                <a:lnTo>
                  <a:pt x="3927" y="4860"/>
                </a:lnTo>
                <a:cubicBezTo>
                  <a:pt x="3927" y="5159"/>
                  <a:pt x="4147" y="5400"/>
                  <a:pt x="4418" y="5400"/>
                </a:cubicBezTo>
                <a:cubicBezTo>
                  <a:pt x="4690" y="5400"/>
                  <a:pt x="4909" y="5159"/>
                  <a:pt x="4909" y="4860"/>
                </a:cubicBezTo>
                <a:lnTo>
                  <a:pt x="4909" y="3240"/>
                </a:lnTo>
                <a:lnTo>
                  <a:pt x="20618" y="3240"/>
                </a:lnTo>
                <a:lnTo>
                  <a:pt x="20618" y="16201"/>
                </a:lnTo>
                <a:lnTo>
                  <a:pt x="19145" y="16201"/>
                </a:lnTo>
                <a:cubicBezTo>
                  <a:pt x="18874" y="16201"/>
                  <a:pt x="18655" y="16442"/>
                  <a:pt x="18655" y="16740"/>
                </a:cubicBezTo>
                <a:cubicBezTo>
                  <a:pt x="18655" y="17039"/>
                  <a:pt x="18874" y="17280"/>
                  <a:pt x="19145" y="17280"/>
                </a:cubicBezTo>
                <a:lnTo>
                  <a:pt x="20618" y="17280"/>
                </a:lnTo>
                <a:cubicBezTo>
                  <a:pt x="21160" y="17280"/>
                  <a:pt x="21600" y="16796"/>
                  <a:pt x="21600" y="16201"/>
                </a:cubicBezTo>
                <a:lnTo>
                  <a:pt x="21600" y="3240"/>
                </a:lnTo>
                <a:cubicBezTo>
                  <a:pt x="21600" y="2644"/>
                  <a:pt x="21160" y="2161"/>
                  <a:pt x="20618" y="2161"/>
                </a:cubicBezTo>
                <a:moveTo>
                  <a:pt x="5400" y="11881"/>
                </a:moveTo>
                <a:lnTo>
                  <a:pt x="6382" y="11881"/>
                </a:lnTo>
                <a:cubicBezTo>
                  <a:pt x="6653" y="11881"/>
                  <a:pt x="6873" y="11639"/>
                  <a:pt x="6873" y="11341"/>
                </a:cubicBezTo>
                <a:cubicBezTo>
                  <a:pt x="6873" y="11042"/>
                  <a:pt x="6653" y="10800"/>
                  <a:pt x="6382" y="10800"/>
                </a:cubicBezTo>
                <a:lnTo>
                  <a:pt x="5400" y="10800"/>
                </a:lnTo>
                <a:cubicBezTo>
                  <a:pt x="5129" y="10800"/>
                  <a:pt x="4909" y="11042"/>
                  <a:pt x="4909" y="11341"/>
                </a:cubicBezTo>
                <a:cubicBezTo>
                  <a:pt x="4909" y="11639"/>
                  <a:pt x="5129" y="11881"/>
                  <a:pt x="5400" y="11881"/>
                </a:cubicBezTo>
                <a:moveTo>
                  <a:pt x="5400" y="9720"/>
                </a:moveTo>
                <a:lnTo>
                  <a:pt x="8345" y="9720"/>
                </a:lnTo>
                <a:cubicBezTo>
                  <a:pt x="8617" y="9720"/>
                  <a:pt x="8836" y="9479"/>
                  <a:pt x="8836" y="9181"/>
                </a:cubicBezTo>
                <a:cubicBezTo>
                  <a:pt x="8836" y="8882"/>
                  <a:pt x="8617" y="8640"/>
                  <a:pt x="8345" y="8640"/>
                </a:cubicBezTo>
                <a:lnTo>
                  <a:pt x="5400" y="8640"/>
                </a:lnTo>
                <a:cubicBezTo>
                  <a:pt x="5129" y="8640"/>
                  <a:pt x="4909" y="8882"/>
                  <a:pt x="4909" y="9181"/>
                </a:cubicBezTo>
                <a:cubicBezTo>
                  <a:pt x="4909" y="9479"/>
                  <a:pt x="5129" y="9720"/>
                  <a:pt x="5400" y="9720"/>
                </a:cubicBezTo>
              </a:path>
            </a:pathLst>
          </a:custGeom>
          <a:solidFill>
            <a:schemeClr val="accent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sp>
        <p:nvSpPr>
          <p:cNvPr id="90" name="Slide Number Placeholder 1">
            <a:extLst>
              <a:ext uri="{FF2B5EF4-FFF2-40B4-BE49-F238E27FC236}">
                <a16:creationId xmlns:a16="http://schemas.microsoft.com/office/drawing/2014/main" id="{B680845F-0DE1-4EDE-B483-A182C61474C2}"/>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rPr>
              <a:pPr algn="ctr"/>
              <a:t>4</a:t>
            </a:fld>
            <a:endParaRPr lang="en-US" sz="1200" dirty="0">
              <a:solidFill>
                <a:schemeClr val="bg1"/>
              </a:solidFill>
            </a:endParaRPr>
          </a:p>
        </p:txBody>
      </p:sp>
      <p:sp>
        <p:nvSpPr>
          <p:cNvPr id="60" name="Slide Number Placeholder 2">
            <a:extLst>
              <a:ext uri="{FF2B5EF4-FFF2-40B4-BE49-F238E27FC236}">
                <a16:creationId xmlns:a16="http://schemas.microsoft.com/office/drawing/2014/main" id="{13C05D24-A91D-4C50-9252-8F9F4E428BB0}"/>
              </a:ext>
            </a:extLst>
          </p:cNvPr>
          <p:cNvSpPr txBox="1">
            <a:spLocks/>
          </p:cNvSpPr>
          <p:nvPr/>
        </p:nvSpPr>
        <p:spPr>
          <a:xfrm>
            <a:off x="9857470" y="6544730"/>
            <a:ext cx="810530" cy="2462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F5C94B-8C55-478B-B509-BAE6A06B2E2A}" type="slidenum">
              <a:rPr lang="en-US" sz="1000">
                <a:solidFill>
                  <a:srgbClr val="ADAFBB"/>
                </a:solidFill>
              </a:rPr>
              <a:pPr/>
              <a:t>4</a:t>
            </a:fld>
            <a:endParaRPr lang="en-US" sz="1000" dirty="0">
              <a:solidFill>
                <a:srgbClr val="ADAFBB"/>
              </a:solidFill>
            </a:endParaRPr>
          </a:p>
        </p:txBody>
      </p:sp>
      <p:grpSp>
        <p:nvGrpSpPr>
          <p:cNvPr id="2" name="Group 1">
            <a:extLst>
              <a:ext uri="{FF2B5EF4-FFF2-40B4-BE49-F238E27FC236}">
                <a16:creationId xmlns:a16="http://schemas.microsoft.com/office/drawing/2014/main" id="{0C9FDA15-C22F-9F72-063E-37E350F1C58B}"/>
              </a:ext>
            </a:extLst>
          </p:cNvPr>
          <p:cNvGrpSpPr/>
          <p:nvPr/>
        </p:nvGrpSpPr>
        <p:grpSpPr>
          <a:xfrm>
            <a:off x="10144401" y="4079685"/>
            <a:ext cx="1257160" cy="1828800"/>
            <a:chOff x="9721758" y="3813585"/>
            <a:chExt cx="1257160" cy="1828800"/>
          </a:xfrm>
        </p:grpSpPr>
        <p:sp>
          <p:nvSpPr>
            <p:cNvPr id="3" name="TextBox 2">
              <a:extLst>
                <a:ext uri="{FF2B5EF4-FFF2-40B4-BE49-F238E27FC236}">
                  <a16:creationId xmlns:a16="http://schemas.microsoft.com/office/drawing/2014/main" id="{2298C3C1-176F-E9BC-EFF2-952A75C29B90}"/>
                </a:ext>
              </a:extLst>
            </p:cNvPr>
            <p:cNvSpPr txBox="1"/>
            <p:nvPr/>
          </p:nvSpPr>
          <p:spPr>
            <a:xfrm>
              <a:off x="9721758" y="3813585"/>
              <a:ext cx="1257160" cy="1828800"/>
            </a:xfrm>
            <a:prstGeom prst="roundRect">
              <a:avLst>
                <a:gd name="adj" fmla="val 6977"/>
              </a:avLst>
            </a:prstGeom>
            <a:solidFill>
              <a:schemeClr val="bg1"/>
            </a:solidFill>
            <a:effectLst>
              <a:outerShdw blurRad="355600" dist="38100" dir="5400000" algn="t" rotWithShape="0">
                <a:schemeClr val="bg2">
                  <a:lumMod val="10000"/>
                  <a:alpha val="27000"/>
                </a:schemeClr>
              </a:outerShdw>
            </a:effectLst>
          </p:spPr>
          <p:txBody>
            <a:bodyPr wrap="square" tIns="68580" bIns="68580" rtlCol="0" anchor="b" anchorCtr="0">
              <a:noAutofit/>
            </a:bodyPr>
            <a:lstStyle/>
            <a:p>
              <a:pPr algn="ctr">
                <a:lnSpc>
                  <a:spcPct val="90000"/>
                </a:lnSpc>
              </a:pPr>
              <a:r>
                <a:rPr lang="en-US" sz="1050" dirty="0">
                  <a:solidFill>
                    <a:schemeClr val="bg2">
                      <a:lumMod val="50000"/>
                    </a:schemeClr>
                  </a:solidFill>
                </a:rPr>
                <a:t>Morison Global</a:t>
              </a:r>
            </a:p>
            <a:p>
              <a:pPr algn="ctr">
                <a:lnSpc>
                  <a:spcPct val="90000"/>
                </a:lnSpc>
              </a:pPr>
              <a:r>
                <a:rPr lang="en-US" sz="1050" dirty="0">
                  <a:solidFill>
                    <a:schemeClr val="bg2">
                      <a:lumMod val="50000"/>
                    </a:schemeClr>
                  </a:solidFill>
                </a:rPr>
                <a:t>Alliance Firm</a:t>
              </a:r>
            </a:p>
            <a:p>
              <a:pPr algn="ctr">
                <a:lnSpc>
                  <a:spcPct val="90000"/>
                </a:lnSpc>
              </a:pPr>
              <a:r>
                <a:rPr lang="en-US" sz="1050" dirty="0">
                  <a:solidFill>
                    <a:schemeClr val="bg2">
                      <a:lumMod val="50000"/>
                    </a:schemeClr>
                  </a:solidFill>
                </a:rPr>
                <a:t>#1 largest independent firm in the U.S.</a:t>
              </a:r>
            </a:p>
          </p:txBody>
        </p:sp>
        <p:grpSp>
          <p:nvGrpSpPr>
            <p:cNvPr id="4" name="Group 3">
              <a:extLst>
                <a:ext uri="{FF2B5EF4-FFF2-40B4-BE49-F238E27FC236}">
                  <a16:creationId xmlns:a16="http://schemas.microsoft.com/office/drawing/2014/main" id="{4C4ABC34-1C55-421C-7E17-408B72BF890D}"/>
                </a:ext>
              </a:extLst>
            </p:cNvPr>
            <p:cNvGrpSpPr>
              <a:grpSpLocks noChangeAspect="1"/>
            </p:cNvGrpSpPr>
            <p:nvPr/>
          </p:nvGrpSpPr>
          <p:grpSpPr bwMode="auto">
            <a:xfrm>
              <a:off x="10071600" y="4165432"/>
              <a:ext cx="557477" cy="588449"/>
              <a:chOff x="3750" y="2069"/>
              <a:chExt cx="180" cy="190"/>
            </a:xfrm>
            <a:noFill/>
          </p:grpSpPr>
          <p:sp>
            <p:nvSpPr>
              <p:cNvPr id="5" name="Rectangle 4">
                <a:extLst>
                  <a:ext uri="{FF2B5EF4-FFF2-40B4-BE49-F238E27FC236}">
                    <a16:creationId xmlns:a16="http://schemas.microsoft.com/office/drawing/2014/main" id="{96E30878-8F87-D69A-B0EF-A20E33BF87A8}"/>
                  </a:ext>
                </a:extLst>
              </p:cNvPr>
              <p:cNvSpPr>
                <a:spLocks noChangeArrowheads="1"/>
              </p:cNvSpPr>
              <p:nvPr/>
            </p:nvSpPr>
            <p:spPr bwMode="auto">
              <a:xfrm>
                <a:off x="3750" y="2180"/>
                <a:ext cx="31" cy="63"/>
              </a:xfrm>
              <a:prstGeom prst="rect">
                <a:avLst/>
              </a:prstGeom>
              <a:grpFill/>
              <a:ln w="22225" cap="flat">
                <a:solidFill>
                  <a:srgbClr val="F47920"/>
                </a:solidFill>
                <a:prstDash val="solid"/>
                <a:round/>
                <a:headEnd/>
                <a:tailEnd/>
              </a:ln>
              <a:extLst>
                <a:ext uri="{909E8E84-426E-40dd-AFC4-6F175D3DCCD1}">
                  <a14:hiddenFill xmlns:lc="http://schemas.openxmlformats.org/drawingml/2006/lockedCanvas"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6" name="Freeform 103">
                <a:extLst>
                  <a:ext uri="{FF2B5EF4-FFF2-40B4-BE49-F238E27FC236}">
                    <a16:creationId xmlns:a16="http://schemas.microsoft.com/office/drawing/2014/main" id="{9DDF6654-7754-09B7-730B-2CC8985A8CF4}"/>
                  </a:ext>
                </a:extLst>
              </p:cNvPr>
              <p:cNvSpPr>
                <a:spLocks/>
              </p:cNvSpPr>
              <p:nvPr/>
            </p:nvSpPr>
            <p:spPr bwMode="auto">
              <a:xfrm>
                <a:off x="3781" y="2202"/>
                <a:ext cx="149" cy="57"/>
              </a:xfrm>
              <a:custGeom>
                <a:avLst/>
                <a:gdLst>
                  <a:gd name="T0" fmla="*/ 0 w 76"/>
                  <a:gd name="T1" fmla="*/ 15 h 29"/>
                  <a:gd name="T2" fmla="*/ 76 w 76"/>
                  <a:gd name="T3" fmla="*/ 5 h 29"/>
                  <a:gd name="T4" fmla="*/ 64 w 76"/>
                  <a:gd name="T5" fmla="*/ 1 h 29"/>
                  <a:gd name="T6" fmla="*/ 46 w 76"/>
                  <a:gd name="T7" fmla="*/ 7 h 29"/>
                </a:gdLst>
                <a:ahLst/>
                <a:cxnLst>
                  <a:cxn ang="0">
                    <a:pos x="T0" y="T1"/>
                  </a:cxn>
                  <a:cxn ang="0">
                    <a:pos x="T2" y="T3"/>
                  </a:cxn>
                  <a:cxn ang="0">
                    <a:pos x="T4" y="T5"/>
                  </a:cxn>
                  <a:cxn ang="0">
                    <a:pos x="T6" y="T7"/>
                  </a:cxn>
                </a:cxnLst>
                <a:rect l="0" t="0" r="r" b="b"/>
                <a:pathLst>
                  <a:path w="76" h="29">
                    <a:moveTo>
                      <a:pt x="0" y="15"/>
                    </a:moveTo>
                    <a:cubicBezTo>
                      <a:pt x="43" y="29"/>
                      <a:pt x="27" y="29"/>
                      <a:pt x="76" y="5"/>
                    </a:cubicBezTo>
                    <a:cubicBezTo>
                      <a:pt x="72" y="1"/>
                      <a:pt x="68" y="0"/>
                      <a:pt x="64" y="1"/>
                    </a:cubicBezTo>
                    <a:cubicBezTo>
                      <a:pt x="46" y="7"/>
                      <a:pt x="46" y="7"/>
                      <a:pt x="46" y="7"/>
                    </a:cubicBezTo>
                  </a:path>
                </a:pathLst>
              </a:custGeom>
              <a:grpFill/>
              <a:ln w="22225" cap="rnd">
                <a:solidFill>
                  <a:srgbClr val="F47920"/>
                </a:solidFill>
                <a:prstDash val="solid"/>
                <a:round/>
                <a:headEnd/>
                <a:tailEnd/>
              </a:ln>
              <a:extLst>
                <a:ext uri="{909E8E84-426E-40dd-AFC4-6F175D3DCCD1}">
                  <a14:hiddenFill xmlns:lc="http://schemas.openxmlformats.org/drawingml/2006/lockedCanvas"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7" name="Freeform 104">
                <a:extLst>
                  <a:ext uri="{FF2B5EF4-FFF2-40B4-BE49-F238E27FC236}">
                    <a16:creationId xmlns:a16="http://schemas.microsoft.com/office/drawing/2014/main" id="{015E9FFD-EBFA-AC5D-3951-4C91D1039DA7}"/>
                  </a:ext>
                </a:extLst>
              </p:cNvPr>
              <p:cNvSpPr>
                <a:spLocks/>
              </p:cNvSpPr>
              <p:nvPr/>
            </p:nvSpPr>
            <p:spPr bwMode="auto">
              <a:xfrm>
                <a:off x="3781" y="2188"/>
                <a:ext cx="94" cy="31"/>
              </a:xfrm>
              <a:custGeom>
                <a:avLst/>
                <a:gdLst>
                  <a:gd name="T0" fmla="*/ 0 w 48"/>
                  <a:gd name="T1" fmla="*/ 0 h 16"/>
                  <a:gd name="T2" fmla="*/ 12 w 48"/>
                  <a:gd name="T3" fmla="*/ 0 h 16"/>
                  <a:gd name="T4" fmla="*/ 30 w 48"/>
                  <a:gd name="T5" fmla="*/ 8 h 16"/>
                  <a:gd name="T6" fmla="*/ 42 w 48"/>
                  <a:gd name="T7" fmla="*/ 8 h 16"/>
                  <a:gd name="T8" fmla="*/ 42 w 48"/>
                  <a:gd name="T9" fmla="*/ 16 h 16"/>
                  <a:gd name="T10" fmla="*/ 20 w 48"/>
                  <a:gd name="T11" fmla="*/ 16 h 16"/>
                </a:gdLst>
                <a:ahLst/>
                <a:cxnLst>
                  <a:cxn ang="0">
                    <a:pos x="T0" y="T1"/>
                  </a:cxn>
                  <a:cxn ang="0">
                    <a:pos x="T2" y="T3"/>
                  </a:cxn>
                  <a:cxn ang="0">
                    <a:pos x="T4" y="T5"/>
                  </a:cxn>
                  <a:cxn ang="0">
                    <a:pos x="T6" y="T7"/>
                  </a:cxn>
                  <a:cxn ang="0">
                    <a:pos x="T8" y="T9"/>
                  </a:cxn>
                  <a:cxn ang="0">
                    <a:pos x="T10" y="T11"/>
                  </a:cxn>
                </a:cxnLst>
                <a:rect l="0" t="0" r="r" b="b"/>
                <a:pathLst>
                  <a:path w="48" h="16">
                    <a:moveTo>
                      <a:pt x="0" y="0"/>
                    </a:moveTo>
                    <a:cubicBezTo>
                      <a:pt x="12" y="0"/>
                      <a:pt x="12" y="0"/>
                      <a:pt x="12" y="0"/>
                    </a:cubicBezTo>
                    <a:cubicBezTo>
                      <a:pt x="21" y="0"/>
                      <a:pt x="28" y="6"/>
                      <a:pt x="30" y="8"/>
                    </a:cubicBezTo>
                    <a:cubicBezTo>
                      <a:pt x="30" y="8"/>
                      <a:pt x="36" y="8"/>
                      <a:pt x="42" y="8"/>
                    </a:cubicBezTo>
                    <a:cubicBezTo>
                      <a:pt x="48" y="8"/>
                      <a:pt x="48" y="16"/>
                      <a:pt x="42" y="16"/>
                    </a:cubicBezTo>
                    <a:cubicBezTo>
                      <a:pt x="20" y="16"/>
                      <a:pt x="20" y="16"/>
                      <a:pt x="20" y="16"/>
                    </a:cubicBezTo>
                  </a:path>
                </a:pathLst>
              </a:custGeom>
              <a:grpFill/>
              <a:ln w="22225" cap="rnd">
                <a:solidFill>
                  <a:srgbClr val="F47920"/>
                </a:solidFill>
                <a:prstDash val="solid"/>
                <a:round/>
                <a:headEnd/>
                <a:tailEnd/>
              </a:ln>
              <a:extLst>
                <a:ext uri="{909E8E84-426E-40dd-AFC4-6F175D3DCCD1}">
                  <a14:hiddenFill xmlns:lc="http://schemas.openxmlformats.org/drawingml/2006/lockedCanvas"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9" name="Freeform 105">
                <a:extLst>
                  <a:ext uri="{FF2B5EF4-FFF2-40B4-BE49-F238E27FC236}">
                    <a16:creationId xmlns:a16="http://schemas.microsoft.com/office/drawing/2014/main" id="{99A9E07B-1A4C-7B23-8693-7D695242E6C5}"/>
                  </a:ext>
                </a:extLst>
              </p:cNvPr>
              <p:cNvSpPr>
                <a:spLocks/>
              </p:cNvSpPr>
              <p:nvPr/>
            </p:nvSpPr>
            <p:spPr bwMode="auto">
              <a:xfrm>
                <a:off x="3793" y="2069"/>
                <a:ext cx="125" cy="119"/>
              </a:xfrm>
              <a:custGeom>
                <a:avLst/>
                <a:gdLst>
                  <a:gd name="T0" fmla="*/ 3 w 64"/>
                  <a:gd name="T1" fmla="*/ 46 h 60"/>
                  <a:gd name="T2" fmla="*/ 0 w 64"/>
                  <a:gd name="T3" fmla="*/ 32 h 60"/>
                  <a:gd name="T4" fmla="*/ 32 w 64"/>
                  <a:gd name="T5" fmla="*/ 0 h 60"/>
                  <a:gd name="T6" fmla="*/ 64 w 64"/>
                  <a:gd name="T7" fmla="*/ 32 h 60"/>
                  <a:gd name="T8" fmla="*/ 48 w 64"/>
                  <a:gd name="T9" fmla="*/ 60 h 60"/>
                </a:gdLst>
                <a:ahLst/>
                <a:cxnLst>
                  <a:cxn ang="0">
                    <a:pos x="T0" y="T1"/>
                  </a:cxn>
                  <a:cxn ang="0">
                    <a:pos x="T2" y="T3"/>
                  </a:cxn>
                  <a:cxn ang="0">
                    <a:pos x="T4" y="T5"/>
                  </a:cxn>
                  <a:cxn ang="0">
                    <a:pos x="T6" y="T7"/>
                  </a:cxn>
                  <a:cxn ang="0">
                    <a:pos x="T8" y="T9"/>
                  </a:cxn>
                </a:cxnLst>
                <a:rect l="0" t="0" r="r" b="b"/>
                <a:pathLst>
                  <a:path w="64" h="60">
                    <a:moveTo>
                      <a:pt x="3" y="46"/>
                    </a:moveTo>
                    <a:cubicBezTo>
                      <a:pt x="1" y="42"/>
                      <a:pt x="0" y="37"/>
                      <a:pt x="0" y="32"/>
                    </a:cubicBezTo>
                    <a:cubicBezTo>
                      <a:pt x="0" y="14"/>
                      <a:pt x="14" y="0"/>
                      <a:pt x="32" y="0"/>
                    </a:cubicBezTo>
                    <a:cubicBezTo>
                      <a:pt x="50" y="0"/>
                      <a:pt x="64" y="14"/>
                      <a:pt x="64" y="32"/>
                    </a:cubicBezTo>
                    <a:cubicBezTo>
                      <a:pt x="64" y="44"/>
                      <a:pt x="58" y="54"/>
                      <a:pt x="48" y="60"/>
                    </a:cubicBezTo>
                  </a:path>
                </a:pathLst>
              </a:custGeom>
              <a:grpFill/>
              <a:ln w="22225" cap="rnd">
                <a:solidFill>
                  <a:srgbClr val="F47920"/>
                </a:solidFill>
                <a:prstDash val="solid"/>
                <a:round/>
                <a:headEnd/>
                <a:tailEnd/>
              </a:ln>
              <a:extLst>
                <a:ext uri="{909E8E84-426E-40dd-AFC4-6F175D3DCCD1}">
                  <a14:hiddenFill xmlns:lc="http://schemas.openxmlformats.org/drawingml/2006/lockedCanvas"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0" name="Freeform 106">
                <a:extLst>
                  <a:ext uri="{FF2B5EF4-FFF2-40B4-BE49-F238E27FC236}">
                    <a16:creationId xmlns:a16="http://schemas.microsoft.com/office/drawing/2014/main" id="{FB31A169-15EE-5900-451F-176E72AFFED1}"/>
                  </a:ext>
                </a:extLst>
              </p:cNvPr>
              <p:cNvSpPr>
                <a:spLocks/>
              </p:cNvSpPr>
              <p:nvPr/>
            </p:nvSpPr>
            <p:spPr bwMode="auto">
              <a:xfrm>
                <a:off x="3815" y="2071"/>
                <a:ext cx="88" cy="105"/>
              </a:xfrm>
              <a:custGeom>
                <a:avLst/>
                <a:gdLst>
                  <a:gd name="T0" fmla="*/ 45 w 45"/>
                  <a:gd name="T1" fmla="*/ 9 h 53"/>
                  <a:gd name="T2" fmla="*/ 38 w 45"/>
                  <a:gd name="T3" fmla="*/ 20 h 53"/>
                  <a:gd name="T4" fmla="*/ 28 w 45"/>
                  <a:gd name="T5" fmla="*/ 23 h 53"/>
                  <a:gd name="T6" fmla="*/ 31 w 45"/>
                  <a:gd name="T7" fmla="*/ 28 h 53"/>
                  <a:gd name="T8" fmla="*/ 35 w 45"/>
                  <a:gd name="T9" fmla="*/ 28 h 53"/>
                  <a:gd name="T10" fmla="*/ 29 w 45"/>
                  <a:gd name="T11" fmla="*/ 39 h 53"/>
                  <a:gd name="T12" fmla="*/ 31 w 45"/>
                  <a:gd name="T13" fmla="*/ 44 h 53"/>
                  <a:gd name="T14" fmla="*/ 27 w 45"/>
                  <a:gd name="T15" fmla="*/ 46 h 53"/>
                  <a:gd name="T16" fmla="*/ 18 w 45"/>
                  <a:gd name="T17" fmla="*/ 53 h 53"/>
                  <a:gd name="T18" fmla="*/ 14 w 45"/>
                  <a:gd name="T19" fmla="*/ 46 h 53"/>
                  <a:gd name="T20" fmla="*/ 15 w 45"/>
                  <a:gd name="T21" fmla="*/ 42 h 53"/>
                  <a:gd name="T22" fmla="*/ 13 w 45"/>
                  <a:gd name="T23" fmla="*/ 38 h 53"/>
                  <a:gd name="T24" fmla="*/ 4 w 45"/>
                  <a:gd name="T25" fmla="*/ 34 h 53"/>
                  <a:gd name="T26" fmla="*/ 0 w 45"/>
                  <a:gd name="T27" fmla="*/ 28 h 53"/>
                  <a:gd name="T28" fmla="*/ 7 w 45"/>
                  <a:gd name="T29" fmla="*/ 17 h 53"/>
                  <a:gd name="T30" fmla="*/ 14 w 45"/>
                  <a:gd name="T31" fmla="*/ 18 h 53"/>
                  <a:gd name="T32" fmla="*/ 25 w 45"/>
                  <a:gd name="T33" fmla="*/ 18 h 53"/>
                  <a:gd name="T34" fmla="*/ 24 w 45"/>
                  <a:gd name="T35" fmla="*/ 10 h 53"/>
                  <a:gd name="T36" fmla="*/ 18 w 45"/>
                  <a:gd name="T37" fmla="*/ 7 h 53"/>
                  <a:gd name="T38" fmla="*/ 30 w 45"/>
                  <a:gd name="T3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53">
                    <a:moveTo>
                      <a:pt x="45" y="9"/>
                    </a:moveTo>
                    <a:cubicBezTo>
                      <a:pt x="45" y="9"/>
                      <a:pt x="43" y="17"/>
                      <a:pt x="38" y="20"/>
                    </a:cubicBezTo>
                    <a:cubicBezTo>
                      <a:pt x="32" y="18"/>
                      <a:pt x="27" y="23"/>
                      <a:pt x="28" y="23"/>
                    </a:cubicBezTo>
                    <a:cubicBezTo>
                      <a:pt x="29" y="23"/>
                      <a:pt x="31" y="28"/>
                      <a:pt x="31" y="28"/>
                    </a:cubicBezTo>
                    <a:cubicBezTo>
                      <a:pt x="32" y="30"/>
                      <a:pt x="35" y="28"/>
                      <a:pt x="35" y="28"/>
                    </a:cubicBezTo>
                    <a:cubicBezTo>
                      <a:pt x="38" y="32"/>
                      <a:pt x="29" y="38"/>
                      <a:pt x="29" y="39"/>
                    </a:cubicBezTo>
                    <a:cubicBezTo>
                      <a:pt x="29" y="41"/>
                      <a:pt x="33" y="41"/>
                      <a:pt x="31" y="44"/>
                    </a:cubicBezTo>
                    <a:cubicBezTo>
                      <a:pt x="29" y="46"/>
                      <a:pt x="27" y="46"/>
                      <a:pt x="27" y="46"/>
                    </a:cubicBezTo>
                    <a:cubicBezTo>
                      <a:pt x="27" y="53"/>
                      <a:pt x="20" y="53"/>
                      <a:pt x="18" y="53"/>
                    </a:cubicBezTo>
                    <a:cubicBezTo>
                      <a:pt x="17" y="53"/>
                      <a:pt x="14" y="48"/>
                      <a:pt x="14" y="46"/>
                    </a:cubicBezTo>
                    <a:cubicBezTo>
                      <a:pt x="14" y="45"/>
                      <a:pt x="15" y="44"/>
                      <a:pt x="15" y="42"/>
                    </a:cubicBezTo>
                    <a:cubicBezTo>
                      <a:pt x="15" y="41"/>
                      <a:pt x="13" y="38"/>
                      <a:pt x="13" y="38"/>
                    </a:cubicBezTo>
                    <a:cubicBezTo>
                      <a:pt x="13" y="32"/>
                      <a:pt x="8" y="34"/>
                      <a:pt x="4" y="34"/>
                    </a:cubicBezTo>
                    <a:cubicBezTo>
                      <a:pt x="0" y="34"/>
                      <a:pt x="0" y="28"/>
                      <a:pt x="0" y="28"/>
                    </a:cubicBezTo>
                    <a:cubicBezTo>
                      <a:pt x="0" y="28"/>
                      <a:pt x="0" y="18"/>
                      <a:pt x="7" y="17"/>
                    </a:cubicBezTo>
                    <a:cubicBezTo>
                      <a:pt x="14" y="16"/>
                      <a:pt x="14" y="18"/>
                      <a:pt x="14" y="18"/>
                    </a:cubicBezTo>
                    <a:cubicBezTo>
                      <a:pt x="17" y="21"/>
                      <a:pt x="22" y="18"/>
                      <a:pt x="25" y="18"/>
                    </a:cubicBezTo>
                    <a:cubicBezTo>
                      <a:pt x="25" y="18"/>
                      <a:pt x="27" y="9"/>
                      <a:pt x="24" y="10"/>
                    </a:cubicBezTo>
                    <a:cubicBezTo>
                      <a:pt x="21" y="12"/>
                      <a:pt x="19" y="10"/>
                      <a:pt x="18" y="7"/>
                    </a:cubicBezTo>
                    <a:cubicBezTo>
                      <a:pt x="18" y="3"/>
                      <a:pt x="30" y="0"/>
                      <a:pt x="30" y="0"/>
                    </a:cubicBezTo>
                  </a:path>
                </a:pathLst>
              </a:custGeom>
              <a:grpFill/>
              <a:ln w="22225" cap="rnd">
                <a:solidFill>
                  <a:srgbClr val="F47920"/>
                </a:solidFill>
                <a:prstDash val="solid"/>
                <a:round/>
                <a:headEnd/>
                <a:tailEnd/>
              </a:ln>
              <a:extLst>
                <a:ext uri="{909E8E84-426E-40dd-AFC4-6F175D3DCCD1}">
                  <a14:hiddenFill xmlns:lc="http://schemas.openxmlformats.org/drawingml/2006/lockedCanvas"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grpSp>
      </p:grpSp>
      <p:sp>
        <p:nvSpPr>
          <p:cNvPr id="11" name="TextBox 10">
            <a:extLst>
              <a:ext uri="{FF2B5EF4-FFF2-40B4-BE49-F238E27FC236}">
                <a16:creationId xmlns:a16="http://schemas.microsoft.com/office/drawing/2014/main" id="{21CD4E50-C1D1-84CC-2352-C8F5F549F6EF}"/>
              </a:ext>
            </a:extLst>
          </p:cNvPr>
          <p:cNvSpPr txBox="1"/>
          <p:nvPr/>
        </p:nvSpPr>
        <p:spPr>
          <a:xfrm>
            <a:off x="416171" y="6537035"/>
            <a:ext cx="2066000" cy="253916"/>
          </a:xfrm>
          <a:prstGeom prst="rect">
            <a:avLst/>
          </a:prstGeom>
          <a:noFill/>
        </p:spPr>
        <p:txBody>
          <a:bodyPr wrap="square">
            <a:spAutoFit/>
          </a:bodyPr>
          <a:lstStyle/>
          <a:p>
            <a:r>
              <a:rPr lang="en-US" sz="1050" dirty="0"/>
              <a:t>Introduction – Aprio, LLP</a:t>
            </a:r>
          </a:p>
        </p:txBody>
      </p:sp>
      <p:sp>
        <p:nvSpPr>
          <p:cNvPr id="12" name="TextBox 11">
            <a:extLst>
              <a:ext uri="{FF2B5EF4-FFF2-40B4-BE49-F238E27FC236}">
                <a16:creationId xmlns:a16="http://schemas.microsoft.com/office/drawing/2014/main" id="{4F1AAE45-0F85-328E-1FE5-61C49BC23B07}"/>
              </a:ext>
            </a:extLst>
          </p:cNvPr>
          <p:cNvSpPr txBox="1"/>
          <p:nvPr/>
        </p:nvSpPr>
        <p:spPr>
          <a:xfrm>
            <a:off x="8168641" y="6543584"/>
            <a:ext cx="1753958" cy="246221"/>
          </a:xfrm>
          <a:prstGeom prst="rect">
            <a:avLst/>
          </a:prstGeom>
          <a:noFill/>
        </p:spPr>
        <p:txBody>
          <a:bodyPr wrap="square" rtlCol="0">
            <a:spAutoFit/>
          </a:bodyPr>
          <a:lstStyle/>
          <a:p>
            <a:pPr algn="ctr"/>
            <a:r>
              <a:rPr lang="en-US" sz="1000" i="1" dirty="0">
                <a:solidFill>
                  <a:schemeClr val="bg1">
                    <a:lumMod val="65000"/>
                  </a:schemeClr>
                </a:solidFill>
              </a:rPr>
              <a:t> Private &amp; Confidential </a:t>
            </a:r>
            <a:endParaRPr lang="en-AU" sz="1000" i="1" dirty="0">
              <a:solidFill>
                <a:schemeClr val="bg1">
                  <a:lumMod val="65000"/>
                </a:schemeClr>
              </a:solidFill>
            </a:endParaRPr>
          </a:p>
        </p:txBody>
      </p:sp>
    </p:spTree>
    <p:extLst>
      <p:ext uri="{BB962C8B-B14F-4D97-AF65-F5344CB8AC3E}">
        <p14:creationId xmlns:p14="http://schemas.microsoft.com/office/powerpoint/2010/main" val="1456058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le 30">
            <a:extLst>
              <a:ext uri="{FF2B5EF4-FFF2-40B4-BE49-F238E27FC236}">
                <a16:creationId xmlns:a16="http://schemas.microsoft.com/office/drawing/2014/main" id="{57CD78E7-492E-ECBE-616E-5989D66EE29C}"/>
              </a:ext>
            </a:extLst>
          </p:cNvPr>
          <p:cNvGraphicFramePr>
            <a:graphicFrameLocks noGrp="1"/>
          </p:cNvGraphicFramePr>
          <p:nvPr/>
        </p:nvGraphicFramePr>
        <p:xfrm>
          <a:off x="4349279" y="1214198"/>
          <a:ext cx="7556904" cy="2562588"/>
        </p:xfrm>
        <a:graphic>
          <a:graphicData uri="http://schemas.openxmlformats.org/drawingml/2006/table">
            <a:tbl>
              <a:tblPr firstRow="1" bandRow="1">
                <a:tableStyleId>{2D5ABB26-0587-4C30-8999-92F81FD0307C}</a:tableStyleId>
              </a:tblPr>
              <a:tblGrid>
                <a:gridCol w="1259484">
                  <a:extLst>
                    <a:ext uri="{9D8B030D-6E8A-4147-A177-3AD203B41FA5}">
                      <a16:colId xmlns:a16="http://schemas.microsoft.com/office/drawing/2014/main" val="1563518996"/>
                    </a:ext>
                  </a:extLst>
                </a:gridCol>
                <a:gridCol w="1259484">
                  <a:extLst>
                    <a:ext uri="{9D8B030D-6E8A-4147-A177-3AD203B41FA5}">
                      <a16:colId xmlns:a16="http://schemas.microsoft.com/office/drawing/2014/main" val="3918965660"/>
                    </a:ext>
                  </a:extLst>
                </a:gridCol>
                <a:gridCol w="1259484">
                  <a:extLst>
                    <a:ext uri="{9D8B030D-6E8A-4147-A177-3AD203B41FA5}">
                      <a16:colId xmlns:a16="http://schemas.microsoft.com/office/drawing/2014/main" val="224261164"/>
                    </a:ext>
                  </a:extLst>
                </a:gridCol>
                <a:gridCol w="1259484">
                  <a:extLst>
                    <a:ext uri="{9D8B030D-6E8A-4147-A177-3AD203B41FA5}">
                      <a16:colId xmlns:a16="http://schemas.microsoft.com/office/drawing/2014/main" val="1886416269"/>
                    </a:ext>
                  </a:extLst>
                </a:gridCol>
                <a:gridCol w="1259484">
                  <a:extLst>
                    <a:ext uri="{9D8B030D-6E8A-4147-A177-3AD203B41FA5}">
                      <a16:colId xmlns:a16="http://schemas.microsoft.com/office/drawing/2014/main" val="2176030707"/>
                    </a:ext>
                  </a:extLst>
                </a:gridCol>
                <a:gridCol w="1259484">
                  <a:extLst>
                    <a:ext uri="{9D8B030D-6E8A-4147-A177-3AD203B41FA5}">
                      <a16:colId xmlns:a16="http://schemas.microsoft.com/office/drawing/2014/main" val="4263729804"/>
                    </a:ext>
                  </a:extLst>
                </a:gridCol>
              </a:tblGrid>
              <a:tr h="808331">
                <a:tc>
                  <a:txBody>
                    <a:bodyPr/>
                    <a:lstStyle/>
                    <a:p>
                      <a:pPr algn="ctr">
                        <a:lnSpc>
                          <a:spcPct val="90000"/>
                        </a:lnSpc>
                      </a:pPr>
                      <a:endParaRPr lang="en-US" sz="1050" dirty="0">
                        <a:solidFill>
                          <a:schemeClr val="accent2"/>
                        </a:solidFill>
                        <a:latin typeface="Lato" panose="020F0502020204030203" pitchFamily="34" charset="77"/>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90000"/>
                        </a:lnSpc>
                      </a:pPr>
                      <a:endParaRPr lang="en-US" sz="1050" dirty="0">
                        <a:solidFill>
                          <a:schemeClr val="accent2"/>
                        </a:solidFill>
                        <a:latin typeface="Lato" panose="020F0502020204030203" pitchFamily="34" charset="77"/>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05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05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5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5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118936929"/>
                  </a:ext>
                </a:extLst>
              </a:tr>
              <a:tr h="460242">
                <a:tc>
                  <a:txBody>
                    <a:bodyPr/>
                    <a:lstStyle/>
                    <a:p>
                      <a:pPr algn="ctr">
                        <a:lnSpc>
                          <a:spcPct val="90000"/>
                        </a:lnSpc>
                      </a:pPr>
                      <a:r>
                        <a:rPr lang="en-US" sz="1050" dirty="0">
                          <a:solidFill>
                            <a:schemeClr val="bg2">
                              <a:lumMod val="50000"/>
                            </a:schemeClr>
                          </a:solidFill>
                          <a:latin typeface="Lato" panose="020F0502020204030203" pitchFamily="34" charset="77"/>
                          <a:cs typeface="Arial" panose="020B0604020202020204" pitchFamily="34" charset="0"/>
                        </a:rPr>
                        <a:t>Construction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50" dirty="0">
                          <a:solidFill>
                            <a:schemeClr val="bg2">
                              <a:lumMod val="50000"/>
                            </a:schemeClr>
                          </a:solidFill>
                        </a:rPr>
                        <a:t>Financial </a:t>
                      </a:r>
                      <a:br>
                        <a:rPr lang="en-US" sz="1050" dirty="0">
                          <a:solidFill>
                            <a:schemeClr val="bg2">
                              <a:lumMod val="50000"/>
                            </a:schemeClr>
                          </a:solidFill>
                        </a:rPr>
                      </a:br>
                      <a:r>
                        <a:rPr lang="en-US" sz="1050" dirty="0">
                          <a:solidFill>
                            <a:schemeClr val="bg2">
                              <a:lumMod val="50000"/>
                            </a:schemeClr>
                          </a:solidFill>
                        </a:rPr>
                        <a:t>Services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50000"/>
                            </a:schemeClr>
                          </a:solidFill>
                        </a:rPr>
                        <a:t>Government Contracting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50000"/>
                            </a:schemeClr>
                          </a:solidFill>
                        </a:rPr>
                        <a:t>Individuals / </a:t>
                      </a:r>
                      <a:br>
                        <a:rPr lang="en-US" sz="1050" dirty="0">
                          <a:solidFill>
                            <a:schemeClr val="bg2">
                              <a:lumMod val="50000"/>
                            </a:schemeClr>
                          </a:solidFill>
                        </a:rPr>
                      </a:br>
                      <a:r>
                        <a:rPr lang="en-US" sz="1050" dirty="0">
                          <a:solidFill>
                            <a:schemeClr val="bg2">
                              <a:lumMod val="50000"/>
                            </a:schemeClr>
                          </a:solidFill>
                        </a:rPr>
                        <a:t>High Net Worth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50000"/>
                            </a:schemeClr>
                          </a:solidFill>
                        </a:rPr>
                        <a:t>Manufacturing &amp; Distribution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50000"/>
                            </a:schemeClr>
                          </a:solidFill>
                          <a:latin typeface="Lato" panose="020F0502020204030203" pitchFamily="34" charset="77"/>
                          <a:cs typeface="Arial" panose="020B0604020202020204" pitchFamily="34" charset="0"/>
                        </a:rPr>
                        <a:t>Nonprofit &amp; Education</a:t>
                      </a:r>
                      <a:endParaRPr lang="en-US" sz="1050" dirty="0">
                        <a:solidFill>
                          <a:schemeClr val="bg2">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04580333"/>
                  </a:ext>
                </a:extLst>
              </a:tr>
              <a:tr h="708485">
                <a:tc>
                  <a:txBody>
                    <a:bodyPr/>
                    <a:lstStyle/>
                    <a:p>
                      <a:pPr algn="ctr"/>
                      <a:endParaRPr lang="en-US" sz="1050" dirty="0">
                        <a:solidFill>
                          <a:schemeClr val="bg2">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050" dirty="0">
                        <a:solidFill>
                          <a:schemeClr val="bg2">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050" dirty="0">
                        <a:solidFill>
                          <a:schemeClr val="bg2">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050" dirty="0">
                        <a:solidFill>
                          <a:schemeClr val="bg2">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050" dirty="0">
                        <a:solidFill>
                          <a:schemeClr val="bg2">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050" dirty="0">
                        <a:solidFill>
                          <a:schemeClr val="bg2">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75750580"/>
                  </a:ext>
                </a:extLst>
              </a:tr>
              <a:tr h="585530">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50" dirty="0">
                          <a:solidFill>
                            <a:schemeClr val="bg2">
                              <a:lumMod val="50000"/>
                            </a:schemeClr>
                          </a:solidFill>
                          <a:latin typeface="Lato" panose="020F0502020204030203" pitchFamily="34" charset="77"/>
                          <a:cs typeface="Arial" panose="020B0604020202020204" pitchFamily="34" charset="0"/>
                        </a:rPr>
                        <a:t>Private </a:t>
                      </a:r>
                      <a:br>
                        <a:rPr lang="en-US" sz="1050" dirty="0">
                          <a:solidFill>
                            <a:schemeClr val="bg2">
                              <a:lumMod val="50000"/>
                            </a:schemeClr>
                          </a:solidFill>
                          <a:latin typeface="Lato" panose="020F0502020204030203" pitchFamily="34" charset="77"/>
                          <a:cs typeface="Arial" panose="020B0604020202020204" pitchFamily="34" charset="0"/>
                        </a:rPr>
                      </a:br>
                      <a:r>
                        <a:rPr lang="en-US" sz="1050" dirty="0">
                          <a:solidFill>
                            <a:schemeClr val="bg2">
                              <a:lumMod val="50000"/>
                            </a:schemeClr>
                          </a:solidFill>
                          <a:latin typeface="Lato" panose="020F0502020204030203" pitchFamily="34" charset="77"/>
                          <a:cs typeface="Arial" panose="020B0604020202020204" pitchFamily="34" charset="0"/>
                        </a:rPr>
                        <a:t>Equity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50" dirty="0">
                          <a:solidFill>
                            <a:schemeClr val="bg2">
                              <a:lumMod val="50000"/>
                            </a:schemeClr>
                          </a:solidFill>
                          <a:latin typeface="Lato" panose="020F0502020204030203" pitchFamily="34" charset="77"/>
                          <a:cs typeface="Arial" panose="020B0604020202020204" pitchFamily="34" charset="0"/>
                        </a:rPr>
                        <a:t>Professional Services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50" dirty="0">
                          <a:solidFill>
                            <a:schemeClr val="bg2">
                              <a:lumMod val="50000"/>
                            </a:schemeClr>
                          </a:solidFill>
                          <a:latin typeface="Lato" panose="020F0502020204030203" pitchFamily="34" charset="77"/>
                          <a:cs typeface="Arial" panose="020B0604020202020204" pitchFamily="34" charset="0"/>
                        </a:rPr>
                        <a:t>Real </a:t>
                      </a:r>
                      <a:br>
                        <a:rPr lang="en-US" sz="1050" dirty="0">
                          <a:solidFill>
                            <a:schemeClr val="bg2">
                              <a:lumMod val="50000"/>
                            </a:schemeClr>
                          </a:solidFill>
                          <a:latin typeface="Lato" panose="020F0502020204030203" pitchFamily="34" charset="77"/>
                          <a:cs typeface="Arial" panose="020B0604020202020204" pitchFamily="34" charset="0"/>
                        </a:rPr>
                      </a:br>
                      <a:r>
                        <a:rPr lang="en-US" sz="1050" dirty="0">
                          <a:solidFill>
                            <a:schemeClr val="bg2">
                              <a:lumMod val="50000"/>
                            </a:schemeClr>
                          </a:solidFill>
                          <a:latin typeface="Lato" panose="020F0502020204030203" pitchFamily="34" charset="77"/>
                          <a:cs typeface="Arial" panose="020B0604020202020204" pitchFamily="34" charset="0"/>
                        </a:rPr>
                        <a:t>Estate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50" dirty="0">
                          <a:solidFill>
                            <a:schemeClr val="bg2">
                              <a:lumMod val="50000"/>
                            </a:schemeClr>
                          </a:solidFill>
                          <a:latin typeface="Lato" panose="020F0502020204030203" pitchFamily="34" charset="77"/>
                          <a:cs typeface="Arial" panose="020B0604020202020204" pitchFamily="34" charset="0"/>
                        </a:rPr>
                        <a:t>Restaurant, Franchise &amp; Hospitality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50" dirty="0">
                          <a:solidFill>
                            <a:schemeClr val="bg2">
                              <a:lumMod val="50000"/>
                            </a:schemeClr>
                          </a:solidFill>
                          <a:latin typeface="Lato" panose="020F0502020204030203" pitchFamily="34" charset="77"/>
                          <a:cs typeface="Arial" panose="020B0604020202020204" pitchFamily="34" charset="0"/>
                        </a:rPr>
                        <a:t>Technology &amp; Blockchain</a:t>
                      </a:r>
                      <a:endParaRPr lang="en-US" sz="1050" dirty="0">
                        <a:solidFill>
                          <a:schemeClr val="bg2">
                            <a:lumMod val="50000"/>
                          </a:schemeClr>
                        </a:solidFill>
                      </a:endParaRPr>
                    </a:p>
                    <a:p>
                      <a:pPr algn="ctr">
                        <a:lnSpc>
                          <a:spcPct val="90000"/>
                        </a:lnSpc>
                      </a:pPr>
                      <a:endParaRPr lang="en-US" sz="1050" dirty="0">
                        <a:solidFill>
                          <a:schemeClr val="bg2">
                            <a:lumMod val="50000"/>
                          </a:schemeClr>
                        </a:solidFill>
                        <a:latin typeface="Lato" panose="020F0502020204030203" pitchFamily="34" charset="77"/>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50" dirty="0">
                        <a:solidFill>
                          <a:schemeClr val="bg2">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785771150"/>
                  </a:ext>
                </a:extLst>
              </a:tr>
            </a:tbl>
          </a:graphicData>
        </a:graphic>
      </p:graphicFrame>
      <p:sp>
        <p:nvSpPr>
          <p:cNvPr id="6" name="Rectangle 5">
            <a:extLst>
              <a:ext uri="{FF2B5EF4-FFF2-40B4-BE49-F238E27FC236}">
                <a16:creationId xmlns:a16="http://schemas.microsoft.com/office/drawing/2014/main" id="{6FEABB27-B1A5-7046-A997-ED791A1CCAAA}"/>
              </a:ext>
            </a:extLst>
          </p:cNvPr>
          <p:cNvSpPr/>
          <p:nvPr/>
        </p:nvSpPr>
        <p:spPr>
          <a:xfrm>
            <a:off x="0" y="3889797"/>
            <a:ext cx="12192000" cy="25046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Lato"/>
              <a:ea typeface="+mn-ea"/>
              <a:cs typeface="+mn-cs"/>
            </a:endParaRPr>
          </a:p>
        </p:txBody>
      </p:sp>
      <p:grpSp>
        <p:nvGrpSpPr>
          <p:cNvPr id="64" name="Group 63">
            <a:extLst>
              <a:ext uri="{FF2B5EF4-FFF2-40B4-BE49-F238E27FC236}">
                <a16:creationId xmlns:a16="http://schemas.microsoft.com/office/drawing/2014/main" id="{A4B1DCCF-341C-F94F-B4AC-27F52435BFB4}"/>
              </a:ext>
            </a:extLst>
          </p:cNvPr>
          <p:cNvGrpSpPr/>
          <p:nvPr/>
        </p:nvGrpSpPr>
        <p:grpSpPr>
          <a:xfrm>
            <a:off x="4028824" y="1377683"/>
            <a:ext cx="460463" cy="2345952"/>
            <a:chOff x="1760650" y="1292883"/>
            <a:chExt cx="556426" cy="2834868"/>
          </a:xfrm>
          <a:solidFill>
            <a:schemeClr val="accent2"/>
          </a:solidFill>
        </p:grpSpPr>
        <p:sp>
          <p:nvSpPr>
            <p:cNvPr id="65" name="Rectangle 64">
              <a:extLst>
                <a:ext uri="{FF2B5EF4-FFF2-40B4-BE49-F238E27FC236}">
                  <a16:creationId xmlns:a16="http://schemas.microsoft.com/office/drawing/2014/main" id="{D8DF7415-B9B7-9B40-A228-7547C3DC9D59}"/>
                </a:ext>
              </a:extLst>
            </p:cNvPr>
            <p:cNvSpPr/>
            <p:nvPr/>
          </p:nvSpPr>
          <p:spPr>
            <a:xfrm>
              <a:off x="1760650" y="1292883"/>
              <a:ext cx="432549" cy="2834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defRPr/>
              </a:pPr>
              <a:r>
                <a:rPr kumimoji="0" lang="en-US" sz="1400" b="0" i="0" u="none" strike="noStrike" kern="1200" cap="none" spc="0" normalizeH="0" baseline="0" noProof="0" dirty="0">
                  <a:ln>
                    <a:noFill/>
                  </a:ln>
                  <a:solidFill>
                    <a:srgbClr val="FFFFFF"/>
                  </a:solidFill>
                  <a:effectLst/>
                  <a:uLnTx/>
                  <a:uFillTx/>
                  <a:ea typeface="Arial Narrow" charset="0"/>
                  <a:cs typeface="Arial Narrow" charset="0"/>
                </a:rPr>
                <a:t>INDUSTRIES</a:t>
              </a:r>
              <a:endParaRPr kumimoji="0" lang="en-US" sz="1350" b="0" i="0" u="none" strike="noStrike" kern="1200" cap="none" spc="0" normalizeH="0" baseline="0" noProof="0" dirty="0">
                <a:ln>
                  <a:noFill/>
                </a:ln>
                <a:solidFill>
                  <a:srgbClr val="FFFFFF"/>
                </a:solidFill>
                <a:effectLst/>
                <a:uLnTx/>
                <a:uFillTx/>
                <a:ea typeface="+mn-ea"/>
                <a:cs typeface="+mn-cs"/>
              </a:endParaRPr>
            </a:p>
          </p:txBody>
        </p:sp>
        <p:sp>
          <p:nvSpPr>
            <p:cNvPr id="66" name="Triangle 65">
              <a:extLst>
                <a:ext uri="{FF2B5EF4-FFF2-40B4-BE49-F238E27FC236}">
                  <a16:creationId xmlns:a16="http://schemas.microsoft.com/office/drawing/2014/main" id="{CEFD9A34-9909-6C4E-BBD6-A1E640CAB5E9}"/>
                </a:ext>
              </a:extLst>
            </p:cNvPr>
            <p:cNvSpPr/>
            <p:nvPr/>
          </p:nvSpPr>
          <p:spPr>
            <a:xfrm rot="5400000">
              <a:off x="2060223" y="2638399"/>
              <a:ext cx="369868" cy="14383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ea typeface="+mn-ea"/>
                <a:cs typeface="+mn-cs"/>
              </a:endParaRPr>
            </a:p>
          </p:txBody>
        </p:sp>
      </p:grpSp>
      <p:sp>
        <p:nvSpPr>
          <p:cNvPr id="73" name="TextBox 72">
            <a:extLst>
              <a:ext uri="{FF2B5EF4-FFF2-40B4-BE49-F238E27FC236}">
                <a16:creationId xmlns:a16="http://schemas.microsoft.com/office/drawing/2014/main" id="{01F589E6-9357-934B-868A-D93BAA167DAE}"/>
              </a:ext>
            </a:extLst>
          </p:cNvPr>
          <p:cNvSpPr txBox="1"/>
          <p:nvPr/>
        </p:nvSpPr>
        <p:spPr>
          <a:xfrm>
            <a:off x="632431" y="4140504"/>
            <a:ext cx="2651760" cy="2110065"/>
          </a:xfrm>
          <a:prstGeom prst="rect">
            <a:avLst/>
          </a:prstGeom>
          <a:noFill/>
        </p:spPr>
        <p:txBody>
          <a:bodyPr wrap="square" lIns="91440" tIns="45720" rIns="91440" bIns="45720" numCol="1" rtlCol="0" anchor="t">
            <a:spAutoFit/>
          </a:bodyPr>
          <a:lstStyle/>
          <a:p>
            <a:pPr marL="0" marR="0" lvl="0" indent="0" algn="l" defTabSz="1800225" rtl="0" eaLnBrk="1" fontAlgn="auto" latinLnBrk="0" hangingPunct="1">
              <a:lnSpc>
                <a:spcPts val="195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37920"/>
                </a:solidFill>
                <a:effectLst/>
                <a:uLnTx/>
                <a:uFillTx/>
                <a:latin typeface="Lato Heavy"/>
                <a:ea typeface="Lato"/>
                <a:cs typeface="Lato"/>
              </a:rPr>
              <a:t>SPECIALTY TAX</a:t>
            </a:r>
          </a:p>
          <a:p>
            <a:pPr marL="128270" marR="0" lvl="0" indent="-128270" algn="l" defTabSz="1800225" rtl="0" eaLnBrk="1" fontAlgn="auto" latinLnBrk="0" hangingPunct="1">
              <a:lnSpc>
                <a:spcPts val="195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E8EAED">
                    <a:lumMod val="50000"/>
                  </a:srgbClr>
                </a:solidFill>
                <a:effectLst/>
                <a:uLnTx/>
                <a:uFillTx/>
                <a:latin typeface="Lato"/>
                <a:ea typeface="Lato"/>
                <a:cs typeface="Lato"/>
              </a:rPr>
              <a:t>Employee Retention Credit</a:t>
            </a:r>
          </a:p>
          <a:p>
            <a:pPr marL="128270" marR="0" lvl="0" indent="-128270" algn="l" defTabSz="1800225" rtl="0" eaLnBrk="1" fontAlgn="auto" latinLnBrk="0" hangingPunct="1">
              <a:lnSpc>
                <a:spcPts val="195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E8EAED">
                    <a:lumMod val="50000"/>
                  </a:srgbClr>
                </a:solidFill>
                <a:effectLst/>
                <a:uLnTx/>
                <a:uFillTx/>
                <a:latin typeface="Lato"/>
                <a:ea typeface="Lato"/>
                <a:cs typeface="Lato"/>
              </a:rPr>
              <a:t>Paycheck Protection Program</a:t>
            </a:r>
          </a:p>
          <a:p>
            <a:pPr marL="128270" marR="0" lvl="0" indent="-128270" algn="l" defTabSz="1800225" rtl="0" eaLnBrk="1" fontAlgn="auto" latinLnBrk="0" hangingPunct="1">
              <a:lnSpc>
                <a:spcPts val="195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E8EAED">
                    <a:lumMod val="50000"/>
                  </a:srgbClr>
                </a:solidFill>
                <a:effectLst/>
                <a:uLnTx/>
                <a:uFillTx/>
                <a:latin typeface="Lato"/>
                <a:ea typeface="Lato"/>
                <a:cs typeface="Lato"/>
              </a:rPr>
              <a:t>State and Local Tax</a:t>
            </a:r>
          </a:p>
          <a:p>
            <a:pPr marL="128270" marR="0" lvl="0" indent="-128270" algn="l" defTabSz="1800225" rtl="0" eaLnBrk="1" fontAlgn="auto" latinLnBrk="0" hangingPunct="1">
              <a:lnSpc>
                <a:spcPts val="195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E8EAED">
                    <a:lumMod val="50000"/>
                  </a:srgbClr>
                </a:solidFill>
                <a:effectLst/>
                <a:uLnTx/>
                <a:uFillTx/>
                <a:latin typeface="Lato"/>
                <a:ea typeface="Lato"/>
                <a:cs typeface="Lato"/>
              </a:rPr>
              <a:t>Tax Credits and Incentives</a:t>
            </a:r>
          </a:p>
          <a:p>
            <a:pPr marL="128270" marR="0" lvl="0" indent="-128270" algn="l" defTabSz="1800225" rtl="0" eaLnBrk="1" fontAlgn="auto" latinLnBrk="0" hangingPunct="1">
              <a:lnSpc>
                <a:spcPts val="195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E8EAED">
                    <a:lumMod val="50000"/>
                  </a:srgbClr>
                </a:solidFill>
                <a:effectLst/>
                <a:uLnTx/>
                <a:uFillTx/>
                <a:latin typeface="Lato"/>
                <a:ea typeface="Lato"/>
                <a:cs typeface="Lato"/>
              </a:rPr>
              <a:t>International Tax</a:t>
            </a:r>
          </a:p>
          <a:p>
            <a:pPr marL="128270" marR="0" lvl="0" indent="-128270" algn="l" defTabSz="1800225" rtl="0" eaLnBrk="1" fontAlgn="auto" latinLnBrk="0" hangingPunct="1">
              <a:lnSpc>
                <a:spcPts val="195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E8EAED">
                    <a:lumMod val="50000"/>
                  </a:srgbClr>
                </a:solidFill>
                <a:effectLst/>
                <a:uLnTx/>
                <a:uFillTx/>
                <a:latin typeface="Lato"/>
                <a:ea typeface="Lato"/>
                <a:cs typeface="Lato"/>
              </a:rPr>
              <a:t>Transfer Pricing</a:t>
            </a:r>
          </a:p>
          <a:p>
            <a:pPr marL="128270" marR="0" lvl="0" indent="-128270" algn="l" defTabSz="1800225" rtl="0" eaLnBrk="1" fontAlgn="auto" latinLnBrk="0" hangingPunct="1">
              <a:lnSpc>
                <a:spcPts val="195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E8EAED">
                    <a:lumMod val="50000"/>
                  </a:srgbClr>
                </a:solidFill>
                <a:effectLst/>
                <a:uLnTx/>
                <a:uFillTx/>
                <a:latin typeface="Lato"/>
                <a:ea typeface="Lato"/>
                <a:cs typeface="Lato"/>
              </a:rPr>
              <a:t>Tax Controversy Services</a:t>
            </a:r>
          </a:p>
        </p:txBody>
      </p:sp>
      <p:sp>
        <p:nvSpPr>
          <p:cNvPr id="74" name="TextBox 73">
            <a:extLst>
              <a:ext uri="{FF2B5EF4-FFF2-40B4-BE49-F238E27FC236}">
                <a16:creationId xmlns:a16="http://schemas.microsoft.com/office/drawing/2014/main" id="{ECE3281A-111F-2B4A-9499-A44F9A4F8625}"/>
              </a:ext>
            </a:extLst>
          </p:cNvPr>
          <p:cNvSpPr txBox="1"/>
          <p:nvPr/>
        </p:nvSpPr>
        <p:spPr>
          <a:xfrm>
            <a:off x="6380425" y="4114498"/>
            <a:ext cx="2651760" cy="2110065"/>
          </a:xfrm>
          <a:prstGeom prst="rect">
            <a:avLst/>
          </a:prstGeom>
          <a:noFill/>
        </p:spPr>
        <p:txBody>
          <a:bodyPr wrap="square" lIns="91440" tIns="45720" rIns="91440" bIns="45720" numCol="1" rtlCol="0" anchor="t">
            <a:spAutoFit/>
          </a:bodyPr>
          <a:lstStyle/>
          <a:p>
            <a:pPr marL="0" marR="0" lvl="0" indent="0" algn="l" defTabSz="1800225" rtl="0" eaLnBrk="1" fontAlgn="auto" latinLnBrk="0" hangingPunct="1">
              <a:lnSpc>
                <a:spcPts val="195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37920"/>
                </a:solidFill>
                <a:effectLst/>
                <a:uLnTx/>
                <a:uFillTx/>
                <a:latin typeface="Lato Heavy"/>
                <a:ea typeface="+mn-ea"/>
                <a:cs typeface="+mn-cs"/>
              </a:rPr>
              <a:t>OUTSOURCING</a:t>
            </a:r>
          </a:p>
          <a:p>
            <a:pPr marL="128588" marR="0" lvl="0" indent="-128588" algn="l" defTabSz="1800225" rtl="0" eaLnBrk="1" fontAlgn="auto" latinLnBrk="0" hangingPunct="1">
              <a:lnSpc>
                <a:spcPts val="195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E8EAED">
                    <a:lumMod val="50000"/>
                  </a:srgbClr>
                </a:solidFill>
                <a:effectLst/>
                <a:uLnTx/>
                <a:uFillTx/>
                <a:latin typeface="Lato"/>
                <a:ea typeface="+mn-ea"/>
                <a:cs typeface="+mn-cs"/>
              </a:rPr>
              <a:t>Accounting</a:t>
            </a:r>
          </a:p>
          <a:p>
            <a:pPr marL="128588" marR="0" lvl="0" indent="-128588" algn="l" defTabSz="1800225" rtl="0" eaLnBrk="1" fontAlgn="auto" latinLnBrk="0" hangingPunct="1">
              <a:lnSpc>
                <a:spcPts val="195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E8EAED">
                    <a:lumMod val="50000"/>
                  </a:srgbClr>
                </a:solidFill>
                <a:effectLst/>
                <a:uLnTx/>
                <a:uFillTx/>
                <a:latin typeface="Lato"/>
                <a:ea typeface="+mn-ea"/>
                <a:cs typeface="+mn-cs"/>
              </a:rPr>
              <a:t>Payroll </a:t>
            </a:r>
          </a:p>
          <a:p>
            <a:pPr marL="128588" marR="0" lvl="0" indent="-128588" algn="l" defTabSz="1800225" rtl="0" eaLnBrk="1" fontAlgn="auto" latinLnBrk="0" hangingPunct="1">
              <a:lnSpc>
                <a:spcPts val="195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E8EAED">
                    <a:lumMod val="50000"/>
                  </a:srgbClr>
                </a:solidFill>
                <a:effectLst/>
                <a:uLnTx/>
                <a:uFillTx/>
                <a:latin typeface="Lato"/>
                <a:ea typeface="+mn-ea"/>
                <a:cs typeface="+mn-cs"/>
              </a:rPr>
              <a:t>HR &amp; People Advisory </a:t>
            </a:r>
          </a:p>
          <a:p>
            <a:pPr marL="128588" marR="0" lvl="0" indent="-128588" algn="l" defTabSz="1800225" rtl="0" eaLnBrk="1" fontAlgn="auto" latinLnBrk="0" hangingPunct="1">
              <a:lnSpc>
                <a:spcPts val="195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E8EAED">
                    <a:lumMod val="50000"/>
                  </a:srgbClr>
                </a:solidFill>
                <a:effectLst/>
                <a:uLnTx/>
                <a:uFillTx/>
                <a:latin typeface="Lato"/>
                <a:ea typeface="+mn-ea"/>
                <a:cs typeface="+mn-cs"/>
              </a:rPr>
              <a:t>IT &amp; Financial Staffing</a:t>
            </a:r>
          </a:p>
          <a:p>
            <a:pPr marL="128588" marR="0" lvl="0" indent="-128588" algn="l" defTabSz="1800225" rtl="0" eaLnBrk="1" fontAlgn="auto" latinLnBrk="0" hangingPunct="1">
              <a:lnSpc>
                <a:spcPts val="195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E8EAED">
                    <a:lumMod val="50000"/>
                  </a:srgbClr>
                </a:solidFill>
                <a:effectLst/>
                <a:uLnTx/>
                <a:uFillTx/>
                <a:latin typeface="Lato"/>
                <a:ea typeface="+mn-ea"/>
                <a:cs typeface="+mn-cs"/>
              </a:rPr>
              <a:t>Indirect Tax</a:t>
            </a:r>
          </a:p>
          <a:p>
            <a:pPr marL="128588" marR="0" lvl="0" indent="-128588" algn="l" defTabSz="1800225" rtl="0" eaLnBrk="1" fontAlgn="auto" latinLnBrk="0" hangingPunct="1">
              <a:lnSpc>
                <a:spcPts val="195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E8EAED">
                    <a:lumMod val="50000"/>
                  </a:srgbClr>
                </a:solidFill>
                <a:effectLst/>
                <a:uLnTx/>
                <a:uFillTx/>
                <a:latin typeface="Lato"/>
                <a:ea typeface="+mn-ea"/>
                <a:cs typeface="+mn-cs"/>
              </a:rPr>
              <a:t>Fractional CFO</a:t>
            </a:r>
          </a:p>
          <a:p>
            <a:pPr marL="128588" marR="0" lvl="0" indent="-128588" algn="l" defTabSz="1800225" rtl="0" eaLnBrk="1" fontAlgn="auto" latinLnBrk="0" hangingPunct="1">
              <a:lnSpc>
                <a:spcPts val="195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E8EAED">
                    <a:lumMod val="50000"/>
                  </a:srgbClr>
                </a:solidFill>
                <a:effectLst/>
                <a:uLnTx/>
                <a:uFillTx/>
                <a:latin typeface="Lato"/>
                <a:ea typeface="+mn-ea"/>
                <a:cs typeface="+mn-cs"/>
              </a:rPr>
              <a:t>Financial Planning &amp; Analysis</a:t>
            </a:r>
            <a:endParaRPr kumimoji="0" lang="en-US" sz="1100" b="0" i="0" u="none" strike="noStrike" kern="1200" cap="none" spc="0" normalizeH="0" baseline="0" noProof="0" dirty="0">
              <a:ln>
                <a:noFill/>
              </a:ln>
              <a:solidFill>
                <a:srgbClr val="E8EAED">
                  <a:lumMod val="50000"/>
                </a:srgbClr>
              </a:solidFill>
              <a:effectLst/>
              <a:uLnTx/>
              <a:uFillTx/>
              <a:latin typeface="Lato"/>
              <a:ea typeface="+mn-ea"/>
              <a:cs typeface="Arial"/>
            </a:endParaRPr>
          </a:p>
        </p:txBody>
      </p:sp>
      <p:sp>
        <p:nvSpPr>
          <p:cNvPr id="75" name="TextBox 74">
            <a:extLst>
              <a:ext uri="{FF2B5EF4-FFF2-40B4-BE49-F238E27FC236}">
                <a16:creationId xmlns:a16="http://schemas.microsoft.com/office/drawing/2014/main" id="{79E94FAF-DAB0-2F49-84ED-694882319124}"/>
              </a:ext>
            </a:extLst>
          </p:cNvPr>
          <p:cNvSpPr txBox="1"/>
          <p:nvPr/>
        </p:nvSpPr>
        <p:spPr>
          <a:xfrm>
            <a:off x="9254423" y="4140504"/>
            <a:ext cx="2651760" cy="1853584"/>
          </a:xfrm>
          <a:prstGeom prst="rect">
            <a:avLst/>
          </a:prstGeom>
          <a:noFill/>
        </p:spPr>
        <p:txBody>
          <a:bodyPr wrap="square" lIns="91440" tIns="45720" rIns="91440" bIns="45720" numCol="1" rtlCol="0" anchor="t">
            <a:spAutoFit/>
          </a:bodyPr>
          <a:lstStyle/>
          <a:p>
            <a:pPr marL="0" marR="0" lvl="0" indent="0" algn="l" defTabSz="1800225" rtl="0" eaLnBrk="1" fontAlgn="auto" latinLnBrk="0" hangingPunct="1">
              <a:lnSpc>
                <a:spcPts val="195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37920"/>
                </a:solidFill>
                <a:effectLst/>
                <a:uLnTx/>
                <a:uFillTx/>
                <a:latin typeface="Lato Heavy"/>
                <a:ea typeface="+mn-ea"/>
                <a:cs typeface="+mn-cs"/>
              </a:rPr>
              <a:t>BUSINESS PERFORMANCE</a:t>
            </a:r>
          </a:p>
          <a:p>
            <a:pPr marL="128588" marR="0" lvl="0" indent="-128588" algn="l" defTabSz="1800225" rtl="0" eaLnBrk="1" fontAlgn="auto" latinLnBrk="0" hangingPunct="1">
              <a:lnSpc>
                <a:spcPts val="195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E8EAED">
                    <a:lumMod val="50000"/>
                  </a:srgbClr>
                </a:solidFill>
                <a:effectLst/>
                <a:uLnTx/>
                <a:uFillTx/>
                <a:latin typeface="Lato"/>
                <a:ea typeface="+mn-ea"/>
                <a:cs typeface="+mn-cs"/>
              </a:rPr>
              <a:t>Business Brokerage</a:t>
            </a:r>
          </a:p>
          <a:p>
            <a:pPr marL="128588" marR="0" lvl="0" indent="-128588" algn="l" defTabSz="1800225" rtl="0" eaLnBrk="1" fontAlgn="auto" latinLnBrk="0" hangingPunct="1">
              <a:lnSpc>
                <a:spcPts val="195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E8EAED">
                    <a:lumMod val="50000"/>
                  </a:srgbClr>
                </a:solidFill>
                <a:effectLst/>
                <a:uLnTx/>
                <a:uFillTx/>
                <a:latin typeface="Lato"/>
                <a:ea typeface="+mn-ea"/>
                <a:cs typeface="+mn-cs"/>
              </a:rPr>
              <a:t>Transaction Advisory</a:t>
            </a:r>
          </a:p>
          <a:p>
            <a:pPr marL="128588" marR="0" lvl="0" indent="-128588" algn="l" defTabSz="1800225" rtl="0" eaLnBrk="1" fontAlgn="auto" latinLnBrk="0" hangingPunct="1">
              <a:lnSpc>
                <a:spcPts val="195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E8EAED">
                    <a:lumMod val="50000"/>
                  </a:srgbClr>
                </a:solidFill>
                <a:effectLst/>
                <a:uLnTx/>
                <a:uFillTx/>
                <a:latin typeface="Lato"/>
                <a:ea typeface="+mn-ea"/>
                <a:cs typeface="+mn-cs"/>
              </a:rPr>
              <a:t>Business Valuation</a:t>
            </a:r>
          </a:p>
          <a:p>
            <a:pPr marL="128588" marR="0" lvl="0" indent="-128588" algn="l" defTabSz="1800225" rtl="0" eaLnBrk="1" fontAlgn="auto" latinLnBrk="0" hangingPunct="1">
              <a:lnSpc>
                <a:spcPts val="195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E8EAED">
                    <a:lumMod val="50000"/>
                  </a:srgbClr>
                </a:solidFill>
                <a:effectLst/>
                <a:uLnTx/>
                <a:uFillTx/>
                <a:latin typeface="Lato"/>
                <a:ea typeface="+mn-ea"/>
                <a:cs typeface="+mn-cs"/>
              </a:rPr>
              <a:t>Technical Accounting Consulting</a:t>
            </a:r>
          </a:p>
          <a:p>
            <a:pPr marL="128588" marR="0" lvl="0" indent="-128588" algn="l" defTabSz="1800225" rtl="0" eaLnBrk="1" fontAlgn="auto" latinLnBrk="0" hangingPunct="1">
              <a:lnSpc>
                <a:spcPts val="195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E8EAED">
                    <a:lumMod val="50000"/>
                  </a:srgbClr>
                </a:solidFill>
                <a:effectLst/>
                <a:uLnTx/>
                <a:uFillTx/>
                <a:latin typeface="Lato"/>
                <a:ea typeface="+mn-ea"/>
                <a:cs typeface="+mn-cs"/>
              </a:rPr>
              <a:t>Treasury Optimization Services</a:t>
            </a:r>
          </a:p>
          <a:p>
            <a:pPr marL="128588" marR="0" lvl="0" indent="-128588" algn="l" defTabSz="1800225" rtl="0" eaLnBrk="1" fontAlgn="auto" latinLnBrk="0" hangingPunct="1">
              <a:lnSpc>
                <a:spcPts val="195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E8EAED">
                    <a:lumMod val="50000"/>
                  </a:srgbClr>
                </a:solidFill>
                <a:effectLst/>
                <a:uLnTx/>
                <a:uFillTx/>
                <a:latin typeface="Lato"/>
                <a:ea typeface="+mn-ea"/>
                <a:cs typeface="+mn-cs"/>
              </a:rPr>
              <a:t>ESG Services</a:t>
            </a:r>
          </a:p>
        </p:txBody>
      </p:sp>
      <p:grpSp>
        <p:nvGrpSpPr>
          <p:cNvPr id="83" name="Group 82">
            <a:extLst>
              <a:ext uri="{FF2B5EF4-FFF2-40B4-BE49-F238E27FC236}">
                <a16:creationId xmlns:a16="http://schemas.microsoft.com/office/drawing/2014/main" id="{8F10735F-5D95-4A45-B09C-739F1764D742}"/>
              </a:ext>
            </a:extLst>
          </p:cNvPr>
          <p:cNvGrpSpPr/>
          <p:nvPr/>
        </p:nvGrpSpPr>
        <p:grpSpPr>
          <a:xfrm>
            <a:off x="2626517" y="1507709"/>
            <a:ext cx="906955" cy="891863"/>
            <a:chOff x="2387749" y="1452960"/>
            <a:chExt cx="1723549" cy="1694869"/>
          </a:xfrm>
        </p:grpSpPr>
        <p:sp>
          <p:nvSpPr>
            <p:cNvPr id="84" name="TextBox 83">
              <a:extLst>
                <a:ext uri="{FF2B5EF4-FFF2-40B4-BE49-F238E27FC236}">
                  <a16:creationId xmlns:a16="http://schemas.microsoft.com/office/drawing/2014/main" id="{C6E4E195-EB59-E145-9ECE-3B8F19E96620}"/>
                </a:ext>
              </a:extLst>
            </p:cNvPr>
            <p:cNvSpPr txBox="1"/>
            <p:nvPr/>
          </p:nvSpPr>
          <p:spPr>
            <a:xfrm>
              <a:off x="2387749" y="2419642"/>
              <a:ext cx="1723549" cy="728187"/>
            </a:xfrm>
            <a:prstGeom prst="rect">
              <a:avLst/>
            </a:prstGeom>
            <a:noFill/>
          </p:spPr>
          <p:txBody>
            <a:bodyPr wrap="square" rtlCol="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bg2">
                      <a:lumMod val="50000"/>
                    </a:schemeClr>
                  </a:solidFill>
                  <a:effectLst/>
                  <a:uLnTx/>
                  <a:uFillTx/>
                  <a:ea typeface="+mn-ea"/>
                  <a:cs typeface="+mn-cs"/>
                </a:rPr>
                <a:t>Audit &amp; Assurance</a:t>
              </a:r>
            </a:p>
          </p:txBody>
        </p:sp>
        <p:grpSp>
          <p:nvGrpSpPr>
            <p:cNvPr id="85" name="Group 84">
              <a:extLst>
                <a:ext uri="{FF2B5EF4-FFF2-40B4-BE49-F238E27FC236}">
                  <a16:creationId xmlns:a16="http://schemas.microsoft.com/office/drawing/2014/main" id="{0478FFC2-96B7-BD40-B688-2F920D46C602}"/>
                </a:ext>
              </a:extLst>
            </p:cNvPr>
            <p:cNvGrpSpPr/>
            <p:nvPr/>
          </p:nvGrpSpPr>
          <p:grpSpPr>
            <a:xfrm>
              <a:off x="2927045" y="1452960"/>
              <a:ext cx="651684" cy="860222"/>
              <a:chOff x="3103125" y="2179501"/>
              <a:chExt cx="651684" cy="860222"/>
            </a:xfrm>
          </p:grpSpPr>
          <p:sp>
            <p:nvSpPr>
              <p:cNvPr id="86" name="AutoShape 3">
                <a:extLst>
                  <a:ext uri="{FF2B5EF4-FFF2-40B4-BE49-F238E27FC236}">
                    <a16:creationId xmlns:a16="http://schemas.microsoft.com/office/drawing/2014/main" id="{D9C0DD0F-B2B4-BE43-A8B5-E66CDA7D7728}"/>
                  </a:ext>
                </a:extLst>
              </p:cNvPr>
              <p:cNvSpPr>
                <a:spLocks noChangeAspect="1" noChangeArrowheads="1" noTextEdit="1"/>
              </p:cNvSpPr>
              <p:nvPr/>
            </p:nvSpPr>
            <p:spPr bwMode="auto">
              <a:xfrm>
                <a:off x="3107470" y="2179501"/>
                <a:ext cx="642995" cy="8602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788591"/>
                  </a:solidFill>
                  <a:effectLst/>
                  <a:uLnTx/>
                  <a:uFillTx/>
                  <a:latin typeface="Lato"/>
                  <a:ea typeface="+mn-ea"/>
                  <a:cs typeface="+mn-cs"/>
                </a:endParaRPr>
              </a:p>
            </p:txBody>
          </p:sp>
          <p:sp>
            <p:nvSpPr>
              <p:cNvPr id="87" name="Freeform 5">
                <a:extLst>
                  <a:ext uri="{FF2B5EF4-FFF2-40B4-BE49-F238E27FC236}">
                    <a16:creationId xmlns:a16="http://schemas.microsoft.com/office/drawing/2014/main" id="{7FA8BB3D-E62F-994E-A394-C822452DB20A}"/>
                  </a:ext>
                </a:extLst>
              </p:cNvPr>
              <p:cNvSpPr>
                <a:spLocks noEditPoints="1"/>
              </p:cNvSpPr>
              <p:nvPr/>
            </p:nvSpPr>
            <p:spPr bwMode="auto">
              <a:xfrm>
                <a:off x="3103125" y="2183846"/>
                <a:ext cx="651684" cy="855877"/>
              </a:xfrm>
              <a:custGeom>
                <a:avLst/>
                <a:gdLst>
                  <a:gd name="T0" fmla="*/ 153 w 155"/>
                  <a:gd name="T1" fmla="*/ 39 h 203"/>
                  <a:gd name="T2" fmla="*/ 117 w 155"/>
                  <a:gd name="T3" fmla="*/ 3 h 203"/>
                  <a:gd name="T4" fmla="*/ 117 w 155"/>
                  <a:gd name="T5" fmla="*/ 2 h 203"/>
                  <a:gd name="T6" fmla="*/ 117 w 155"/>
                  <a:gd name="T7" fmla="*/ 0 h 203"/>
                  <a:gd name="T8" fmla="*/ 115 w 155"/>
                  <a:gd name="T9" fmla="*/ 0 h 203"/>
                  <a:gd name="T10" fmla="*/ 40 w 155"/>
                  <a:gd name="T11" fmla="*/ 0 h 203"/>
                  <a:gd name="T12" fmla="*/ 38 w 155"/>
                  <a:gd name="T13" fmla="*/ 0 h 203"/>
                  <a:gd name="T14" fmla="*/ 38 w 155"/>
                  <a:gd name="T15" fmla="*/ 2 h 203"/>
                  <a:gd name="T16" fmla="*/ 38 w 155"/>
                  <a:gd name="T17" fmla="*/ 3 h 203"/>
                  <a:gd name="T18" fmla="*/ 2 w 155"/>
                  <a:gd name="T19" fmla="*/ 39 h 203"/>
                  <a:gd name="T20" fmla="*/ 0 w 155"/>
                  <a:gd name="T21" fmla="*/ 41 h 203"/>
                  <a:gd name="T22" fmla="*/ 0 w 155"/>
                  <a:gd name="T23" fmla="*/ 102 h 203"/>
                  <a:gd name="T24" fmla="*/ 54 w 155"/>
                  <a:gd name="T25" fmla="*/ 191 h 203"/>
                  <a:gd name="T26" fmla="*/ 77 w 155"/>
                  <a:gd name="T27" fmla="*/ 203 h 203"/>
                  <a:gd name="T28" fmla="*/ 77 w 155"/>
                  <a:gd name="T29" fmla="*/ 203 h 203"/>
                  <a:gd name="T30" fmla="*/ 78 w 155"/>
                  <a:gd name="T31" fmla="*/ 203 h 203"/>
                  <a:gd name="T32" fmla="*/ 101 w 155"/>
                  <a:gd name="T33" fmla="*/ 191 h 203"/>
                  <a:gd name="T34" fmla="*/ 155 w 155"/>
                  <a:gd name="T35" fmla="*/ 102 h 203"/>
                  <a:gd name="T36" fmla="*/ 155 w 155"/>
                  <a:gd name="T37" fmla="*/ 41 h 203"/>
                  <a:gd name="T38" fmla="*/ 153 w 155"/>
                  <a:gd name="T39" fmla="*/ 39 h 203"/>
                  <a:gd name="T40" fmla="*/ 151 w 155"/>
                  <a:gd name="T41" fmla="*/ 102 h 203"/>
                  <a:gd name="T42" fmla="*/ 99 w 155"/>
                  <a:gd name="T43" fmla="*/ 188 h 203"/>
                  <a:gd name="T44" fmla="*/ 77 w 155"/>
                  <a:gd name="T45" fmla="*/ 199 h 203"/>
                  <a:gd name="T46" fmla="*/ 56 w 155"/>
                  <a:gd name="T47" fmla="*/ 188 h 203"/>
                  <a:gd name="T48" fmla="*/ 4 w 155"/>
                  <a:gd name="T49" fmla="*/ 102 h 203"/>
                  <a:gd name="T50" fmla="*/ 4 w 155"/>
                  <a:gd name="T51" fmla="*/ 43 h 203"/>
                  <a:gd name="T52" fmla="*/ 42 w 155"/>
                  <a:gd name="T53" fmla="*/ 4 h 203"/>
                  <a:gd name="T54" fmla="*/ 113 w 155"/>
                  <a:gd name="T55" fmla="*/ 4 h 203"/>
                  <a:gd name="T56" fmla="*/ 151 w 155"/>
                  <a:gd name="T57" fmla="*/ 43 h 203"/>
                  <a:gd name="T58" fmla="*/ 151 w 155"/>
                  <a:gd name="T59" fmla="*/ 10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5" h="203">
                    <a:moveTo>
                      <a:pt x="153" y="39"/>
                    </a:moveTo>
                    <a:cubicBezTo>
                      <a:pt x="133" y="39"/>
                      <a:pt x="117" y="23"/>
                      <a:pt x="117" y="3"/>
                    </a:cubicBezTo>
                    <a:cubicBezTo>
                      <a:pt x="117" y="3"/>
                      <a:pt x="117" y="2"/>
                      <a:pt x="117" y="2"/>
                    </a:cubicBezTo>
                    <a:cubicBezTo>
                      <a:pt x="117" y="1"/>
                      <a:pt x="117" y="1"/>
                      <a:pt x="117" y="0"/>
                    </a:cubicBezTo>
                    <a:cubicBezTo>
                      <a:pt x="116" y="0"/>
                      <a:pt x="116" y="0"/>
                      <a:pt x="115" y="0"/>
                    </a:cubicBezTo>
                    <a:cubicBezTo>
                      <a:pt x="40" y="0"/>
                      <a:pt x="40" y="0"/>
                      <a:pt x="40" y="0"/>
                    </a:cubicBezTo>
                    <a:cubicBezTo>
                      <a:pt x="39" y="0"/>
                      <a:pt x="39" y="0"/>
                      <a:pt x="38" y="0"/>
                    </a:cubicBezTo>
                    <a:cubicBezTo>
                      <a:pt x="38" y="1"/>
                      <a:pt x="38" y="1"/>
                      <a:pt x="38" y="2"/>
                    </a:cubicBezTo>
                    <a:cubicBezTo>
                      <a:pt x="38" y="3"/>
                      <a:pt x="38" y="3"/>
                      <a:pt x="38" y="3"/>
                    </a:cubicBezTo>
                    <a:cubicBezTo>
                      <a:pt x="38" y="23"/>
                      <a:pt x="22" y="39"/>
                      <a:pt x="2" y="39"/>
                    </a:cubicBezTo>
                    <a:cubicBezTo>
                      <a:pt x="1" y="39"/>
                      <a:pt x="0" y="40"/>
                      <a:pt x="0" y="41"/>
                    </a:cubicBezTo>
                    <a:cubicBezTo>
                      <a:pt x="0" y="102"/>
                      <a:pt x="0" y="102"/>
                      <a:pt x="0" y="102"/>
                    </a:cubicBezTo>
                    <a:cubicBezTo>
                      <a:pt x="0" y="139"/>
                      <a:pt x="21" y="174"/>
                      <a:pt x="54" y="191"/>
                    </a:cubicBezTo>
                    <a:cubicBezTo>
                      <a:pt x="77" y="203"/>
                      <a:pt x="77" y="203"/>
                      <a:pt x="77" y="203"/>
                    </a:cubicBezTo>
                    <a:cubicBezTo>
                      <a:pt x="77" y="203"/>
                      <a:pt x="77" y="203"/>
                      <a:pt x="77" y="203"/>
                    </a:cubicBezTo>
                    <a:cubicBezTo>
                      <a:pt x="78" y="203"/>
                      <a:pt x="78" y="203"/>
                      <a:pt x="78" y="203"/>
                    </a:cubicBezTo>
                    <a:cubicBezTo>
                      <a:pt x="101" y="191"/>
                      <a:pt x="101" y="191"/>
                      <a:pt x="101" y="191"/>
                    </a:cubicBezTo>
                    <a:cubicBezTo>
                      <a:pt x="134" y="174"/>
                      <a:pt x="155" y="139"/>
                      <a:pt x="155" y="102"/>
                    </a:cubicBezTo>
                    <a:cubicBezTo>
                      <a:pt x="155" y="41"/>
                      <a:pt x="155" y="41"/>
                      <a:pt x="155" y="41"/>
                    </a:cubicBezTo>
                    <a:cubicBezTo>
                      <a:pt x="155" y="40"/>
                      <a:pt x="154" y="39"/>
                      <a:pt x="153" y="39"/>
                    </a:cubicBezTo>
                    <a:close/>
                    <a:moveTo>
                      <a:pt x="151" y="102"/>
                    </a:moveTo>
                    <a:cubicBezTo>
                      <a:pt x="151" y="138"/>
                      <a:pt x="131" y="171"/>
                      <a:pt x="99" y="188"/>
                    </a:cubicBezTo>
                    <a:cubicBezTo>
                      <a:pt x="77" y="199"/>
                      <a:pt x="77" y="199"/>
                      <a:pt x="77" y="199"/>
                    </a:cubicBezTo>
                    <a:cubicBezTo>
                      <a:pt x="56" y="188"/>
                      <a:pt x="56" y="188"/>
                      <a:pt x="56" y="188"/>
                    </a:cubicBezTo>
                    <a:cubicBezTo>
                      <a:pt x="24" y="171"/>
                      <a:pt x="4" y="138"/>
                      <a:pt x="4" y="102"/>
                    </a:cubicBezTo>
                    <a:cubicBezTo>
                      <a:pt x="4" y="43"/>
                      <a:pt x="4" y="43"/>
                      <a:pt x="4" y="43"/>
                    </a:cubicBezTo>
                    <a:cubicBezTo>
                      <a:pt x="25" y="42"/>
                      <a:pt x="41" y="25"/>
                      <a:pt x="42" y="4"/>
                    </a:cubicBezTo>
                    <a:cubicBezTo>
                      <a:pt x="113" y="4"/>
                      <a:pt x="113" y="4"/>
                      <a:pt x="113" y="4"/>
                    </a:cubicBezTo>
                    <a:cubicBezTo>
                      <a:pt x="113" y="25"/>
                      <a:pt x="130" y="42"/>
                      <a:pt x="151" y="43"/>
                    </a:cubicBezTo>
                    <a:lnTo>
                      <a:pt x="151" y="102"/>
                    </a:lnTo>
                    <a:close/>
                  </a:path>
                </a:pathLst>
              </a:custGeom>
              <a:solidFill>
                <a:schemeClr val="bg2">
                  <a:lumMod val="1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chemeClr val="bg2">
                      <a:lumMod val="50000"/>
                    </a:schemeClr>
                  </a:solidFill>
                  <a:effectLst/>
                  <a:uLnTx/>
                  <a:uFillTx/>
                  <a:ea typeface="+mn-ea"/>
                  <a:cs typeface="+mn-cs"/>
                </a:endParaRPr>
              </a:p>
            </p:txBody>
          </p:sp>
          <p:sp>
            <p:nvSpPr>
              <p:cNvPr id="88" name="Freeform 6">
                <a:extLst>
                  <a:ext uri="{FF2B5EF4-FFF2-40B4-BE49-F238E27FC236}">
                    <a16:creationId xmlns:a16="http://schemas.microsoft.com/office/drawing/2014/main" id="{D4D8BF05-6959-6148-916C-450A7B6C6354}"/>
                  </a:ext>
                </a:extLst>
              </p:cNvPr>
              <p:cNvSpPr>
                <a:spLocks/>
              </p:cNvSpPr>
              <p:nvPr/>
            </p:nvSpPr>
            <p:spPr bwMode="auto">
              <a:xfrm>
                <a:off x="3318181" y="2288115"/>
                <a:ext cx="221573" cy="17378"/>
              </a:xfrm>
              <a:custGeom>
                <a:avLst/>
                <a:gdLst>
                  <a:gd name="T0" fmla="*/ 2 w 53"/>
                  <a:gd name="T1" fmla="*/ 4 h 4"/>
                  <a:gd name="T2" fmla="*/ 51 w 53"/>
                  <a:gd name="T3" fmla="*/ 4 h 4"/>
                  <a:gd name="T4" fmla="*/ 53 w 53"/>
                  <a:gd name="T5" fmla="*/ 2 h 4"/>
                  <a:gd name="T6" fmla="*/ 51 w 53"/>
                  <a:gd name="T7" fmla="*/ 0 h 4"/>
                  <a:gd name="T8" fmla="*/ 2 w 53"/>
                  <a:gd name="T9" fmla="*/ 0 h 4"/>
                  <a:gd name="T10" fmla="*/ 0 w 53"/>
                  <a:gd name="T11" fmla="*/ 2 h 4"/>
                  <a:gd name="T12" fmla="*/ 2 w 53"/>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3" h="4">
                    <a:moveTo>
                      <a:pt x="2" y="4"/>
                    </a:moveTo>
                    <a:cubicBezTo>
                      <a:pt x="51" y="4"/>
                      <a:pt x="51" y="4"/>
                      <a:pt x="51" y="4"/>
                    </a:cubicBezTo>
                    <a:cubicBezTo>
                      <a:pt x="52" y="4"/>
                      <a:pt x="53" y="4"/>
                      <a:pt x="53" y="2"/>
                    </a:cubicBezTo>
                    <a:cubicBezTo>
                      <a:pt x="53" y="1"/>
                      <a:pt x="52" y="0"/>
                      <a:pt x="51" y="0"/>
                    </a:cubicBezTo>
                    <a:cubicBezTo>
                      <a:pt x="2" y="0"/>
                      <a:pt x="2" y="0"/>
                      <a:pt x="2" y="0"/>
                    </a:cubicBezTo>
                    <a:cubicBezTo>
                      <a:pt x="1" y="0"/>
                      <a:pt x="0" y="1"/>
                      <a:pt x="0" y="2"/>
                    </a:cubicBezTo>
                    <a:cubicBezTo>
                      <a:pt x="0" y="4"/>
                      <a:pt x="1" y="4"/>
                      <a:pt x="2" y="4"/>
                    </a:cubicBezTo>
                    <a:close/>
                  </a:path>
                </a:pathLst>
              </a:custGeom>
              <a:solidFill>
                <a:schemeClr val="bg2">
                  <a:lumMod val="1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chemeClr val="bg2">
                      <a:lumMod val="50000"/>
                    </a:schemeClr>
                  </a:solidFill>
                  <a:effectLst/>
                  <a:uLnTx/>
                  <a:uFillTx/>
                  <a:ea typeface="+mn-ea"/>
                  <a:cs typeface="+mn-cs"/>
                </a:endParaRPr>
              </a:p>
            </p:txBody>
          </p:sp>
          <p:sp>
            <p:nvSpPr>
              <p:cNvPr id="89" name="Freeform 7">
                <a:extLst>
                  <a:ext uri="{FF2B5EF4-FFF2-40B4-BE49-F238E27FC236}">
                    <a16:creationId xmlns:a16="http://schemas.microsoft.com/office/drawing/2014/main" id="{114D4ADD-5409-7C41-99A9-CE3C3E822128}"/>
                  </a:ext>
                </a:extLst>
              </p:cNvPr>
              <p:cNvSpPr>
                <a:spLocks noEditPoints="1"/>
              </p:cNvSpPr>
              <p:nvPr/>
            </p:nvSpPr>
            <p:spPr bwMode="auto">
              <a:xfrm>
                <a:off x="3179155" y="2424968"/>
                <a:ext cx="499624" cy="525691"/>
              </a:xfrm>
              <a:custGeom>
                <a:avLst/>
                <a:gdLst>
                  <a:gd name="T0" fmla="*/ 0 w 119"/>
                  <a:gd name="T1" fmla="*/ 2 h 125"/>
                  <a:gd name="T2" fmla="*/ 0 w 119"/>
                  <a:gd name="T3" fmla="*/ 47 h 125"/>
                  <a:gd name="T4" fmla="*/ 41 w 119"/>
                  <a:gd name="T5" fmla="*/ 116 h 125"/>
                  <a:gd name="T6" fmla="*/ 59 w 119"/>
                  <a:gd name="T7" fmla="*/ 125 h 125"/>
                  <a:gd name="T8" fmla="*/ 59 w 119"/>
                  <a:gd name="T9" fmla="*/ 125 h 125"/>
                  <a:gd name="T10" fmla="*/ 60 w 119"/>
                  <a:gd name="T11" fmla="*/ 125 h 125"/>
                  <a:gd name="T12" fmla="*/ 78 w 119"/>
                  <a:gd name="T13" fmla="*/ 116 h 125"/>
                  <a:gd name="T14" fmla="*/ 119 w 119"/>
                  <a:gd name="T15" fmla="*/ 47 h 125"/>
                  <a:gd name="T16" fmla="*/ 119 w 119"/>
                  <a:gd name="T17" fmla="*/ 2 h 125"/>
                  <a:gd name="T18" fmla="*/ 117 w 119"/>
                  <a:gd name="T19" fmla="*/ 0 h 125"/>
                  <a:gd name="T20" fmla="*/ 2 w 119"/>
                  <a:gd name="T21" fmla="*/ 0 h 125"/>
                  <a:gd name="T22" fmla="*/ 0 w 119"/>
                  <a:gd name="T23" fmla="*/ 2 h 125"/>
                  <a:gd name="T24" fmla="*/ 76 w 119"/>
                  <a:gd name="T25" fmla="*/ 112 h 125"/>
                  <a:gd name="T26" fmla="*/ 59 w 119"/>
                  <a:gd name="T27" fmla="*/ 121 h 125"/>
                  <a:gd name="T28" fmla="*/ 43 w 119"/>
                  <a:gd name="T29" fmla="*/ 112 h 125"/>
                  <a:gd name="T30" fmla="*/ 4 w 119"/>
                  <a:gd name="T31" fmla="*/ 57 h 125"/>
                  <a:gd name="T32" fmla="*/ 114 w 119"/>
                  <a:gd name="T33" fmla="*/ 57 h 125"/>
                  <a:gd name="T34" fmla="*/ 76 w 119"/>
                  <a:gd name="T35" fmla="*/ 112 h 125"/>
                  <a:gd name="T36" fmla="*/ 4 w 119"/>
                  <a:gd name="T37" fmla="*/ 4 h 125"/>
                  <a:gd name="T38" fmla="*/ 115 w 119"/>
                  <a:gd name="T39" fmla="*/ 4 h 125"/>
                  <a:gd name="T40" fmla="*/ 115 w 119"/>
                  <a:gd name="T41" fmla="*/ 47 h 125"/>
                  <a:gd name="T42" fmla="*/ 115 w 119"/>
                  <a:gd name="T43" fmla="*/ 53 h 125"/>
                  <a:gd name="T44" fmla="*/ 4 w 119"/>
                  <a:gd name="T45" fmla="*/ 53 h 125"/>
                  <a:gd name="T46" fmla="*/ 4 w 119"/>
                  <a:gd name="T47" fmla="*/ 47 h 125"/>
                  <a:gd name="T48" fmla="*/ 4 w 119"/>
                  <a:gd name="T49" fmla="*/ 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9" h="125">
                    <a:moveTo>
                      <a:pt x="0" y="2"/>
                    </a:moveTo>
                    <a:cubicBezTo>
                      <a:pt x="0" y="47"/>
                      <a:pt x="0" y="47"/>
                      <a:pt x="0" y="47"/>
                    </a:cubicBezTo>
                    <a:cubicBezTo>
                      <a:pt x="0" y="76"/>
                      <a:pt x="16" y="102"/>
                      <a:pt x="41" y="116"/>
                    </a:cubicBezTo>
                    <a:cubicBezTo>
                      <a:pt x="59" y="125"/>
                      <a:pt x="59" y="125"/>
                      <a:pt x="59" y="125"/>
                    </a:cubicBezTo>
                    <a:cubicBezTo>
                      <a:pt x="59" y="125"/>
                      <a:pt x="59" y="125"/>
                      <a:pt x="59" y="125"/>
                    </a:cubicBezTo>
                    <a:cubicBezTo>
                      <a:pt x="60" y="125"/>
                      <a:pt x="60" y="125"/>
                      <a:pt x="60" y="125"/>
                    </a:cubicBezTo>
                    <a:cubicBezTo>
                      <a:pt x="78" y="116"/>
                      <a:pt x="78" y="116"/>
                      <a:pt x="78" y="116"/>
                    </a:cubicBezTo>
                    <a:cubicBezTo>
                      <a:pt x="103" y="102"/>
                      <a:pt x="119" y="76"/>
                      <a:pt x="119" y="47"/>
                    </a:cubicBezTo>
                    <a:cubicBezTo>
                      <a:pt x="119" y="2"/>
                      <a:pt x="119" y="2"/>
                      <a:pt x="119" y="2"/>
                    </a:cubicBezTo>
                    <a:cubicBezTo>
                      <a:pt x="119" y="1"/>
                      <a:pt x="118" y="0"/>
                      <a:pt x="117" y="0"/>
                    </a:cubicBezTo>
                    <a:cubicBezTo>
                      <a:pt x="2" y="0"/>
                      <a:pt x="2" y="0"/>
                      <a:pt x="2" y="0"/>
                    </a:cubicBezTo>
                    <a:cubicBezTo>
                      <a:pt x="1" y="0"/>
                      <a:pt x="0" y="1"/>
                      <a:pt x="0" y="2"/>
                    </a:cubicBezTo>
                    <a:close/>
                    <a:moveTo>
                      <a:pt x="76" y="112"/>
                    </a:moveTo>
                    <a:cubicBezTo>
                      <a:pt x="59" y="121"/>
                      <a:pt x="59" y="121"/>
                      <a:pt x="59" y="121"/>
                    </a:cubicBezTo>
                    <a:cubicBezTo>
                      <a:pt x="43" y="112"/>
                      <a:pt x="43" y="112"/>
                      <a:pt x="43" y="112"/>
                    </a:cubicBezTo>
                    <a:cubicBezTo>
                      <a:pt x="22" y="101"/>
                      <a:pt x="8" y="81"/>
                      <a:pt x="4" y="57"/>
                    </a:cubicBezTo>
                    <a:cubicBezTo>
                      <a:pt x="114" y="57"/>
                      <a:pt x="114" y="57"/>
                      <a:pt x="114" y="57"/>
                    </a:cubicBezTo>
                    <a:cubicBezTo>
                      <a:pt x="111" y="81"/>
                      <a:pt x="97" y="101"/>
                      <a:pt x="76" y="112"/>
                    </a:cubicBezTo>
                    <a:close/>
                    <a:moveTo>
                      <a:pt x="4" y="4"/>
                    </a:moveTo>
                    <a:cubicBezTo>
                      <a:pt x="115" y="4"/>
                      <a:pt x="115" y="4"/>
                      <a:pt x="115" y="4"/>
                    </a:cubicBezTo>
                    <a:cubicBezTo>
                      <a:pt x="115" y="47"/>
                      <a:pt x="115" y="47"/>
                      <a:pt x="115" y="47"/>
                    </a:cubicBezTo>
                    <a:cubicBezTo>
                      <a:pt x="115" y="49"/>
                      <a:pt x="115" y="51"/>
                      <a:pt x="115" y="53"/>
                    </a:cubicBezTo>
                    <a:cubicBezTo>
                      <a:pt x="4" y="53"/>
                      <a:pt x="4" y="53"/>
                      <a:pt x="4" y="53"/>
                    </a:cubicBezTo>
                    <a:cubicBezTo>
                      <a:pt x="4" y="51"/>
                      <a:pt x="4" y="49"/>
                      <a:pt x="4" y="47"/>
                    </a:cubicBezTo>
                    <a:lnTo>
                      <a:pt x="4" y="4"/>
                    </a:lnTo>
                    <a:close/>
                  </a:path>
                </a:pathLst>
              </a:custGeom>
              <a:solidFill>
                <a:schemeClr val="bg2">
                  <a:lumMod val="1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chemeClr val="bg2">
                      <a:lumMod val="50000"/>
                    </a:schemeClr>
                  </a:solidFill>
                  <a:effectLst/>
                  <a:uLnTx/>
                  <a:uFillTx/>
                  <a:ea typeface="+mn-ea"/>
                  <a:cs typeface="+mn-cs"/>
                </a:endParaRPr>
              </a:p>
            </p:txBody>
          </p:sp>
        </p:grpSp>
      </p:grpSp>
      <p:grpSp>
        <p:nvGrpSpPr>
          <p:cNvPr id="20" name="Group 19">
            <a:extLst>
              <a:ext uri="{FF2B5EF4-FFF2-40B4-BE49-F238E27FC236}">
                <a16:creationId xmlns:a16="http://schemas.microsoft.com/office/drawing/2014/main" id="{9EC40532-FCB5-AFFC-5EA8-9EAFB6ACFE2C}"/>
              </a:ext>
            </a:extLst>
          </p:cNvPr>
          <p:cNvGrpSpPr/>
          <p:nvPr/>
        </p:nvGrpSpPr>
        <p:grpSpPr>
          <a:xfrm>
            <a:off x="2569578" y="2794275"/>
            <a:ext cx="1020835" cy="877772"/>
            <a:chOff x="8038070" y="1383759"/>
            <a:chExt cx="1020835" cy="877772"/>
          </a:xfrm>
        </p:grpSpPr>
        <p:sp>
          <p:nvSpPr>
            <p:cNvPr id="108" name="TextBox 107">
              <a:extLst>
                <a:ext uri="{FF2B5EF4-FFF2-40B4-BE49-F238E27FC236}">
                  <a16:creationId xmlns:a16="http://schemas.microsoft.com/office/drawing/2014/main" id="{3D89013B-3DEB-4543-BFEC-415C632602DE}"/>
                </a:ext>
              </a:extLst>
            </p:cNvPr>
            <p:cNvSpPr txBox="1"/>
            <p:nvPr/>
          </p:nvSpPr>
          <p:spPr>
            <a:xfrm>
              <a:off x="8038070" y="1907011"/>
              <a:ext cx="1020835" cy="354520"/>
            </a:xfrm>
            <a:prstGeom prst="rect">
              <a:avLst/>
            </a:prstGeom>
            <a:noFill/>
          </p:spPr>
          <p:txBody>
            <a:bodyPr wrap="square"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bg2">
                      <a:lumMod val="50000"/>
                    </a:schemeClr>
                  </a:solidFill>
                  <a:effectLst/>
                  <a:uLnTx/>
                  <a:uFillTx/>
                  <a:ea typeface="+mn-ea"/>
                  <a:cs typeface="+mn-cs"/>
                </a:rPr>
                <a:t>Outsourcing</a:t>
              </a:r>
            </a:p>
          </p:txBody>
        </p:sp>
        <p:pic>
          <p:nvPicPr>
            <p:cNvPr id="109" name="Picture 108">
              <a:extLst>
                <a:ext uri="{FF2B5EF4-FFF2-40B4-BE49-F238E27FC236}">
                  <a16:creationId xmlns:a16="http://schemas.microsoft.com/office/drawing/2014/main" id="{4DAE4B83-03E8-B64C-8D87-1586CAC62C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311453" y="1383759"/>
              <a:ext cx="474069" cy="474069"/>
            </a:xfrm>
            <a:prstGeom prst="rect">
              <a:avLst/>
            </a:prstGeom>
          </p:spPr>
        </p:pic>
      </p:grpSp>
      <p:grpSp>
        <p:nvGrpSpPr>
          <p:cNvPr id="110" name="Group 109">
            <a:extLst>
              <a:ext uri="{FF2B5EF4-FFF2-40B4-BE49-F238E27FC236}">
                <a16:creationId xmlns:a16="http://schemas.microsoft.com/office/drawing/2014/main" id="{F350D090-8690-8E41-8197-AB54FC1E51DE}"/>
              </a:ext>
            </a:extLst>
          </p:cNvPr>
          <p:cNvGrpSpPr/>
          <p:nvPr/>
        </p:nvGrpSpPr>
        <p:grpSpPr>
          <a:xfrm>
            <a:off x="1147445" y="1507709"/>
            <a:ext cx="906955" cy="877376"/>
            <a:chOff x="440670" y="1474835"/>
            <a:chExt cx="1723549" cy="1667336"/>
          </a:xfrm>
        </p:grpSpPr>
        <p:sp>
          <p:nvSpPr>
            <p:cNvPr id="111" name="AutoShape 133">
              <a:extLst>
                <a:ext uri="{FF2B5EF4-FFF2-40B4-BE49-F238E27FC236}">
                  <a16:creationId xmlns:a16="http://schemas.microsoft.com/office/drawing/2014/main" id="{456E78BC-EFB9-704E-8229-1B4238F83880}"/>
                </a:ext>
              </a:extLst>
            </p:cNvPr>
            <p:cNvSpPr>
              <a:spLocks noChangeAspect="1" noChangeArrowheads="1" noTextEdit="1"/>
            </p:cNvSpPr>
            <p:nvPr/>
          </p:nvSpPr>
          <p:spPr bwMode="auto">
            <a:xfrm>
              <a:off x="879578" y="1591215"/>
              <a:ext cx="802632" cy="7896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788591"/>
                </a:solidFill>
                <a:effectLst/>
                <a:uLnTx/>
                <a:uFillTx/>
                <a:latin typeface="Lato"/>
                <a:ea typeface="+mn-ea"/>
                <a:cs typeface="+mn-cs"/>
              </a:endParaRPr>
            </a:p>
          </p:txBody>
        </p:sp>
        <p:grpSp>
          <p:nvGrpSpPr>
            <p:cNvPr id="112" name="Group 111">
              <a:extLst>
                <a:ext uri="{FF2B5EF4-FFF2-40B4-BE49-F238E27FC236}">
                  <a16:creationId xmlns:a16="http://schemas.microsoft.com/office/drawing/2014/main" id="{3A58AB0B-0D7B-C948-B3D7-521378B64748}"/>
                </a:ext>
              </a:extLst>
            </p:cNvPr>
            <p:cNvGrpSpPr/>
            <p:nvPr/>
          </p:nvGrpSpPr>
          <p:grpSpPr>
            <a:xfrm>
              <a:off x="440670" y="1474835"/>
              <a:ext cx="1723549" cy="1667336"/>
              <a:chOff x="326091" y="2061438"/>
              <a:chExt cx="1723549" cy="1667336"/>
            </a:xfrm>
          </p:grpSpPr>
          <p:sp>
            <p:nvSpPr>
              <p:cNvPr id="113" name="TextBox 112">
                <a:extLst>
                  <a:ext uri="{FF2B5EF4-FFF2-40B4-BE49-F238E27FC236}">
                    <a16:creationId xmlns:a16="http://schemas.microsoft.com/office/drawing/2014/main" id="{05942E17-8CCE-0B4D-BDBE-995491695900}"/>
                  </a:ext>
                </a:extLst>
              </p:cNvPr>
              <p:cNvSpPr txBox="1"/>
              <p:nvPr/>
            </p:nvSpPr>
            <p:spPr>
              <a:xfrm>
                <a:off x="326091" y="3000586"/>
                <a:ext cx="1723549" cy="728188"/>
              </a:xfrm>
              <a:prstGeom prst="rect">
                <a:avLst/>
              </a:prstGeom>
              <a:noFill/>
            </p:spPr>
            <p:txBody>
              <a:bodyPr wrap="square" rtlCol="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bg2">
                        <a:lumMod val="50000"/>
                      </a:schemeClr>
                    </a:solidFill>
                    <a:effectLst/>
                    <a:uLnTx/>
                    <a:uFillTx/>
                    <a:ea typeface="+mn-ea"/>
                    <a:cs typeface="+mn-cs"/>
                  </a:rPr>
                  <a:t>Advisory &amp; Consulting</a:t>
                </a:r>
              </a:p>
            </p:txBody>
          </p:sp>
          <p:sp>
            <p:nvSpPr>
              <p:cNvPr id="114" name="Freeform 135">
                <a:extLst>
                  <a:ext uri="{FF2B5EF4-FFF2-40B4-BE49-F238E27FC236}">
                    <a16:creationId xmlns:a16="http://schemas.microsoft.com/office/drawing/2014/main" id="{06495566-D31E-2E43-A816-7EC86BA8E93A}"/>
                  </a:ext>
                </a:extLst>
              </p:cNvPr>
              <p:cNvSpPr>
                <a:spLocks noEditPoints="1"/>
              </p:cNvSpPr>
              <p:nvPr/>
            </p:nvSpPr>
            <p:spPr bwMode="auto">
              <a:xfrm>
                <a:off x="769314" y="2061438"/>
                <a:ext cx="798317" cy="798316"/>
              </a:xfrm>
              <a:custGeom>
                <a:avLst/>
                <a:gdLst>
                  <a:gd name="T0" fmla="*/ 162 w 191"/>
                  <a:gd name="T1" fmla="*/ 89 h 191"/>
                  <a:gd name="T2" fmla="*/ 151 w 191"/>
                  <a:gd name="T3" fmla="*/ 62 h 191"/>
                  <a:gd name="T4" fmla="*/ 158 w 191"/>
                  <a:gd name="T5" fmla="*/ 88 h 191"/>
                  <a:gd name="T6" fmla="*/ 156 w 191"/>
                  <a:gd name="T7" fmla="*/ 38 h 191"/>
                  <a:gd name="T8" fmla="*/ 180 w 191"/>
                  <a:gd name="T9" fmla="*/ 81 h 191"/>
                  <a:gd name="T10" fmla="*/ 182 w 191"/>
                  <a:gd name="T11" fmla="*/ 78 h 191"/>
                  <a:gd name="T12" fmla="*/ 111 w 191"/>
                  <a:gd name="T13" fmla="*/ 11 h 191"/>
                  <a:gd name="T14" fmla="*/ 154 w 191"/>
                  <a:gd name="T15" fmla="*/ 35 h 191"/>
                  <a:gd name="T16" fmla="*/ 103 w 191"/>
                  <a:gd name="T17" fmla="*/ 34 h 191"/>
                  <a:gd name="T18" fmla="*/ 127 w 191"/>
                  <a:gd name="T19" fmla="*/ 42 h 191"/>
                  <a:gd name="T20" fmla="*/ 128 w 191"/>
                  <a:gd name="T21" fmla="*/ 38 h 191"/>
                  <a:gd name="T22" fmla="*/ 97 w 191"/>
                  <a:gd name="T23" fmla="*/ 2 h 191"/>
                  <a:gd name="T24" fmla="*/ 93 w 191"/>
                  <a:gd name="T25" fmla="*/ 2 h 191"/>
                  <a:gd name="T26" fmla="*/ 63 w 191"/>
                  <a:gd name="T27" fmla="*/ 38 h 191"/>
                  <a:gd name="T28" fmla="*/ 64 w 191"/>
                  <a:gd name="T29" fmla="*/ 42 h 191"/>
                  <a:gd name="T30" fmla="*/ 88 w 191"/>
                  <a:gd name="T31" fmla="*/ 34 h 191"/>
                  <a:gd name="T32" fmla="*/ 37 w 191"/>
                  <a:gd name="T33" fmla="*/ 35 h 191"/>
                  <a:gd name="T34" fmla="*/ 80 w 191"/>
                  <a:gd name="T35" fmla="*/ 11 h 191"/>
                  <a:gd name="T36" fmla="*/ 9 w 191"/>
                  <a:gd name="T37" fmla="*/ 78 h 191"/>
                  <a:gd name="T38" fmla="*/ 11 w 191"/>
                  <a:gd name="T39" fmla="*/ 81 h 191"/>
                  <a:gd name="T40" fmla="*/ 34 w 191"/>
                  <a:gd name="T41" fmla="*/ 38 h 191"/>
                  <a:gd name="T42" fmla="*/ 33 w 191"/>
                  <a:gd name="T43" fmla="*/ 88 h 191"/>
                  <a:gd name="T44" fmla="*/ 40 w 191"/>
                  <a:gd name="T45" fmla="*/ 62 h 191"/>
                  <a:gd name="T46" fmla="*/ 29 w 191"/>
                  <a:gd name="T47" fmla="*/ 89 h 191"/>
                  <a:gd name="T48" fmla="*/ 0 w 191"/>
                  <a:gd name="T49" fmla="*/ 96 h 191"/>
                  <a:gd name="T50" fmla="*/ 29 w 191"/>
                  <a:gd name="T51" fmla="*/ 103 h 191"/>
                  <a:gd name="T52" fmla="*/ 39 w 191"/>
                  <a:gd name="T53" fmla="*/ 130 h 191"/>
                  <a:gd name="T54" fmla="*/ 41 w 191"/>
                  <a:gd name="T55" fmla="*/ 127 h 191"/>
                  <a:gd name="T56" fmla="*/ 77 w 191"/>
                  <a:gd name="T57" fmla="*/ 112 h 191"/>
                  <a:gd name="T58" fmla="*/ 13 w 191"/>
                  <a:gd name="T59" fmla="*/ 113 h 191"/>
                  <a:gd name="T60" fmla="*/ 9 w 191"/>
                  <a:gd name="T61" fmla="*/ 114 h 191"/>
                  <a:gd name="T62" fmla="*/ 78 w 191"/>
                  <a:gd name="T63" fmla="*/ 182 h 191"/>
                  <a:gd name="T64" fmla="*/ 78 w 191"/>
                  <a:gd name="T65" fmla="*/ 179 h 191"/>
                  <a:gd name="T66" fmla="*/ 80 w 191"/>
                  <a:gd name="T67" fmla="*/ 114 h 191"/>
                  <a:gd name="T68" fmla="*/ 65 w 191"/>
                  <a:gd name="T69" fmla="*/ 151 h 191"/>
                  <a:gd name="T70" fmla="*/ 63 w 191"/>
                  <a:gd name="T71" fmla="*/ 154 h 191"/>
                  <a:gd name="T72" fmla="*/ 93 w 191"/>
                  <a:gd name="T73" fmla="*/ 190 h 191"/>
                  <a:gd name="T74" fmla="*/ 97 w 191"/>
                  <a:gd name="T75" fmla="*/ 190 h 191"/>
                  <a:gd name="T76" fmla="*/ 128 w 191"/>
                  <a:gd name="T77" fmla="*/ 154 h 191"/>
                  <a:gd name="T78" fmla="*/ 126 w 191"/>
                  <a:gd name="T79" fmla="*/ 151 h 191"/>
                  <a:gd name="T80" fmla="*/ 111 w 191"/>
                  <a:gd name="T81" fmla="*/ 114 h 191"/>
                  <a:gd name="T82" fmla="*/ 112 w 191"/>
                  <a:gd name="T83" fmla="*/ 179 h 191"/>
                  <a:gd name="T84" fmla="*/ 113 w 191"/>
                  <a:gd name="T85" fmla="*/ 182 h 191"/>
                  <a:gd name="T86" fmla="*/ 182 w 191"/>
                  <a:gd name="T87" fmla="*/ 114 h 191"/>
                  <a:gd name="T88" fmla="*/ 178 w 191"/>
                  <a:gd name="T89" fmla="*/ 113 h 191"/>
                  <a:gd name="T90" fmla="*/ 114 w 191"/>
                  <a:gd name="T91" fmla="*/ 112 h 191"/>
                  <a:gd name="T92" fmla="*/ 150 w 191"/>
                  <a:gd name="T93" fmla="*/ 127 h 191"/>
                  <a:gd name="T94" fmla="*/ 152 w 191"/>
                  <a:gd name="T95" fmla="*/ 130 h 191"/>
                  <a:gd name="T96" fmla="*/ 162 w 191"/>
                  <a:gd name="T97" fmla="*/ 103 h 191"/>
                  <a:gd name="T98" fmla="*/ 191 w 191"/>
                  <a:gd name="T99" fmla="*/ 96 h 191"/>
                  <a:gd name="T100" fmla="*/ 95 w 191"/>
                  <a:gd name="T101" fmla="*/ 113 h 191"/>
                  <a:gd name="T102" fmla="*/ 95 w 191"/>
                  <a:gd name="T103" fmla="*/ 79 h 191"/>
                  <a:gd name="T104" fmla="*/ 95 w 191"/>
                  <a:gd name="T105" fmla="*/ 113 h 191"/>
                  <a:gd name="T106" fmla="*/ 107 w 191"/>
                  <a:gd name="T107" fmla="*/ 79 h 191"/>
                  <a:gd name="T108" fmla="*/ 84 w 191"/>
                  <a:gd name="T109" fmla="*/ 79 h 191"/>
                  <a:gd name="T110" fmla="*/ 78 w 191"/>
                  <a:gd name="T111" fmla="*/ 84 h 191"/>
                  <a:gd name="T112" fmla="*/ 78 w 191"/>
                  <a:gd name="T113" fmla="*/ 108 h 191"/>
                  <a:gd name="T114" fmla="*/ 78 w 191"/>
                  <a:gd name="T115" fmla="*/ 84 h 191"/>
                  <a:gd name="T116" fmla="*/ 84 w 191"/>
                  <a:gd name="T117" fmla="*/ 113 h 191"/>
                  <a:gd name="T118" fmla="*/ 107 w 191"/>
                  <a:gd name="T119" fmla="*/ 113 h 191"/>
                  <a:gd name="T120" fmla="*/ 113 w 191"/>
                  <a:gd name="T121" fmla="*/ 108 h 191"/>
                  <a:gd name="T122" fmla="*/ 113 w 191"/>
                  <a:gd name="T123" fmla="*/ 84 h 191"/>
                  <a:gd name="T124" fmla="*/ 113 w 191"/>
                  <a:gd name="T125" fmla="*/ 10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1" h="191">
                    <a:moveTo>
                      <a:pt x="189" y="94"/>
                    </a:moveTo>
                    <a:cubicBezTo>
                      <a:pt x="162" y="89"/>
                      <a:pt x="162" y="89"/>
                      <a:pt x="162" y="89"/>
                    </a:cubicBezTo>
                    <a:cubicBezTo>
                      <a:pt x="161" y="80"/>
                      <a:pt x="158" y="71"/>
                      <a:pt x="153" y="63"/>
                    </a:cubicBezTo>
                    <a:cubicBezTo>
                      <a:pt x="153" y="62"/>
                      <a:pt x="152" y="62"/>
                      <a:pt x="151" y="62"/>
                    </a:cubicBezTo>
                    <a:cubicBezTo>
                      <a:pt x="150" y="63"/>
                      <a:pt x="149" y="64"/>
                      <a:pt x="150" y="65"/>
                    </a:cubicBezTo>
                    <a:cubicBezTo>
                      <a:pt x="154" y="72"/>
                      <a:pt x="157" y="80"/>
                      <a:pt x="158" y="88"/>
                    </a:cubicBezTo>
                    <a:cubicBezTo>
                      <a:pt x="114" y="80"/>
                      <a:pt x="114" y="80"/>
                      <a:pt x="114" y="80"/>
                    </a:cubicBezTo>
                    <a:cubicBezTo>
                      <a:pt x="156" y="38"/>
                      <a:pt x="156" y="38"/>
                      <a:pt x="156" y="38"/>
                    </a:cubicBezTo>
                    <a:cubicBezTo>
                      <a:pt x="167" y="49"/>
                      <a:pt x="175" y="63"/>
                      <a:pt x="178" y="79"/>
                    </a:cubicBezTo>
                    <a:cubicBezTo>
                      <a:pt x="178" y="80"/>
                      <a:pt x="179" y="81"/>
                      <a:pt x="180" y="81"/>
                    </a:cubicBezTo>
                    <a:cubicBezTo>
                      <a:pt x="180" y="81"/>
                      <a:pt x="180" y="81"/>
                      <a:pt x="180" y="81"/>
                    </a:cubicBezTo>
                    <a:cubicBezTo>
                      <a:pt x="181" y="80"/>
                      <a:pt x="182" y="79"/>
                      <a:pt x="182" y="78"/>
                    </a:cubicBezTo>
                    <a:cubicBezTo>
                      <a:pt x="175" y="44"/>
                      <a:pt x="148" y="17"/>
                      <a:pt x="113" y="9"/>
                    </a:cubicBezTo>
                    <a:cubicBezTo>
                      <a:pt x="112" y="9"/>
                      <a:pt x="111" y="10"/>
                      <a:pt x="111" y="11"/>
                    </a:cubicBezTo>
                    <a:cubicBezTo>
                      <a:pt x="111" y="12"/>
                      <a:pt x="111" y="13"/>
                      <a:pt x="112" y="13"/>
                    </a:cubicBezTo>
                    <a:cubicBezTo>
                      <a:pt x="128" y="17"/>
                      <a:pt x="142" y="24"/>
                      <a:pt x="154" y="35"/>
                    </a:cubicBezTo>
                    <a:cubicBezTo>
                      <a:pt x="111" y="77"/>
                      <a:pt x="111" y="77"/>
                      <a:pt x="111" y="77"/>
                    </a:cubicBezTo>
                    <a:cubicBezTo>
                      <a:pt x="103" y="34"/>
                      <a:pt x="103" y="34"/>
                      <a:pt x="103" y="34"/>
                    </a:cubicBezTo>
                    <a:cubicBezTo>
                      <a:pt x="111" y="35"/>
                      <a:pt x="119" y="37"/>
                      <a:pt x="126" y="41"/>
                    </a:cubicBezTo>
                    <a:cubicBezTo>
                      <a:pt x="127" y="42"/>
                      <a:pt x="127" y="42"/>
                      <a:pt x="127" y="42"/>
                    </a:cubicBezTo>
                    <a:cubicBezTo>
                      <a:pt x="128" y="42"/>
                      <a:pt x="129" y="41"/>
                      <a:pt x="129" y="41"/>
                    </a:cubicBezTo>
                    <a:cubicBezTo>
                      <a:pt x="130" y="40"/>
                      <a:pt x="129" y="38"/>
                      <a:pt x="128" y="38"/>
                    </a:cubicBezTo>
                    <a:cubicBezTo>
                      <a:pt x="120" y="33"/>
                      <a:pt x="112" y="31"/>
                      <a:pt x="102" y="30"/>
                    </a:cubicBezTo>
                    <a:cubicBezTo>
                      <a:pt x="97" y="2"/>
                      <a:pt x="97" y="2"/>
                      <a:pt x="97" y="2"/>
                    </a:cubicBezTo>
                    <a:cubicBezTo>
                      <a:pt x="97" y="1"/>
                      <a:pt x="96" y="0"/>
                      <a:pt x="95" y="0"/>
                    </a:cubicBezTo>
                    <a:cubicBezTo>
                      <a:pt x="94" y="0"/>
                      <a:pt x="94" y="1"/>
                      <a:pt x="93" y="2"/>
                    </a:cubicBezTo>
                    <a:cubicBezTo>
                      <a:pt x="88" y="30"/>
                      <a:pt x="88" y="30"/>
                      <a:pt x="88" y="30"/>
                    </a:cubicBezTo>
                    <a:cubicBezTo>
                      <a:pt x="79" y="31"/>
                      <a:pt x="71" y="33"/>
                      <a:pt x="63" y="38"/>
                    </a:cubicBezTo>
                    <a:cubicBezTo>
                      <a:pt x="62" y="38"/>
                      <a:pt x="61" y="40"/>
                      <a:pt x="62" y="41"/>
                    </a:cubicBezTo>
                    <a:cubicBezTo>
                      <a:pt x="62" y="41"/>
                      <a:pt x="63" y="42"/>
                      <a:pt x="64" y="42"/>
                    </a:cubicBezTo>
                    <a:cubicBezTo>
                      <a:pt x="64" y="42"/>
                      <a:pt x="64" y="42"/>
                      <a:pt x="65" y="41"/>
                    </a:cubicBezTo>
                    <a:cubicBezTo>
                      <a:pt x="72" y="37"/>
                      <a:pt x="80" y="35"/>
                      <a:pt x="88" y="34"/>
                    </a:cubicBezTo>
                    <a:cubicBezTo>
                      <a:pt x="80" y="77"/>
                      <a:pt x="80" y="77"/>
                      <a:pt x="80" y="77"/>
                    </a:cubicBezTo>
                    <a:cubicBezTo>
                      <a:pt x="37" y="35"/>
                      <a:pt x="37" y="35"/>
                      <a:pt x="37" y="35"/>
                    </a:cubicBezTo>
                    <a:cubicBezTo>
                      <a:pt x="48" y="24"/>
                      <a:pt x="63" y="17"/>
                      <a:pt x="78" y="13"/>
                    </a:cubicBezTo>
                    <a:cubicBezTo>
                      <a:pt x="80" y="13"/>
                      <a:pt x="80" y="12"/>
                      <a:pt x="80" y="11"/>
                    </a:cubicBezTo>
                    <a:cubicBezTo>
                      <a:pt x="80" y="10"/>
                      <a:pt x="79" y="9"/>
                      <a:pt x="78" y="9"/>
                    </a:cubicBezTo>
                    <a:cubicBezTo>
                      <a:pt x="43" y="17"/>
                      <a:pt x="16" y="44"/>
                      <a:pt x="9" y="78"/>
                    </a:cubicBezTo>
                    <a:cubicBezTo>
                      <a:pt x="9" y="79"/>
                      <a:pt x="9" y="80"/>
                      <a:pt x="10" y="81"/>
                    </a:cubicBezTo>
                    <a:cubicBezTo>
                      <a:pt x="11" y="81"/>
                      <a:pt x="11" y="81"/>
                      <a:pt x="11" y="81"/>
                    </a:cubicBezTo>
                    <a:cubicBezTo>
                      <a:pt x="12" y="81"/>
                      <a:pt x="13" y="80"/>
                      <a:pt x="13" y="79"/>
                    </a:cubicBezTo>
                    <a:cubicBezTo>
                      <a:pt x="16" y="63"/>
                      <a:pt x="24" y="49"/>
                      <a:pt x="34" y="38"/>
                    </a:cubicBezTo>
                    <a:cubicBezTo>
                      <a:pt x="77" y="80"/>
                      <a:pt x="77" y="80"/>
                      <a:pt x="77" y="80"/>
                    </a:cubicBezTo>
                    <a:cubicBezTo>
                      <a:pt x="33" y="88"/>
                      <a:pt x="33" y="88"/>
                      <a:pt x="33" y="88"/>
                    </a:cubicBezTo>
                    <a:cubicBezTo>
                      <a:pt x="34" y="80"/>
                      <a:pt x="37" y="72"/>
                      <a:pt x="41" y="65"/>
                    </a:cubicBezTo>
                    <a:cubicBezTo>
                      <a:pt x="41" y="64"/>
                      <a:pt x="41" y="63"/>
                      <a:pt x="40" y="62"/>
                    </a:cubicBezTo>
                    <a:cubicBezTo>
                      <a:pt x="39" y="62"/>
                      <a:pt x="38" y="62"/>
                      <a:pt x="37" y="63"/>
                    </a:cubicBezTo>
                    <a:cubicBezTo>
                      <a:pt x="33" y="71"/>
                      <a:pt x="30" y="80"/>
                      <a:pt x="29" y="89"/>
                    </a:cubicBezTo>
                    <a:cubicBezTo>
                      <a:pt x="2" y="94"/>
                      <a:pt x="2" y="94"/>
                      <a:pt x="2" y="94"/>
                    </a:cubicBezTo>
                    <a:cubicBezTo>
                      <a:pt x="1" y="94"/>
                      <a:pt x="0" y="95"/>
                      <a:pt x="0" y="96"/>
                    </a:cubicBezTo>
                    <a:cubicBezTo>
                      <a:pt x="0" y="97"/>
                      <a:pt x="1" y="98"/>
                      <a:pt x="2" y="98"/>
                    </a:cubicBezTo>
                    <a:cubicBezTo>
                      <a:pt x="29" y="103"/>
                      <a:pt x="29" y="103"/>
                      <a:pt x="29" y="103"/>
                    </a:cubicBezTo>
                    <a:cubicBezTo>
                      <a:pt x="30" y="112"/>
                      <a:pt x="33" y="121"/>
                      <a:pt x="37" y="129"/>
                    </a:cubicBezTo>
                    <a:cubicBezTo>
                      <a:pt x="38" y="129"/>
                      <a:pt x="38" y="130"/>
                      <a:pt x="39" y="130"/>
                    </a:cubicBezTo>
                    <a:cubicBezTo>
                      <a:pt x="39" y="130"/>
                      <a:pt x="40" y="130"/>
                      <a:pt x="40" y="129"/>
                    </a:cubicBezTo>
                    <a:cubicBezTo>
                      <a:pt x="41" y="129"/>
                      <a:pt x="41" y="128"/>
                      <a:pt x="41" y="127"/>
                    </a:cubicBezTo>
                    <a:cubicBezTo>
                      <a:pt x="37" y="120"/>
                      <a:pt x="34" y="112"/>
                      <a:pt x="33" y="104"/>
                    </a:cubicBezTo>
                    <a:cubicBezTo>
                      <a:pt x="77" y="112"/>
                      <a:pt x="77" y="112"/>
                      <a:pt x="77" y="112"/>
                    </a:cubicBezTo>
                    <a:cubicBezTo>
                      <a:pt x="34" y="154"/>
                      <a:pt x="34" y="154"/>
                      <a:pt x="34" y="154"/>
                    </a:cubicBezTo>
                    <a:cubicBezTo>
                      <a:pt x="24" y="143"/>
                      <a:pt x="16" y="129"/>
                      <a:pt x="13" y="113"/>
                    </a:cubicBezTo>
                    <a:cubicBezTo>
                      <a:pt x="13" y="112"/>
                      <a:pt x="12" y="111"/>
                      <a:pt x="10" y="111"/>
                    </a:cubicBezTo>
                    <a:cubicBezTo>
                      <a:pt x="9" y="112"/>
                      <a:pt x="9" y="113"/>
                      <a:pt x="9" y="114"/>
                    </a:cubicBezTo>
                    <a:cubicBezTo>
                      <a:pt x="16" y="148"/>
                      <a:pt x="43" y="175"/>
                      <a:pt x="78" y="182"/>
                    </a:cubicBezTo>
                    <a:cubicBezTo>
                      <a:pt x="78" y="182"/>
                      <a:pt x="78" y="182"/>
                      <a:pt x="78" y="182"/>
                    </a:cubicBezTo>
                    <a:cubicBezTo>
                      <a:pt x="79" y="182"/>
                      <a:pt x="80" y="182"/>
                      <a:pt x="80" y="181"/>
                    </a:cubicBezTo>
                    <a:cubicBezTo>
                      <a:pt x="80" y="180"/>
                      <a:pt x="80" y="179"/>
                      <a:pt x="78" y="179"/>
                    </a:cubicBezTo>
                    <a:cubicBezTo>
                      <a:pt x="63" y="175"/>
                      <a:pt x="48" y="168"/>
                      <a:pt x="37" y="157"/>
                    </a:cubicBezTo>
                    <a:cubicBezTo>
                      <a:pt x="80" y="114"/>
                      <a:pt x="80" y="114"/>
                      <a:pt x="80" y="114"/>
                    </a:cubicBezTo>
                    <a:cubicBezTo>
                      <a:pt x="88" y="158"/>
                      <a:pt x="88" y="158"/>
                      <a:pt x="88" y="158"/>
                    </a:cubicBezTo>
                    <a:cubicBezTo>
                      <a:pt x="80" y="157"/>
                      <a:pt x="72" y="155"/>
                      <a:pt x="65" y="151"/>
                    </a:cubicBezTo>
                    <a:cubicBezTo>
                      <a:pt x="64" y="150"/>
                      <a:pt x="62" y="150"/>
                      <a:pt x="62" y="151"/>
                    </a:cubicBezTo>
                    <a:cubicBezTo>
                      <a:pt x="61" y="152"/>
                      <a:pt x="62" y="153"/>
                      <a:pt x="63" y="154"/>
                    </a:cubicBezTo>
                    <a:cubicBezTo>
                      <a:pt x="71" y="159"/>
                      <a:pt x="79" y="161"/>
                      <a:pt x="88" y="162"/>
                    </a:cubicBezTo>
                    <a:cubicBezTo>
                      <a:pt x="93" y="190"/>
                      <a:pt x="93" y="190"/>
                      <a:pt x="93" y="190"/>
                    </a:cubicBezTo>
                    <a:cubicBezTo>
                      <a:pt x="94" y="191"/>
                      <a:pt x="94" y="191"/>
                      <a:pt x="95" y="191"/>
                    </a:cubicBezTo>
                    <a:cubicBezTo>
                      <a:pt x="96" y="191"/>
                      <a:pt x="97" y="191"/>
                      <a:pt x="97" y="190"/>
                    </a:cubicBezTo>
                    <a:cubicBezTo>
                      <a:pt x="102" y="162"/>
                      <a:pt x="102" y="162"/>
                      <a:pt x="102" y="162"/>
                    </a:cubicBezTo>
                    <a:cubicBezTo>
                      <a:pt x="112" y="161"/>
                      <a:pt x="120" y="159"/>
                      <a:pt x="128" y="154"/>
                    </a:cubicBezTo>
                    <a:cubicBezTo>
                      <a:pt x="129" y="153"/>
                      <a:pt x="130" y="152"/>
                      <a:pt x="129" y="151"/>
                    </a:cubicBezTo>
                    <a:cubicBezTo>
                      <a:pt x="128" y="150"/>
                      <a:pt x="127" y="150"/>
                      <a:pt x="126" y="151"/>
                    </a:cubicBezTo>
                    <a:cubicBezTo>
                      <a:pt x="119" y="155"/>
                      <a:pt x="111" y="157"/>
                      <a:pt x="103" y="158"/>
                    </a:cubicBezTo>
                    <a:cubicBezTo>
                      <a:pt x="111" y="114"/>
                      <a:pt x="111" y="114"/>
                      <a:pt x="111" y="114"/>
                    </a:cubicBezTo>
                    <a:cubicBezTo>
                      <a:pt x="154" y="157"/>
                      <a:pt x="154" y="157"/>
                      <a:pt x="154" y="157"/>
                    </a:cubicBezTo>
                    <a:cubicBezTo>
                      <a:pt x="142" y="168"/>
                      <a:pt x="128" y="175"/>
                      <a:pt x="112" y="179"/>
                    </a:cubicBezTo>
                    <a:cubicBezTo>
                      <a:pt x="111" y="179"/>
                      <a:pt x="111" y="180"/>
                      <a:pt x="111" y="181"/>
                    </a:cubicBezTo>
                    <a:cubicBezTo>
                      <a:pt x="111" y="182"/>
                      <a:pt x="112" y="182"/>
                      <a:pt x="113" y="182"/>
                    </a:cubicBezTo>
                    <a:cubicBezTo>
                      <a:pt x="113" y="182"/>
                      <a:pt x="113" y="182"/>
                      <a:pt x="113" y="182"/>
                    </a:cubicBezTo>
                    <a:cubicBezTo>
                      <a:pt x="148" y="175"/>
                      <a:pt x="175" y="148"/>
                      <a:pt x="182" y="114"/>
                    </a:cubicBezTo>
                    <a:cubicBezTo>
                      <a:pt x="182" y="113"/>
                      <a:pt x="181" y="112"/>
                      <a:pt x="180" y="111"/>
                    </a:cubicBezTo>
                    <a:cubicBezTo>
                      <a:pt x="179" y="111"/>
                      <a:pt x="178" y="112"/>
                      <a:pt x="178" y="113"/>
                    </a:cubicBezTo>
                    <a:cubicBezTo>
                      <a:pt x="175" y="129"/>
                      <a:pt x="167" y="143"/>
                      <a:pt x="156" y="154"/>
                    </a:cubicBezTo>
                    <a:cubicBezTo>
                      <a:pt x="114" y="112"/>
                      <a:pt x="114" y="112"/>
                      <a:pt x="114" y="112"/>
                    </a:cubicBezTo>
                    <a:cubicBezTo>
                      <a:pt x="158" y="104"/>
                      <a:pt x="158" y="104"/>
                      <a:pt x="158" y="104"/>
                    </a:cubicBezTo>
                    <a:cubicBezTo>
                      <a:pt x="157" y="112"/>
                      <a:pt x="154" y="120"/>
                      <a:pt x="150" y="127"/>
                    </a:cubicBezTo>
                    <a:cubicBezTo>
                      <a:pt x="149" y="128"/>
                      <a:pt x="150" y="129"/>
                      <a:pt x="151" y="129"/>
                    </a:cubicBezTo>
                    <a:cubicBezTo>
                      <a:pt x="151" y="130"/>
                      <a:pt x="151" y="130"/>
                      <a:pt x="152" y="130"/>
                    </a:cubicBezTo>
                    <a:cubicBezTo>
                      <a:pt x="152" y="130"/>
                      <a:pt x="153" y="129"/>
                      <a:pt x="153" y="129"/>
                    </a:cubicBezTo>
                    <a:cubicBezTo>
                      <a:pt x="158" y="121"/>
                      <a:pt x="161" y="112"/>
                      <a:pt x="162" y="103"/>
                    </a:cubicBezTo>
                    <a:cubicBezTo>
                      <a:pt x="189" y="98"/>
                      <a:pt x="189" y="98"/>
                      <a:pt x="189" y="98"/>
                    </a:cubicBezTo>
                    <a:cubicBezTo>
                      <a:pt x="190" y="98"/>
                      <a:pt x="191" y="97"/>
                      <a:pt x="191" y="96"/>
                    </a:cubicBezTo>
                    <a:cubicBezTo>
                      <a:pt x="191" y="95"/>
                      <a:pt x="190" y="94"/>
                      <a:pt x="189" y="94"/>
                    </a:cubicBezTo>
                    <a:close/>
                    <a:moveTo>
                      <a:pt x="95" y="113"/>
                    </a:moveTo>
                    <a:cubicBezTo>
                      <a:pt x="86" y="113"/>
                      <a:pt x="78" y="105"/>
                      <a:pt x="78" y="96"/>
                    </a:cubicBezTo>
                    <a:cubicBezTo>
                      <a:pt x="78" y="87"/>
                      <a:pt x="86" y="79"/>
                      <a:pt x="95" y="79"/>
                    </a:cubicBezTo>
                    <a:cubicBezTo>
                      <a:pt x="105" y="79"/>
                      <a:pt x="112" y="87"/>
                      <a:pt x="112" y="96"/>
                    </a:cubicBezTo>
                    <a:cubicBezTo>
                      <a:pt x="112" y="105"/>
                      <a:pt x="105" y="113"/>
                      <a:pt x="95" y="113"/>
                    </a:cubicBezTo>
                    <a:close/>
                    <a:moveTo>
                      <a:pt x="95" y="14"/>
                    </a:moveTo>
                    <a:cubicBezTo>
                      <a:pt x="107" y="79"/>
                      <a:pt x="107" y="79"/>
                      <a:pt x="107" y="79"/>
                    </a:cubicBezTo>
                    <a:cubicBezTo>
                      <a:pt x="104" y="76"/>
                      <a:pt x="100" y="75"/>
                      <a:pt x="95" y="75"/>
                    </a:cubicBezTo>
                    <a:cubicBezTo>
                      <a:pt x="91" y="75"/>
                      <a:pt x="87" y="76"/>
                      <a:pt x="84" y="79"/>
                    </a:cubicBezTo>
                    <a:lnTo>
                      <a:pt x="95" y="14"/>
                    </a:lnTo>
                    <a:close/>
                    <a:moveTo>
                      <a:pt x="78" y="84"/>
                    </a:moveTo>
                    <a:cubicBezTo>
                      <a:pt x="76" y="88"/>
                      <a:pt x="74" y="92"/>
                      <a:pt x="74" y="96"/>
                    </a:cubicBezTo>
                    <a:cubicBezTo>
                      <a:pt x="74" y="100"/>
                      <a:pt x="76" y="104"/>
                      <a:pt x="78" y="108"/>
                    </a:cubicBezTo>
                    <a:cubicBezTo>
                      <a:pt x="13" y="96"/>
                      <a:pt x="13" y="96"/>
                      <a:pt x="13" y="96"/>
                    </a:cubicBezTo>
                    <a:lnTo>
                      <a:pt x="78" y="84"/>
                    </a:lnTo>
                    <a:close/>
                    <a:moveTo>
                      <a:pt x="95" y="178"/>
                    </a:moveTo>
                    <a:cubicBezTo>
                      <a:pt x="84" y="113"/>
                      <a:pt x="84" y="113"/>
                      <a:pt x="84" y="113"/>
                    </a:cubicBezTo>
                    <a:cubicBezTo>
                      <a:pt x="87" y="116"/>
                      <a:pt x="91" y="117"/>
                      <a:pt x="95" y="117"/>
                    </a:cubicBezTo>
                    <a:cubicBezTo>
                      <a:pt x="100" y="117"/>
                      <a:pt x="104" y="116"/>
                      <a:pt x="107" y="113"/>
                    </a:cubicBezTo>
                    <a:lnTo>
                      <a:pt x="95" y="178"/>
                    </a:lnTo>
                    <a:close/>
                    <a:moveTo>
                      <a:pt x="113" y="108"/>
                    </a:moveTo>
                    <a:cubicBezTo>
                      <a:pt x="115" y="104"/>
                      <a:pt x="116" y="100"/>
                      <a:pt x="116" y="96"/>
                    </a:cubicBezTo>
                    <a:cubicBezTo>
                      <a:pt x="116" y="92"/>
                      <a:pt x="115" y="88"/>
                      <a:pt x="113" y="84"/>
                    </a:cubicBezTo>
                    <a:cubicBezTo>
                      <a:pt x="178" y="96"/>
                      <a:pt x="178" y="96"/>
                      <a:pt x="178" y="96"/>
                    </a:cubicBezTo>
                    <a:lnTo>
                      <a:pt x="113" y="108"/>
                    </a:lnTo>
                    <a:close/>
                  </a:path>
                </a:pathLst>
              </a:custGeom>
              <a:solidFill>
                <a:schemeClr val="bg2">
                  <a:lumMod val="1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chemeClr val="bg2">
                      <a:lumMod val="50000"/>
                    </a:schemeClr>
                  </a:solidFill>
                  <a:effectLst/>
                  <a:uLnTx/>
                  <a:uFillTx/>
                  <a:ea typeface="+mn-ea"/>
                  <a:cs typeface="+mn-cs"/>
                </a:endParaRPr>
              </a:p>
            </p:txBody>
          </p:sp>
        </p:grpSp>
      </p:grpSp>
      <p:sp>
        <p:nvSpPr>
          <p:cNvPr id="224" name="Title 1">
            <a:extLst>
              <a:ext uri="{FF2B5EF4-FFF2-40B4-BE49-F238E27FC236}">
                <a16:creationId xmlns:a16="http://schemas.microsoft.com/office/drawing/2014/main" id="{4A2042CA-D085-DD46-84ED-904C0B702D87}"/>
              </a:ext>
            </a:extLst>
          </p:cNvPr>
          <p:cNvSpPr>
            <a:spLocks noGrp="1"/>
          </p:cNvSpPr>
          <p:nvPr>
            <p:ph type="title"/>
          </p:nvPr>
        </p:nvSpPr>
        <p:spPr>
          <a:xfrm>
            <a:off x="774550" y="363912"/>
            <a:ext cx="10716508" cy="828881"/>
          </a:xfrm>
        </p:spPr>
        <p:txBody>
          <a:bodyPr vert="horz" lIns="0" tIns="0" rIns="0" bIns="0" rtlCol="0" anchor="t">
            <a:noAutofit/>
          </a:bodyPr>
          <a:lstStyle/>
          <a:p>
            <a:pPr algn="ctr"/>
            <a:r>
              <a:rPr lang="en-US" sz="2800" dirty="0">
                <a:solidFill>
                  <a:schemeClr val="accent1"/>
                </a:solidFill>
                <a:latin typeface="+mj-lt"/>
              </a:rPr>
              <a:t>We are advisors</a:t>
            </a:r>
            <a:br>
              <a:rPr lang="en-US" sz="2800" dirty="0">
                <a:solidFill>
                  <a:schemeClr val="tx2"/>
                </a:solidFill>
                <a:latin typeface="+mj-lt"/>
              </a:rPr>
            </a:br>
            <a:r>
              <a:rPr lang="en-US" sz="2800" dirty="0">
                <a:latin typeface="+mj-lt"/>
              </a:rPr>
              <a:t>across industries, services and capabilities</a:t>
            </a:r>
            <a:endParaRPr lang="en-US" sz="1800" dirty="0">
              <a:latin typeface="+mj-lt"/>
              <a:cs typeface="Arial"/>
            </a:endParaRPr>
          </a:p>
        </p:txBody>
      </p:sp>
      <p:sp>
        <p:nvSpPr>
          <p:cNvPr id="225" name="TextBox 224">
            <a:extLst>
              <a:ext uri="{FF2B5EF4-FFF2-40B4-BE49-F238E27FC236}">
                <a16:creationId xmlns:a16="http://schemas.microsoft.com/office/drawing/2014/main" id="{1610544B-1015-DB44-865A-839F74FB31F9}"/>
              </a:ext>
            </a:extLst>
          </p:cNvPr>
          <p:cNvSpPr txBox="1"/>
          <p:nvPr/>
        </p:nvSpPr>
        <p:spPr>
          <a:xfrm>
            <a:off x="3506428" y="4135903"/>
            <a:ext cx="2651760" cy="2110065"/>
          </a:xfrm>
          <a:prstGeom prst="rect">
            <a:avLst/>
          </a:prstGeom>
          <a:noFill/>
        </p:spPr>
        <p:txBody>
          <a:bodyPr wrap="square" lIns="91440" tIns="45720" rIns="91440" bIns="45720" numCol="1" rtlCol="0" anchor="t">
            <a:spAutoFit/>
          </a:bodyPr>
          <a:lstStyle/>
          <a:p>
            <a:pPr marL="0" marR="0" lvl="0" indent="0" algn="l" defTabSz="1800225" rtl="0" eaLnBrk="1" fontAlgn="auto" latinLnBrk="0" hangingPunct="1">
              <a:lnSpc>
                <a:spcPts val="195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37920"/>
                </a:solidFill>
                <a:effectLst/>
                <a:uLnTx/>
                <a:uFillTx/>
                <a:latin typeface="Lato Heavy"/>
                <a:ea typeface="+mn-ea"/>
                <a:cs typeface="+mn-cs"/>
              </a:rPr>
              <a:t>DIGITAL  ADVISORY</a:t>
            </a:r>
          </a:p>
          <a:p>
            <a:pPr marL="128270" marR="0" lvl="0" indent="-128270" algn="l" defTabSz="1800225" rtl="0" eaLnBrk="1" fontAlgn="auto" latinLnBrk="0" hangingPunct="1">
              <a:lnSpc>
                <a:spcPts val="195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E8EAED">
                    <a:lumMod val="50000"/>
                  </a:srgbClr>
                </a:solidFill>
                <a:effectLst/>
                <a:uLnTx/>
                <a:uFillTx/>
                <a:latin typeface="Lato"/>
                <a:ea typeface="+mn-ea"/>
                <a:cs typeface="+mn-cs"/>
              </a:rPr>
              <a:t>Data and Analytics</a:t>
            </a:r>
          </a:p>
          <a:p>
            <a:pPr marL="128270" marR="0" lvl="0" indent="-128270" algn="l" defTabSz="1800225" rtl="0" eaLnBrk="1" fontAlgn="auto" latinLnBrk="0" hangingPunct="1">
              <a:lnSpc>
                <a:spcPts val="195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E8EAED">
                    <a:lumMod val="50000"/>
                  </a:srgbClr>
                </a:solidFill>
                <a:effectLst/>
                <a:uLnTx/>
                <a:uFillTx/>
                <a:latin typeface="Lato"/>
                <a:ea typeface="+mn-ea"/>
                <a:cs typeface="+mn-cs"/>
              </a:rPr>
              <a:t>Blockchain</a:t>
            </a:r>
          </a:p>
          <a:p>
            <a:pPr marL="128270" marR="0" lvl="0" indent="-128270" algn="l" defTabSz="1800225" rtl="0" eaLnBrk="1" fontAlgn="auto" latinLnBrk="0" hangingPunct="1">
              <a:lnSpc>
                <a:spcPts val="195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E8EAED">
                    <a:lumMod val="50000"/>
                  </a:srgbClr>
                </a:solidFill>
                <a:effectLst/>
                <a:uLnTx/>
                <a:uFillTx/>
                <a:latin typeface="Lato"/>
                <a:ea typeface="+mn-ea"/>
                <a:cs typeface="+mn-cs"/>
              </a:rPr>
              <a:t>Digital Transformation</a:t>
            </a:r>
          </a:p>
          <a:p>
            <a:pPr marL="128270" marR="0" lvl="0" indent="-128270" algn="l" defTabSz="1800225" rtl="0" eaLnBrk="1" fontAlgn="auto" latinLnBrk="0" hangingPunct="1">
              <a:lnSpc>
                <a:spcPts val="195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E8EAED">
                    <a:lumMod val="50000"/>
                  </a:srgbClr>
                </a:solidFill>
                <a:effectLst/>
                <a:uLnTx/>
                <a:uFillTx/>
                <a:latin typeface="Lato"/>
                <a:ea typeface="+mn-ea"/>
                <a:cs typeface="+mn-cs"/>
              </a:rPr>
              <a:t>Risk Management Advisory</a:t>
            </a:r>
          </a:p>
          <a:p>
            <a:pPr marL="128270" marR="0" lvl="0" indent="-128270" algn="l" defTabSz="1800225" rtl="0" eaLnBrk="1" fontAlgn="auto" latinLnBrk="0" hangingPunct="1">
              <a:lnSpc>
                <a:spcPts val="195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E8EAED">
                    <a:lumMod val="50000"/>
                  </a:srgbClr>
                </a:solidFill>
                <a:effectLst/>
                <a:uLnTx/>
                <a:uFillTx/>
                <a:latin typeface="Lato"/>
                <a:ea typeface="+mn-ea"/>
                <a:cs typeface="+mn-cs"/>
              </a:rPr>
              <a:t>Cybersecurity Advisory</a:t>
            </a:r>
          </a:p>
          <a:p>
            <a:pPr marL="128270" marR="0" lvl="0" indent="-128270" algn="l" defTabSz="1800225" rtl="0" eaLnBrk="1" fontAlgn="auto" latinLnBrk="0" hangingPunct="1">
              <a:lnSpc>
                <a:spcPts val="195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E8EAED">
                    <a:lumMod val="50000"/>
                  </a:srgbClr>
                </a:solidFill>
                <a:effectLst/>
                <a:uLnTx/>
                <a:uFillTx/>
                <a:latin typeface="Lato"/>
                <a:ea typeface="+mn-ea"/>
                <a:cs typeface="+mn-cs"/>
              </a:rPr>
              <a:t>Information Assurance</a:t>
            </a:r>
          </a:p>
          <a:p>
            <a:pPr marL="128270" marR="0" lvl="0" indent="-128270" algn="l" defTabSz="1800225" rtl="0" eaLnBrk="1" fontAlgn="auto" latinLnBrk="0" hangingPunct="1">
              <a:lnSpc>
                <a:spcPts val="195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E8EAED">
                    <a:lumMod val="50000"/>
                  </a:srgbClr>
                </a:solidFill>
                <a:effectLst/>
                <a:uLnTx/>
                <a:uFillTx/>
                <a:latin typeface="Lato"/>
                <a:ea typeface="+mn-ea"/>
                <a:cs typeface="+mn-cs"/>
              </a:rPr>
              <a:t>Business Applications (ERP)</a:t>
            </a:r>
            <a:endParaRPr kumimoji="0" lang="en-US" sz="1100" b="0" i="0" u="none" strike="noStrike" kern="1200" cap="none" spc="0" normalizeH="0" baseline="0" noProof="0" dirty="0">
              <a:ln>
                <a:noFill/>
              </a:ln>
              <a:solidFill>
                <a:srgbClr val="E8EAED">
                  <a:lumMod val="50000"/>
                </a:srgbClr>
              </a:solidFill>
              <a:effectLst/>
              <a:uLnTx/>
              <a:uFillTx/>
              <a:latin typeface="Lato"/>
              <a:ea typeface="+mn-ea"/>
              <a:cs typeface="Arial"/>
            </a:endParaRPr>
          </a:p>
        </p:txBody>
      </p:sp>
      <p:pic>
        <p:nvPicPr>
          <p:cNvPr id="141" name="Graphic 140">
            <a:extLst>
              <a:ext uri="{FF2B5EF4-FFF2-40B4-BE49-F238E27FC236}">
                <a16:creationId xmlns:a16="http://schemas.microsoft.com/office/drawing/2014/main" id="{89E67300-7468-264B-9917-5A1E535D58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506366" y="1568864"/>
            <a:ext cx="457200" cy="457200"/>
          </a:xfrm>
          <a:prstGeom prst="rect">
            <a:avLst/>
          </a:prstGeom>
        </p:spPr>
      </p:pic>
      <p:sp>
        <p:nvSpPr>
          <p:cNvPr id="149" name="Footer Placeholder 2">
            <a:extLst>
              <a:ext uri="{FF2B5EF4-FFF2-40B4-BE49-F238E27FC236}">
                <a16:creationId xmlns:a16="http://schemas.microsoft.com/office/drawing/2014/main" id="{F2152861-0B4D-BA45-B8D4-389D0A64CDBB}"/>
              </a:ext>
            </a:extLst>
          </p:cNvPr>
          <p:cNvSpPr txBox="1">
            <a:spLocks/>
          </p:cNvSpPr>
          <p:nvPr/>
        </p:nvSpPr>
        <p:spPr>
          <a:xfrm>
            <a:off x="3904662" y="6441458"/>
            <a:ext cx="4382676" cy="416542"/>
          </a:xfrm>
          <a:prstGeom prst="rect">
            <a:avLst/>
          </a:prstGeom>
        </p:spPr>
        <p:txBody>
          <a:bodyPr vert="horz" lIns="91440" tIns="45720" rIns="91440" bIns="45720" rtlCol="0" anchor="ctr"/>
          <a:lstStyle>
            <a:defPPr>
              <a:defRPr lang="en-US"/>
            </a:defPPr>
            <a:lvl1pPr marL="0" algn="l" defTabSz="914400" rtl="0" eaLnBrk="1" latinLnBrk="0" hangingPunct="1">
              <a:defRPr sz="180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900" dirty="0">
                <a:solidFill>
                  <a:srgbClr val="788591"/>
                </a:solidFill>
                <a:latin typeface="Lato"/>
              </a:rPr>
              <a:t>CONFIDENTIAL – Do not copy or distribute</a:t>
            </a:r>
          </a:p>
        </p:txBody>
      </p:sp>
      <p:pic>
        <p:nvPicPr>
          <p:cNvPr id="4" name="Graphic 3">
            <a:extLst>
              <a:ext uri="{FF2B5EF4-FFF2-40B4-BE49-F238E27FC236}">
                <a16:creationId xmlns:a16="http://schemas.microsoft.com/office/drawing/2014/main" id="{DEBCB607-DC05-1CC6-74B2-9DF56AA339D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513979" y="2690107"/>
            <a:ext cx="470181" cy="455487"/>
          </a:xfrm>
          <a:prstGeom prst="rect">
            <a:avLst/>
          </a:prstGeom>
        </p:spPr>
      </p:pic>
      <p:pic>
        <p:nvPicPr>
          <p:cNvPr id="117" name="Graphic 116">
            <a:extLst>
              <a:ext uri="{FF2B5EF4-FFF2-40B4-BE49-F238E27FC236}">
                <a16:creationId xmlns:a16="http://schemas.microsoft.com/office/drawing/2014/main" id="{A4C48F8C-665F-E2B2-7C48-B3ACD4B3F42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292120" y="2689250"/>
            <a:ext cx="457200" cy="457200"/>
          </a:xfrm>
          <a:prstGeom prst="rect">
            <a:avLst/>
          </a:prstGeom>
        </p:spPr>
      </p:pic>
      <p:pic>
        <p:nvPicPr>
          <p:cNvPr id="120" name="Graphic 119">
            <a:extLst>
              <a:ext uri="{FF2B5EF4-FFF2-40B4-BE49-F238E27FC236}">
                <a16:creationId xmlns:a16="http://schemas.microsoft.com/office/drawing/2014/main" id="{DCB2A9A7-7D0B-2F94-3AA1-DA26ECA1887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748818" y="2703538"/>
            <a:ext cx="457200" cy="428625"/>
          </a:xfrm>
          <a:prstGeom prst="rect">
            <a:avLst/>
          </a:prstGeom>
        </p:spPr>
      </p:pic>
      <p:pic>
        <p:nvPicPr>
          <p:cNvPr id="8" name="Graphic 7">
            <a:extLst>
              <a:ext uri="{FF2B5EF4-FFF2-40B4-BE49-F238E27FC236}">
                <a16:creationId xmlns:a16="http://schemas.microsoft.com/office/drawing/2014/main" id="{B298804E-5B2D-A937-83D6-D66DD87D606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7253484" y="1543828"/>
            <a:ext cx="457199" cy="442451"/>
          </a:xfrm>
          <a:prstGeom prst="rect">
            <a:avLst/>
          </a:prstGeom>
        </p:spPr>
      </p:pic>
      <p:pic>
        <p:nvPicPr>
          <p:cNvPr id="12" name="Graphic 11">
            <a:extLst>
              <a:ext uri="{FF2B5EF4-FFF2-40B4-BE49-F238E27FC236}">
                <a16:creationId xmlns:a16="http://schemas.microsoft.com/office/drawing/2014/main" id="{532AA18E-25DB-9136-BB6C-91984AC4EE7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6000601" y="1537237"/>
            <a:ext cx="457200" cy="457200"/>
          </a:xfrm>
          <a:prstGeom prst="rect">
            <a:avLst/>
          </a:prstGeom>
        </p:spPr>
      </p:pic>
      <p:grpSp>
        <p:nvGrpSpPr>
          <p:cNvPr id="13" name="Group 12">
            <a:extLst>
              <a:ext uri="{FF2B5EF4-FFF2-40B4-BE49-F238E27FC236}">
                <a16:creationId xmlns:a16="http://schemas.microsoft.com/office/drawing/2014/main" id="{2D8CFB91-57EA-0AAC-3FC9-1BF2D9B576A7}"/>
              </a:ext>
            </a:extLst>
          </p:cNvPr>
          <p:cNvGrpSpPr/>
          <p:nvPr/>
        </p:nvGrpSpPr>
        <p:grpSpPr>
          <a:xfrm>
            <a:off x="1877555" y="2354348"/>
            <a:ext cx="906955" cy="743005"/>
            <a:chOff x="5145754" y="1385064"/>
            <a:chExt cx="906955" cy="743005"/>
          </a:xfrm>
        </p:grpSpPr>
        <p:sp>
          <p:nvSpPr>
            <p:cNvPr id="7" name="TextBox 6">
              <a:extLst>
                <a:ext uri="{FF2B5EF4-FFF2-40B4-BE49-F238E27FC236}">
                  <a16:creationId xmlns:a16="http://schemas.microsoft.com/office/drawing/2014/main" id="{D6F67116-C1D7-BFD6-A491-1B19D538EC97}"/>
                </a:ext>
              </a:extLst>
            </p:cNvPr>
            <p:cNvSpPr txBox="1"/>
            <p:nvPr/>
          </p:nvSpPr>
          <p:spPr>
            <a:xfrm>
              <a:off x="5145754" y="1890312"/>
              <a:ext cx="906955" cy="237757"/>
            </a:xfrm>
            <a:prstGeom prst="rect">
              <a:avLst/>
            </a:prstGeom>
            <a:noFill/>
          </p:spPr>
          <p:txBody>
            <a:bodyPr wrap="square" rtlCol="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bg2">
                      <a:lumMod val="50000"/>
                    </a:schemeClr>
                  </a:solidFill>
                  <a:effectLst/>
                  <a:uLnTx/>
                  <a:uFillTx/>
                  <a:ea typeface="+mn-ea"/>
                  <a:cs typeface="+mn-cs"/>
                </a:rPr>
                <a:t>Tax</a:t>
              </a:r>
            </a:p>
          </p:txBody>
        </p:sp>
        <p:pic>
          <p:nvPicPr>
            <p:cNvPr id="14" name="Graphic 13">
              <a:extLst>
                <a:ext uri="{FF2B5EF4-FFF2-40B4-BE49-F238E27FC236}">
                  <a16:creationId xmlns:a16="http://schemas.microsoft.com/office/drawing/2014/main" id="{87B6A628-5B5A-FB0B-9109-7704631F593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387761" y="1385064"/>
              <a:ext cx="422940" cy="422940"/>
            </a:xfrm>
            <a:prstGeom prst="rect">
              <a:avLst/>
            </a:prstGeom>
          </p:spPr>
        </p:pic>
      </p:grpSp>
      <p:grpSp>
        <p:nvGrpSpPr>
          <p:cNvPr id="19" name="Group 18">
            <a:extLst>
              <a:ext uri="{FF2B5EF4-FFF2-40B4-BE49-F238E27FC236}">
                <a16:creationId xmlns:a16="http://schemas.microsoft.com/office/drawing/2014/main" id="{AFABD95C-22D5-F3A1-0769-4BE3D874EFD9}"/>
              </a:ext>
            </a:extLst>
          </p:cNvPr>
          <p:cNvGrpSpPr/>
          <p:nvPr/>
        </p:nvGrpSpPr>
        <p:grpSpPr>
          <a:xfrm>
            <a:off x="1076775" y="2794275"/>
            <a:ext cx="1048294" cy="909874"/>
            <a:chOff x="6589348" y="1390779"/>
            <a:chExt cx="1048294" cy="909874"/>
          </a:xfrm>
        </p:grpSpPr>
        <p:sp>
          <p:nvSpPr>
            <p:cNvPr id="15" name="TextBox 14">
              <a:extLst>
                <a:ext uri="{FF2B5EF4-FFF2-40B4-BE49-F238E27FC236}">
                  <a16:creationId xmlns:a16="http://schemas.microsoft.com/office/drawing/2014/main" id="{23D08252-680E-082C-6BB1-83D128E149F0}"/>
                </a:ext>
              </a:extLst>
            </p:cNvPr>
            <p:cNvSpPr txBox="1"/>
            <p:nvPr/>
          </p:nvSpPr>
          <p:spPr>
            <a:xfrm>
              <a:off x="6589348" y="1917471"/>
              <a:ext cx="1048294" cy="383182"/>
            </a:xfrm>
            <a:prstGeom prst="rect">
              <a:avLst/>
            </a:prstGeom>
            <a:noFill/>
          </p:spPr>
          <p:txBody>
            <a:bodyPr wrap="square" rtlCol="0" anchor="t">
              <a:spAutoFit/>
            </a:bodyPr>
            <a:lstStyle/>
            <a:p>
              <a:pPr lvl="0" algn="ctr">
                <a:lnSpc>
                  <a:spcPct val="90000"/>
                </a:lnSpc>
                <a:defRPr/>
              </a:pPr>
              <a:r>
                <a:rPr kumimoji="0" lang="en-US" sz="1050" b="0" i="0" u="none" strike="noStrike" kern="1200" cap="none" spc="0" normalizeH="0" baseline="0" noProof="0" dirty="0">
                  <a:ln>
                    <a:noFill/>
                  </a:ln>
                  <a:solidFill>
                    <a:schemeClr val="bg2">
                      <a:lumMod val="50000"/>
                    </a:schemeClr>
                  </a:solidFill>
                  <a:effectLst/>
                  <a:uLnTx/>
                  <a:uFillTx/>
                  <a:ea typeface="+mn-ea"/>
                  <a:cs typeface="+mn-cs"/>
                </a:rPr>
                <a:t>Wealth </a:t>
              </a:r>
              <a:br>
                <a:rPr kumimoji="0" lang="en-US" sz="1050" b="0" i="0" u="none" strike="noStrike" kern="1200" cap="none" spc="0" normalizeH="0" baseline="0" noProof="0" dirty="0">
                  <a:ln>
                    <a:noFill/>
                  </a:ln>
                  <a:solidFill>
                    <a:schemeClr val="bg2">
                      <a:lumMod val="50000"/>
                    </a:schemeClr>
                  </a:solidFill>
                  <a:effectLst/>
                  <a:uLnTx/>
                  <a:uFillTx/>
                  <a:ea typeface="+mn-ea"/>
                  <a:cs typeface="+mn-cs"/>
                </a:rPr>
              </a:br>
              <a:r>
                <a:rPr kumimoji="0" lang="en-US" sz="1050" b="0" i="0" u="none" strike="noStrike" kern="1200" cap="none" spc="0" normalizeH="0" baseline="0" noProof="0" dirty="0">
                  <a:ln>
                    <a:noFill/>
                  </a:ln>
                  <a:solidFill>
                    <a:schemeClr val="bg2">
                      <a:lumMod val="50000"/>
                    </a:schemeClr>
                  </a:solidFill>
                  <a:effectLst/>
                  <a:uLnTx/>
                  <a:uFillTx/>
                  <a:ea typeface="+mn-ea"/>
                  <a:cs typeface="+mn-cs"/>
                </a:rPr>
                <a:t>Management</a:t>
              </a:r>
            </a:p>
          </p:txBody>
        </p:sp>
        <p:pic>
          <p:nvPicPr>
            <p:cNvPr id="16" name="Graphic 15">
              <a:extLst>
                <a:ext uri="{FF2B5EF4-FFF2-40B4-BE49-F238E27FC236}">
                  <a16:creationId xmlns:a16="http://schemas.microsoft.com/office/drawing/2014/main" id="{E6FB1A59-849F-C1A0-226B-3453603E59A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6862511" y="1390779"/>
              <a:ext cx="501969" cy="488402"/>
            </a:xfrm>
            <a:prstGeom prst="rect">
              <a:avLst/>
            </a:prstGeom>
          </p:spPr>
        </p:pic>
      </p:grpSp>
      <p:grpSp>
        <p:nvGrpSpPr>
          <p:cNvPr id="22" name="Group 21">
            <a:extLst>
              <a:ext uri="{FF2B5EF4-FFF2-40B4-BE49-F238E27FC236}">
                <a16:creationId xmlns:a16="http://schemas.microsoft.com/office/drawing/2014/main" id="{92946D6D-A4FB-63E4-92D3-B15C126E96DF}"/>
              </a:ext>
            </a:extLst>
          </p:cNvPr>
          <p:cNvGrpSpPr/>
          <p:nvPr/>
        </p:nvGrpSpPr>
        <p:grpSpPr>
          <a:xfrm>
            <a:off x="632431" y="1377683"/>
            <a:ext cx="460463" cy="2345952"/>
            <a:chOff x="1760650" y="1292883"/>
            <a:chExt cx="556426" cy="2834868"/>
          </a:xfrm>
          <a:solidFill>
            <a:schemeClr val="accent2"/>
          </a:solidFill>
        </p:grpSpPr>
        <p:sp>
          <p:nvSpPr>
            <p:cNvPr id="23" name="Rectangle 22">
              <a:extLst>
                <a:ext uri="{FF2B5EF4-FFF2-40B4-BE49-F238E27FC236}">
                  <a16:creationId xmlns:a16="http://schemas.microsoft.com/office/drawing/2014/main" id="{057C469E-1DF8-1893-36EC-B0D66387495D}"/>
                </a:ext>
              </a:extLst>
            </p:cNvPr>
            <p:cNvSpPr/>
            <p:nvPr/>
          </p:nvSpPr>
          <p:spPr>
            <a:xfrm>
              <a:off x="1760650" y="1292883"/>
              <a:ext cx="432549" cy="2834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defRPr/>
              </a:pPr>
              <a:r>
                <a:rPr kumimoji="0" lang="en-US" sz="1400" b="0" i="0" u="none" strike="noStrike" kern="1200" cap="none" spc="0" normalizeH="0" baseline="0" noProof="0" dirty="0">
                  <a:ln>
                    <a:noFill/>
                  </a:ln>
                  <a:solidFill>
                    <a:srgbClr val="FFFFFF"/>
                  </a:solidFill>
                  <a:effectLst/>
                  <a:uLnTx/>
                  <a:uFillTx/>
                  <a:ea typeface="Arial Narrow" charset="0"/>
                  <a:cs typeface="Arial Narrow" charset="0"/>
                </a:rPr>
                <a:t>PRACTICE GROUPS</a:t>
              </a:r>
              <a:endParaRPr kumimoji="0" lang="en-US" sz="1350" b="0" i="0" u="none" strike="noStrike" kern="1200" cap="none" spc="0" normalizeH="0" baseline="0" noProof="0" dirty="0">
                <a:ln>
                  <a:noFill/>
                </a:ln>
                <a:solidFill>
                  <a:srgbClr val="FFFFFF"/>
                </a:solidFill>
                <a:effectLst/>
                <a:uLnTx/>
                <a:uFillTx/>
                <a:ea typeface="+mn-ea"/>
                <a:cs typeface="+mn-cs"/>
              </a:endParaRPr>
            </a:p>
          </p:txBody>
        </p:sp>
        <p:sp>
          <p:nvSpPr>
            <p:cNvPr id="24" name="Triangle 23">
              <a:extLst>
                <a:ext uri="{FF2B5EF4-FFF2-40B4-BE49-F238E27FC236}">
                  <a16:creationId xmlns:a16="http://schemas.microsoft.com/office/drawing/2014/main" id="{DDC2A149-8421-25CD-C514-A86C7101BE39}"/>
                </a:ext>
              </a:extLst>
            </p:cNvPr>
            <p:cNvSpPr/>
            <p:nvPr/>
          </p:nvSpPr>
          <p:spPr>
            <a:xfrm rot="5400000">
              <a:off x="2060223" y="2638399"/>
              <a:ext cx="369868" cy="14383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ea typeface="+mn-ea"/>
                <a:cs typeface="+mn-cs"/>
              </a:endParaRPr>
            </a:p>
          </p:txBody>
        </p:sp>
      </p:grpSp>
      <p:pic>
        <p:nvPicPr>
          <p:cNvPr id="33" name="Picture 32">
            <a:extLst>
              <a:ext uri="{FF2B5EF4-FFF2-40B4-BE49-F238E27FC236}">
                <a16:creationId xmlns:a16="http://schemas.microsoft.com/office/drawing/2014/main" id="{E30E5D75-EAD2-1DFE-FADA-5CA94C3769FE}"/>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4747718" y="1541365"/>
            <a:ext cx="457200" cy="457200"/>
          </a:xfrm>
          <a:prstGeom prst="rect">
            <a:avLst/>
          </a:prstGeom>
        </p:spPr>
      </p:pic>
      <p:pic>
        <p:nvPicPr>
          <p:cNvPr id="34" name="Picture 32">
            <a:extLst>
              <a:ext uri="{FF2B5EF4-FFF2-40B4-BE49-F238E27FC236}">
                <a16:creationId xmlns:a16="http://schemas.microsoft.com/office/drawing/2014/main" id="{56E11DFF-B50A-AB34-23A7-66BCF60A6FB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9759249" y="1541365"/>
            <a:ext cx="457200" cy="457200"/>
          </a:xfrm>
          <a:prstGeom prst="rect">
            <a:avLst/>
          </a:prstGeom>
        </p:spPr>
      </p:pic>
      <p:pic>
        <p:nvPicPr>
          <p:cNvPr id="35" name="Picture 34">
            <a:extLst>
              <a:ext uri="{FF2B5EF4-FFF2-40B4-BE49-F238E27FC236}">
                <a16:creationId xmlns:a16="http://schemas.microsoft.com/office/drawing/2014/main" id="{67611B88-DA5E-7DE2-8DDC-FAC8161CFF1E}"/>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4848402" y="2689250"/>
            <a:ext cx="457200" cy="457200"/>
          </a:xfrm>
          <a:prstGeom prst="rect">
            <a:avLst/>
          </a:prstGeom>
        </p:spPr>
      </p:pic>
      <p:pic>
        <p:nvPicPr>
          <p:cNvPr id="36" name="Picture 35">
            <a:extLst>
              <a:ext uri="{FF2B5EF4-FFF2-40B4-BE49-F238E27FC236}">
                <a16:creationId xmlns:a16="http://schemas.microsoft.com/office/drawing/2014/main" id="{57357B31-B670-B495-0CA1-0D1F519DFC3C}"/>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11012130" y="1532507"/>
            <a:ext cx="457200" cy="395287"/>
          </a:xfrm>
          <a:prstGeom prst="rect">
            <a:avLst/>
          </a:prstGeom>
        </p:spPr>
      </p:pic>
      <p:pic>
        <p:nvPicPr>
          <p:cNvPr id="37" name="Picture 36">
            <a:extLst>
              <a:ext uri="{FF2B5EF4-FFF2-40B4-BE49-F238E27FC236}">
                <a16:creationId xmlns:a16="http://schemas.microsoft.com/office/drawing/2014/main" id="{1D99A936-0680-442F-771B-223FBB781F6F}"/>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6000601" y="2689250"/>
            <a:ext cx="457200" cy="457200"/>
          </a:xfrm>
          <a:prstGeom prst="rect">
            <a:avLst/>
          </a:prstGeom>
        </p:spPr>
      </p:pic>
      <p:sp>
        <p:nvSpPr>
          <p:cNvPr id="2" name="Slide Number Placeholder 1">
            <a:extLst>
              <a:ext uri="{FF2B5EF4-FFF2-40B4-BE49-F238E27FC236}">
                <a16:creationId xmlns:a16="http://schemas.microsoft.com/office/drawing/2014/main" id="{E37D3098-DC65-1CD0-9ADD-6C872D6E32D5}"/>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rPr>
              <a:pPr algn="ctr"/>
              <a:t>5</a:t>
            </a:fld>
            <a:endParaRPr lang="en-US" sz="1200" dirty="0">
              <a:solidFill>
                <a:schemeClr val="bg1"/>
              </a:solidFill>
            </a:endParaRPr>
          </a:p>
        </p:txBody>
      </p:sp>
    </p:spTree>
    <p:extLst>
      <p:ext uri="{BB962C8B-B14F-4D97-AF65-F5344CB8AC3E}">
        <p14:creationId xmlns:p14="http://schemas.microsoft.com/office/powerpoint/2010/main" val="3506203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2482961F-7CAD-409C-B014-F74D66A1ECAC}"/>
              </a:ext>
            </a:extLst>
          </p:cNvPr>
          <p:cNvSpPr txBox="1">
            <a:spLocks/>
          </p:cNvSpPr>
          <p:nvPr/>
        </p:nvSpPr>
        <p:spPr>
          <a:xfrm>
            <a:off x="9857470" y="6544730"/>
            <a:ext cx="810530" cy="2462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F5C94B-8C55-478B-B509-BAE6A06B2E2A}" type="slidenum">
              <a:rPr lang="en-US" sz="1000">
                <a:solidFill>
                  <a:srgbClr val="ADAFBB"/>
                </a:solidFill>
              </a:rPr>
              <a:pPr/>
              <a:t>6</a:t>
            </a:fld>
            <a:endParaRPr lang="en-US" sz="1000" dirty="0">
              <a:solidFill>
                <a:srgbClr val="ADAFBB"/>
              </a:solidFill>
            </a:endParaRPr>
          </a:p>
        </p:txBody>
      </p:sp>
      <p:sp>
        <p:nvSpPr>
          <p:cNvPr id="5" name="TextBox 4">
            <a:extLst>
              <a:ext uri="{FF2B5EF4-FFF2-40B4-BE49-F238E27FC236}">
                <a16:creationId xmlns:a16="http://schemas.microsoft.com/office/drawing/2014/main" id="{C8248B02-A420-44B8-AF63-042F4319D258}"/>
              </a:ext>
            </a:extLst>
          </p:cNvPr>
          <p:cNvSpPr txBox="1"/>
          <p:nvPr/>
        </p:nvSpPr>
        <p:spPr>
          <a:xfrm>
            <a:off x="187782" y="6537037"/>
            <a:ext cx="3271707" cy="246221"/>
          </a:xfrm>
          <a:prstGeom prst="rect">
            <a:avLst/>
          </a:prstGeom>
          <a:noFill/>
        </p:spPr>
        <p:txBody>
          <a:bodyPr wrap="square" rtlCol="0">
            <a:spAutoFit/>
          </a:bodyPr>
          <a:lstStyle/>
          <a:p>
            <a:pPr algn="ctr"/>
            <a:r>
              <a:rPr lang="en-GB" sz="1000" i="1" dirty="0">
                <a:solidFill>
                  <a:schemeClr val="bg1">
                    <a:lumMod val="65000"/>
                  </a:schemeClr>
                </a:solidFill>
              </a:rPr>
              <a:t>Aprio key by numbers for setting up business in U.S.</a:t>
            </a:r>
            <a:endParaRPr lang="en-AU" sz="1000" i="1" dirty="0">
              <a:solidFill>
                <a:schemeClr val="bg1">
                  <a:lumMod val="65000"/>
                </a:schemeClr>
              </a:solidFill>
            </a:endParaRPr>
          </a:p>
        </p:txBody>
      </p:sp>
      <p:sp>
        <p:nvSpPr>
          <p:cNvPr id="8" name="TextBox 1">
            <a:extLst>
              <a:ext uri="{FF2B5EF4-FFF2-40B4-BE49-F238E27FC236}">
                <a16:creationId xmlns:a16="http://schemas.microsoft.com/office/drawing/2014/main" id="{264031FD-03A8-4B6D-A8A6-650BB0C840C6}"/>
              </a:ext>
            </a:extLst>
          </p:cNvPr>
          <p:cNvSpPr txBox="1"/>
          <p:nvPr/>
        </p:nvSpPr>
        <p:spPr>
          <a:xfrm>
            <a:off x="2033171" y="1455361"/>
            <a:ext cx="2959135" cy="2031325"/>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altLang="ko-KR" sz="1400" dirty="0">
                <a:solidFill>
                  <a:schemeClr val="tx2"/>
                </a:solidFill>
                <a:latin typeface="Malgun Gothic" panose="020B0503020000020004" pitchFamily="34" charset="-127"/>
                <a:ea typeface="Malgun Gothic" panose="020B0503020000020004" pitchFamily="34" charset="-127"/>
              </a:rPr>
              <a:t>70</a:t>
            </a:r>
            <a:r>
              <a:rPr lang="ko-KR" altLang="en-US" sz="1400" dirty="0">
                <a:solidFill>
                  <a:schemeClr val="tx2"/>
                </a:solidFill>
                <a:latin typeface="Malgun Gothic" panose="020B0503020000020004" pitchFamily="34" charset="-127"/>
                <a:ea typeface="Malgun Gothic" panose="020B0503020000020004" pitchFamily="34" charset="-127"/>
              </a:rPr>
              <a:t>년이 넘게 되어 가는 세월을 통해 단련된 노하우와 전문 자문가로</a:t>
            </a:r>
            <a:r>
              <a:rPr lang="en-US" altLang="ko-KR" sz="1400" dirty="0">
                <a:solidFill>
                  <a:schemeClr val="tx2"/>
                </a:solidFill>
                <a:latin typeface="Malgun Gothic" panose="020B0503020000020004" pitchFamily="34" charset="-127"/>
                <a:ea typeface="Malgun Gothic" panose="020B0503020000020004" pitchFamily="34" charset="-127"/>
              </a:rPr>
              <a:t>,</a:t>
            </a:r>
            <a:r>
              <a:rPr lang="ko-KR" altLang="en-US" sz="1400" dirty="0">
                <a:solidFill>
                  <a:schemeClr val="tx2"/>
                </a:solidFill>
                <a:latin typeface="Malgun Gothic" panose="020B0503020000020004" pitchFamily="34" charset="-127"/>
                <a:ea typeface="Malgun Gothic" panose="020B0503020000020004" pitchFamily="34" charset="-127"/>
              </a:rPr>
              <a:t> 미국 동남부 에서 본사를 가진 가장 큰 규모와 </a:t>
            </a:r>
            <a:r>
              <a:rPr lang="ko-KR" altLang="en-US" sz="1400" b="1" dirty="0">
                <a:solidFill>
                  <a:schemeClr val="accent1"/>
                </a:solidFill>
                <a:latin typeface="Malgun Gothic" panose="020B0503020000020004" pitchFamily="34" charset="-127"/>
                <a:ea typeface="Malgun Gothic" panose="020B0503020000020004" pitchFamily="34" charset="-127"/>
              </a:rPr>
              <a:t>선도적인 역할</a:t>
            </a:r>
            <a:r>
              <a:rPr lang="ko-KR" altLang="en-US" sz="1400" dirty="0">
                <a:solidFill>
                  <a:schemeClr val="tx2"/>
                </a:solidFill>
                <a:latin typeface="Malgun Gothic" panose="020B0503020000020004" pitchFamily="34" charset="-127"/>
                <a:ea typeface="Malgun Gothic" panose="020B0503020000020004" pitchFamily="34" charset="-127"/>
              </a:rPr>
              <a:t>을</a:t>
            </a:r>
            <a:r>
              <a:rPr lang="ko-KR" altLang="en-US" sz="1400" b="1" dirty="0">
                <a:solidFill>
                  <a:schemeClr val="tx2"/>
                </a:solidFill>
                <a:latin typeface="Malgun Gothic" panose="020B0503020000020004" pitchFamily="34" charset="-127"/>
                <a:ea typeface="Malgun Gothic" panose="020B0503020000020004" pitchFamily="34" charset="-127"/>
              </a:rPr>
              <a:t> </a:t>
            </a:r>
            <a:r>
              <a:rPr lang="ko-KR" altLang="en-US" sz="1400" dirty="0">
                <a:solidFill>
                  <a:schemeClr val="tx2"/>
                </a:solidFill>
                <a:latin typeface="Malgun Gothic" panose="020B0503020000020004" pitchFamily="34" charset="-127"/>
                <a:ea typeface="Malgun Gothic" panose="020B0503020000020004" pitchFamily="34" charset="-127"/>
              </a:rPr>
              <a:t>하는 회계법인</a:t>
            </a:r>
            <a:r>
              <a:rPr lang="en-US" altLang="ko-KR" sz="1400" dirty="0">
                <a:solidFill>
                  <a:schemeClr val="tx2"/>
                </a:solidFill>
                <a:latin typeface="Malgun Gothic" panose="020B0503020000020004" pitchFamily="34" charset="-127"/>
                <a:ea typeface="Malgun Gothic" panose="020B0503020000020004" pitchFamily="34" charset="-127"/>
              </a:rPr>
              <a:t>. 4</a:t>
            </a:r>
            <a:r>
              <a:rPr lang="ko-KR" altLang="en-US" sz="1400" dirty="0">
                <a:solidFill>
                  <a:schemeClr val="tx2"/>
                </a:solidFill>
                <a:latin typeface="Malgun Gothic" panose="020B0503020000020004" pitchFamily="34" charset="-127"/>
                <a:ea typeface="Malgun Gothic" panose="020B0503020000020004" pitchFamily="34" charset="-127"/>
              </a:rPr>
              <a:t>대 회계펌의</a:t>
            </a:r>
            <a:r>
              <a:rPr lang="en-US" altLang="ko-KR" sz="1400" dirty="0">
                <a:solidFill>
                  <a:schemeClr val="tx2"/>
                </a:solidFill>
                <a:latin typeface="Malgun Gothic" panose="020B0503020000020004" pitchFamily="34" charset="-127"/>
                <a:ea typeface="Malgun Gothic" panose="020B0503020000020004" pitchFamily="34" charset="-127"/>
              </a:rPr>
              <a:t> </a:t>
            </a:r>
            <a:r>
              <a:rPr lang="ko-KR" altLang="en-US" sz="1400" dirty="0">
                <a:solidFill>
                  <a:schemeClr val="tx2"/>
                </a:solidFill>
                <a:latin typeface="Malgun Gothic" panose="020B0503020000020004" pitchFamily="34" charset="-127"/>
                <a:ea typeface="Malgun Gothic" panose="020B0503020000020004" pitchFamily="34" charset="-127"/>
              </a:rPr>
              <a:t>경험을 모두 가지고 온 전문가들이 </a:t>
            </a:r>
            <a:r>
              <a:rPr lang="en-US" altLang="ko-KR" sz="1400" dirty="0">
                <a:solidFill>
                  <a:schemeClr val="tx2"/>
                </a:solidFill>
                <a:latin typeface="Malgun Gothic" panose="020B0503020000020004" pitchFamily="34" charset="-127"/>
                <a:ea typeface="Malgun Gothic" panose="020B0503020000020004" pitchFamily="34" charset="-127"/>
              </a:rPr>
              <a:t>middle market (</a:t>
            </a:r>
            <a:r>
              <a:rPr lang="ko-KR" altLang="en-US" sz="1400" dirty="0">
                <a:solidFill>
                  <a:schemeClr val="tx2"/>
                </a:solidFill>
                <a:latin typeface="Malgun Gothic" panose="020B0503020000020004" pitchFamily="34" charset="-127"/>
                <a:ea typeface="Malgun Gothic" panose="020B0503020000020004" pitchFamily="34" charset="-127"/>
              </a:rPr>
              <a:t>미국의</a:t>
            </a:r>
            <a:r>
              <a:rPr lang="en-US" altLang="ko-KR" sz="1400" dirty="0">
                <a:solidFill>
                  <a:schemeClr val="tx2"/>
                </a:solidFill>
                <a:latin typeface="Malgun Gothic" panose="020B0503020000020004" pitchFamily="34" charset="-127"/>
                <a:ea typeface="Malgun Gothic" panose="020B0503020000020004" pitchFamily="34" charset="-127"/>
              </a:rPr>
              <a:t> </a:t>
            </a:r>
            <a:r>
              <a:rPr lang="ko-KR" altLang="en-US" sz="1400" dirty="0">
                <a:solidFill>
                  <a:schemeClr val="tx2"/>
                </a:solidFill>
                <a:latin typeface="Malgun Gothic" panose="020B0503020000020004" pitchFamily="34" charset="-127"/>
                <a:ea typeface="Malgun Gothic" panose="020B0503020000020004" pitchFamily="34" charset="-127"/>
              </a:rPr>
              <a:t>성공하는 중소</a:t>
            </a:r>
            <a:r>
              <a:rPr lang="en-US" altLang="ko-KR" sz="1400" dirty="0">
                <a:solidFill>
                  <a:schemeClr val="tx2"/>
                </a:solidFill>
                <a:latin typeface="Malgun Gothic" panose="020B0503020000020004" pitchFamily="34" charset="-127"/>
                <a:ea typeface="Malgun Gothic" panose="020B0503020000020004" pitchFamily="34" charset="-127"/>
              </a:rPr>
              <a:t>/</a:t>
            </a:r>
            <a:r>
              <a:rPr lang="ko-KR" altLang="en-US" sz="1400" dirty="0">
                <a:solidFill>
                  <a:schemeClr val="tx2"/>
                </a:solidFill>
                <a:latin typeface="Malgun Gothic" panose="020B0503020000020004" pitchFamily="34" charset="-127"/>
                <a:ea typeface="Malgun Gothic" panose="020B0503020000020004" pitchFamily="34" charset="-127"/>
              </a:rPr>
              <a:t>중견 기업</a:t>
            </a:r>
            <a:r>
              <a:rPr lang="en-US" altLang="ko-KR" sz="1400" dirty="0">
                <a:solidFill>
                  <a:schemeClr val="tx2"/>
                </a:solidFill>
                <a:latin typeface="Malgun Gothic" panose="020B0503020000020004" pitchFamily="34" charset="-127"/>
                <a:ea typeface="Malgun Gothic" panose="020B0503020000020004" pitchFamily="34" charset="-127"/>
              </a:rPr>
              <a:t>) </a:t>
            </a:r>
            <a:r>
              <a:rPr lang="ko-KR" altLang="en-US" sz="1400" dirty="0">
                <a:solidFill>
                  <a:schemeClr val="tx2"/>
                </a:solidFill>
                <a:latin typeface="Malgun Gothic" panose="020B0503020000020004" pitchFamily="34" charset="-127"/>
                <a:ea typeface="Malgun Gothic" panose="020B0503020000020004" pitchFamily="34" charset="-127"/>
              </a:rPr>
              <a:t>중심 토대로 발전한 회계법인</a:t>
            </a:r>
            <a:r>
              <a:rPr lang="en-US" altLang="ko-KR" sz="1400" dirty="0">
                <a:solidFill>
                  <a:schemeClr val="tx2"/>
                </a:solidFill>
                <a:latin typeface="Malgun Gothic" panose="020B0503020000020004" pitchFamily="34" charset="-127"/>
                <a:ea typeface="Malgun Gothic" panose="020B0503020000020004" pitchFamily="34" charset="-127"/>
              </a:rPr>
              <a:t>.</a:t>
            </a:r>
            <a:endParaRPr lang="en-US" sz="1400" dirty="0">
              <a:solidFill>
                <a:schemeClr val="tx2"/>
              </a:solidFill>
              <a:latin typeface="Malgun Gothic" panose="020B0503020000020004" pitchFamily="34" charset="-127"/>
              <a:ea typeface="Malgun Gothic" panose="020B0503020000020004" pitchFamily="34" charset="-127"/>
            </a:endParaRPr>
          </a:p>
        </p:txBody>
      </p:sp>
      <p:sp>
        <p:nvSpPr>
          <p:cNvPr id="9" name="TextBox 2">
            <a:extLst>
              <a:ext uri="{FF2B5EF4-FFF2-40B4-BE49-F238E27FC236}">
                <a16:creationId xmlns:a16="http://schemas.microsoft.com/office/drawing/2014/main" id="{71F3C07D-1B1B-4993-B0FF-6F6602EB02B0}"/>
              </a:ext>
            </a:extLst>
          </p:cNvPr>
          <p:cNvSpPr txBox="1"/>
          <p:nvPr/>
        </p:nvSpPr>
        <p:spPr>
          <a:xfrm>
            <a:off x="2033171" y="3591619"/>
            <a:ext cx="2852637" cy="1169551"/>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altLang="ko-KR" sz="1400" b="1" dirty="0">
                <a:solidFill>
                  <a:schemeClr val="accent1"/>
                </a:solidFill>
                <a:latin typeface="Malgun Gothic" panose="020B0503020000020004" pitchFamily="34" charset="-127"/>
                <a:ea typeface="Malgun Gothic" panose="020B0503020000020004" pitchFamily="34" charset="-127"/>
              </a:rPr>
              <a:t>20 </a:t>
            </a:r>
            <a:r>
              <a:rPr lang="ko-KR" altLang="en-US" sz="1400" b="1" dirty="0">
                <a:solidFill>
                  <a:schemeClr val="accent1"/>
                </a:solidFill>
                <a:latin typeface="Malgun Gothic" panose="020B0503020000020004" pitchFamily="34" charset="-127"/>
                <a:ea typeface="Malgun Gothic" panose="020B0503020000020004" pitchFamily="34" charset="-127"/>
              </a:rPr>
              <a:t>명 이상의 한국어 </a:t>
            </a:r>
            <a:r>
              <a:rPr lang="ko-KR" altLang="en-US" sz="1400" dirty="0">
                <a:solidFill>
                  <a:schemeClr val="tx2"/>
                </a:solidFill>
                <a:latin typeface="Malgun Gothic" panose="020B0503020000020004" pitchFamily="34" charset="-127"/>
                <a:ea typeface="Malgun Gothic" panose="020B0503020000020004" pitchFamily="34" charset="-127"/>
              </a:rPr>
              <a:t>가능</a:t>
            </a:r>
            <a:r>
              <a:rPr lang="ko-KR" altLang="en-US" sz="1400" b="1" dirty="0">
                <a:solidFill>
                  <a:schemeClr val="tx2"/>
                </a:solidFill>
                <a:latin typeface="Malgun Gothic" panose="020B0503020000020004" pitchFamily="34" charset="-127"/>
                <a:ea typeface="Malgun Gothic" panose="020B0503020000020004" pitchFamily="34" charset="-127"/>
              </a:rPr>
              <a:t> </a:t>
            </a:r>
            <a:r>
              <a:rPr lang="ko-KR" altLang="en-US" sz="1400" dirty="0">
                <a:solidFill>
                  <a:schemeClr val="tx2"/>
                </a:solidFill>
                <a:latin typeface="Malgun Gothic" panose="020B0503020000020004" pitchFamily="34" charset="-127"/>
                <a:ea typeface="Malgun Gothic" panose="020B0503020000020004" pitchFamily="34" charset="-127"/>
              </a:rPr>
              <a:t>전문가를 항상 유지하여 미국내 </a:t>
            </a:r>
            <a:r>
              <a:rPr lang="en-US" altLang="ko-KR" sz="1400" dirty="0">
                <a:solidFill>
                  <a:schemeClr val="tx2"/>
                </a:solidFill>
                <a:latin typeface="Malgun Gothic" panose="020B0503020000020004" pitchFamily="34" charset="-127"/>
                <a:ea typeface="Malgun Gothic" panose="020B0503020000020004" pitchFamily="34" charset="-127"/>
              </a:rPr>
              <a:t>50</a:t>
            </a:r>
            <a:r>
              <a:rPr lang="ko-KR" altLang="en-US" sz="1400" dirty="0">
                <a:solidFill>
                  <a:schemeClr val="tx2"/>
                </a:solidFill>
                <a:latin typeface="Malgun Gothic" panose="020B0503020000020004" pitchFamily="34" charset="-127"/>
                <a:ea typeface="Malgun Gothic" panose="020B0503020000020004" pitchFamily="34" charset="-127"/>
              </a:rPr>
              <a:t>개주 및 </a:t>
            </a:r>
            <a:r>
              <a:rPr lang="en-US" altLang="ko-KR" sz="1400" dirty="0">
                <a:solidFill>
                  <a:schemeClr val="tx2"/>
                </a:solidFill>
                <a:latin typeface="Malgun Gothic" panose="020B0503020000020004" pitchFamily="34" charset="-127"/>
                <a:ea typeface="Malgun Gothic" panose="020B0503020000020004" pitchFamily="34" charset="-127"/>
              </a:rPr>
              <a:t>50 </a:t>
            </a:r>
            <a:r>
              <a:rPr lang="ko-KR" altLang="en-US" sz="1400" dirty="0">
                <a:solidFill>
                  <a:schemeClr val="tx2"/>
                </a:solidFill>
                <a:latin typeface="Malgun Gothic" panose="020B0503020000020004" pitchFamily="34" charset="-127"/>
                <a:ea typeface="Malgun Gothic" panose="020B0503020000020004" pitchFamily="34" charset="-127"/>
              </a:rPr>
              <a:t>개국이 넘는 곳에서의 고객분포가 있는 미국의 </a:t>
            </a:r>
            <a:r>
              <a:rPr lang="en-US" altLang="ko-KR" sz="1400" dirty="0">
                <a:solidFill>
                  <a:schemeClr val="tx2"/>
                </a:solidFill>
                <a:latin typeface="Malgun Gothic" panose="020B0503020000020004" pitchFamily="34" charset="-127"/>
                <a:ea typeface="Malgun Gothic" panose="020B0503020000020004" pitchFamily="34" charset="-127"/>
              </a:rPr>
              <a:t>TOP 25 </a:t>
            </a:r>
            <a:r>
              <a:rPr lang="ko-KR" altLang="en-US" sz="1400" dirty="0">
                <a:solidFill>
                  <a:schemeClr val="tx2"/>
                </a:solidFill>
                <a:latin typeface="Malgun Gothic" panose="020B0503020000020004" pitchFamily="34" charset="-127"/>
                <a:ea typeface="Malgun Gothic" panose="020B0503020000020004" pitchFamily="34" charset="-127"/>
              </a:rPr>
              <a:t>회계법인 규모</a:t>
            </a:r>
            <a:r>
              <a:rPr lang="en-US" altLang="ko-KR" sz="1400" dirty="0">
                <a:solidFill>
                  <a:schemeClr val="tx2"/>
                </a:solidFill>
                <a:latin typeface="Malgun Gothic" panose="020B0503020000020004" pitchFamily="34" charset="-127"/>
                <a:ea typeface="Malgun Gothic" panose="020B0503020000020004" pitchFamily="34" charset="-127"/>
              </a:rPr>
              <a:t>.</a:t>
            </a:r>
            <a:endParaRPr lang="en-US" sz="1400" dirty="0">
              <a:solidFill>
                <a:schemeClr val="tx2"/>
              </a:solidFill>
              <a:latin typeface="Malgun Gothic" panose="020B0503020000020004" pitchFamily="34" charset="-127"/>
              <a:ea typeface="Malgun Gothic" panose="020B0503020000020004" pitchFamily="34" charset="-127"/>
            </a:endParaRPr>
          </a:p>
        </p:txBody>
      </p:sp>
      <p:sp>
        <p:nvSpPr>
          <p:cNvPr id="10" name="TextBox 3">
            <a:extLst>
              <a:ext uri="{FF2B5EF4-FFF2-40B4-BE49-F238E27FC236}">
                <a16:creationId xmlns:a16="http://schemas.microsoft.com/office/drawing/2014/main" id="{393A9E55-FEDE-469A-94B3-07E4124268C5}"/>
              </a:ext>
            </a:extLst>
          </p:cNvPr>
          <p:cNvSpPr txBox="1"/>
          <p:nvPr/>
        </p:nvSpPr>
        <p:spPr>
          <a:xfrm>
            <a:off x="2069856" y="4911862"/>
            <a:ext cx="2664070" cy="954107"/>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altLang="ko-KR" sz="1400" dirty="0">
                <a:solidFill>
                  <a:schemeClr val="tx2"/>
                </a:solidFill>
                <a:latin typeface="Malgun Gothic" panose="020B0503020000020004" pitchFamily="34" charset="-127"/>
                <a:ea typeface="Malgun Gothic" panose="020B0503020000020004" pitchFamily="34" charset="-127"/>
              </a:rPr>
              <a:t>25% </a:t>
            </a:r>
            <a:r>
              <a:rPr lang="ko-KR" altLang="en-US" sz="1400" dirty="0">
                <a:solidFill>
                  <a:schemeClr val="tx2"/>
                </a:solidFill>
                <a:latin typeface="Malgun Gothic" panose="020B0503020000020004" pitchFamily="34" charset="-127"/>
                <a:ea typeface="Malgun Gothic" panose="020B0503020000020004" pitchFamily="34" charset="-127"/>
              </a:rPr>
              <a:t>이상의 해외 출신 직원을 유지하며</a:t>
            </a:r>
            <a:r>
              <a:rPr lang="en-US" altLang="ko-KR" sz="1400" dirty="0">
                <a:solidFill>
                  <a:schemeClr val="tx2"/>
                </a:solidFill>
                <a:latin typeface="Malgun Gothic" panose="020B0503020000020004" pitchFamily="34" charset="-127"/>
                <a:ea typeface="Malgun Gothic" panose="020B0503020000020004" pitchFamily="34" charset="-127"/>
              </a:rPr>
              <a:t>, </a:t>
            </a:r>
            <a:r>
              <a:rPr lang="ko-KR" altLang="en-US" sz="1400" dirty="0">
                <a:solidFill>
                  <a:schemeClr val="tx2"/>
                </a:solidFill>
                <a:latin typeface="Malgun Gothic" panose="020B0503020000020004" pitchFamily="34" charset="-127"/>
                <a:ea typeface="Malgun Gothic" panose="020B0503020000020004" pitchFamily="34" charset="-127"/>
              </a:rPr>
              <a:t>국제적인 분야에 항상 관심을 가지고 나아가는 </a:t>
            </a:r>
            <a:r>
              <a:rPr lang="ko-KR" altLang="en-US" sz="1400" b="1" dirty="0">
                <a:solidFill>
                  <a:schemeClr val="accent1"/>
                </a:solidFill>
                <a:latin typeface="Malgun Gothic" panose="020B0503020000020004" pitchFamily="34" charset="-127"/>
                <a:ea typeface="Malgun Gothic" panose="020B0503020000020004" pitchFamily="34" charset="-127"/>
              </a:rPr>
              <a:t>현지 베테랑</a:t>
            </a:r>
            <a:r>
              <a:rPr lang="ko-KR" altLang="en-US" sz="1400" b="1" dirty="0">
                <a:solidFill>
                  <a:schemeClr val="tx2"/>
                </a:solidFill>
                <a:latin typeface="Malgun Gothic" panose="020B0503020000020004" pitchFamily="34" charset="-127"/>
                <a:ea typeface="Malgun Gothic" panose="020B0503020000020004" pitchFamily="34" charset="-127"/>
              </a:rPr>
              <a:t> </a:t>
            </a:r>
            <a:r>
              <a:rPr lang="ko-KR" altLang="en-US" sz="1400" dirty="0">
                <a:solidFill>
                  <a:schemeClr val="tx2"/>
                </a:solidFill>
                <a:latin typeface="Malgun Gothic" panose="020B0503020000020004" pitchFamily="34" charset="-127"/>
                <a:ea typeface="Malgun Gothic" panose="020B0503020000020004" pitchFamily="34" charset="-127"/>
              </a:rPr>
              <a:t>회계법인</a:t>
            </a:r>
            <a:r>
              <a:rPr lang="en-US" altLang="ko-KR" sz="1400" dirty="0">
                <a:solidFill>
                  <a:schemeClr val="tx2"/>
                </a:solidFill>
                <a:latin typeface="Malgun Gothic" panose="020B0503020000020004" pitchFamily="34" charset="-127"/>
                <a:ea typeface="Malgun Gothic" panose="020B0503020000020004" pitchFamily="34" charset="-127"/>
              </a:rPr>
              <a:t>.</a:t>
            </a:r>
            <a:endParaRPr lang="en-US" sz="1600" dirty="0">
              <a:solidFill>
                <a:schemeClr val="tx2"/>
              </a:solidFill>
              <a:latin typeface="Malgun Gothic" panose="020B0503020000020004" pitchFamily="34" charset="-127"/>
              <a:ea typeface="Malgun Gothic" panose="020B0503020000020004" pitchFamily="34" charset="-127"/>
            </a:endParaRPr>
          </a:p>
        </p:txBody>
      </p:sp>
      <p:sp>
        <p:nvSpPr>
          <p:cNvPr id="11" name="TextBox 10">
            <a:extLst>
              <a:ext uri="{FF2B5EF4-FFF2-40B4-BE49-F238E27FC236}">
                <a16:creationId xmlns:a16="http://schemas.microsoft.com/office/drawing/2014/main" id="{E83E64C3-2D94-40C8-B9F3-B2A21A2E6D7F}"/>
              </a:ext>
            </a:extLst>
          </p:cNvPr>
          <p:cNvSpPr txBox="1"/>
          <p:nvPr/>
        </p:nvSpPr>
        <p:spPr>
          <a:xfrm>
            <a:off x="601813" y="1363027"/>
            <a:ext cx="1389613" cy="923330"/>
          </a:xfrm>
          <a:prstGeom prst="rect">
            <a:avLst/>
          </a:prstGeom>
          <a:noFill/>
        </p:spPr>
        <p:txBody>
          <a:bodyPr wrap="square" rtlCol="0">
            <a:spAutoFit/>
          </a:bodyPr>
          <a:lstStyle/>
          <a:p>
            <a:r>
              <a:rPr lang="en-US" sz="5400" b="1" dirty="0">
                <a:solidFill>
                  <a:srgbClr val="FF6C2F"/>
                </a:solidFill>
              </a:rPr>
              <a:t>+70</a:t>
            </a:r>
          </a:p>
        </p:txBody>
      </p:sp>
      <p:sp>
        <p:nvSpPr>
          <p:cNvPr id="12" name="TextBox 11">
            <a:extLst>
              <a:ext uri="{FF2B5EF4-FFF2-40B4-BE49-F238E27FC236}">
                <a16:creationId xmlns:a16="http://schemas.microsoft.com/office/drawing/2014/main" id="{1396C32D-275E-4A3D-966D-C2AAB1E0BF49}"/>
              </a:ext>
            </a:extLst>
          </p:cNvPr>
          <p:cNvSpPr txBox="1"/>
          <p:nvPr/>
        </p:nvSpPr>
        <p:spPr>
          <a:xfrm>
            <a:off x="601814" y="3486686"/>
            <a:ext cx="1389612" cy="923330"/>
          </a:xfrm>
          <a:prstGeom prst="rect">
            <a:avLst/>
          </a:prstGeom>
          <a:noFill/>
        </p:spPr>
        <p:txBody>
          <a:bodyPr wrap="square" rtlCol="0">
            <a:spAutoFit/>
          </a:bodyPr>
          <a:lstStyle/>
          <a:p>
            <a:r>
              <a:rPr lang="en-US" sz="5400" b="1" dirty="0">
                <a:solidFill>
                  <a:schemeClr val="accent1"/>
                </a:solidFill>
              </a:rPr>
              <a:t>+20</a:t>
            </a:r>
          </a:p>
        </p:txBody>
      </p:sp>
      <p:sp>
        <p:nvSpPr>
          <p:cNvPr id="13" name="TextBox 12">
            <a:extLst>
              <a:ext uri="{FF2B5EF4-FFF2-40B4-BE49-F238E27FC236}">
                <a16:creationId xmlns:a16="http://schemas.microsoft.com/office/drawing/2014/main" id="{77C0A23F-EDF8-4AFF-949E-5913C5706D7A}"/>
              </a:ext>
            </a:extLst>
          </p:cNvPr>
          <p:cNvSpPr txBox="1"/>
          <p:nvPr/>
        </p:nvSpPr>
        <p:spPr>
          <a:xfrm>
            <a:off x="489800" y="4834917"/>
            <a:ext cx="1613639" cy="1107996"/>
          </a:xfrm>
          <a:prstGeom prst="rect">
            <a:avLst/>
          </a:prstGeom>
          <a:noFill/>
        </p:spPr>
        <p:txBody>
          <a:bodyPr wrap="square" rtlCol="0">
            <a:spAutoFit/>
          </a:bodyPr>
          <a:lstStyle/>
          <a:p>
            <a:r>
              <a:rPr lang="en-US" sz="6600" b="1" dirty="0">
                <a:solidFill>
                  <a:schemeClr val="accent1"/>
                </a:solidFill>
              </a:rPr>
              <a:t>25</a:t>
            </a:r>
            <a:r>
              <a:rPr lang="en-US" sz="6600" b="1" baseline="30000" dirty="0">
                <a:solidFill>
                  <a:schemeClr val="accent1"/>
                </a:solidFill>
              </a:rPr>
              <a:t>%</a:t>
            </a:r>
          </a:p>
        </p:txBody>
      </p:sp>
      <p:sp>
        <p:nvSpPr>
          <p:cNvPr id="14" name="Right Brace 13">
            <a:extLst>
              <a:ext uri="{FF2B5EF4-FFF2-40B4-BE49-F238E27FC236}">
                <a16:creationId xmlns:a16="http://schemas.microsoft.com/office/drawing/2014/main" id="{AF707B6B-51DF-4D11-9B07-E920BC812EE7}"/>
              </a:ext>
            </a:extLst>
          </p:cNvPr>
          <p:cNvSpPr/>
          <p:nvPr/>
        </p:nvSpPr>
        <p:spPr>
          <a:xfrm>
            <a:off x="4847811" y="1363027"/>
            <a:ext cx="512614" cy="4586360"/>
          </a:xfrm>
          <a:prstGeom prst="rightBrace">
            <a:avLst/>
          </a:prstGeom>
          <a:ln w="57150">
            <a:solidFill>
              <a:srgbClr val="B7BFD2"/>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TextBox 14">
            <a:extLst>
              <a:ext uri="{FF2B5EF4-FFF2-40B4-BE49-F238E27FC236}">
                <a16:creationId xmlns:a16="http://schemas.microsoft.com/office/drawing/2014/main" id="{828AC605-2EE3-4FC3-8D3F-C6C7D193470D}"/>
              </a:ext>
            </a:extLst>
          </p:cNvPr>
          <p:cNvSpPr txBox="1"/>
          <p:nvPr/>
        </p:nvSpPr>
        <p:spPr>
          <a:xfrm>
            <a:off x="5770966" y="1587625"/>
            <a:ext cx="5819221" cy="4031873"/>
          </a:xfrm>
          <a:prstGeom prst="rect">
            <a:avLst/>
          </a:prstGeom>
          <a:solidFill>
            <a:schemeClr val="accent3">
              <a:lumMod val="20000"/>
              <a:lumOff val="80000"/>
            </a:schemeClr>
          </a:solidFill>
        </p:spPr>
        <p:txBody>
          <a:bodyPr wrap="square" rtlCol="0" anchor="ctr">
            <a:spAutoFit/>
          </a:bodyPr>
          <a:lstStyle/>
          <a:p>
            <a:pPr algn="ctr"/>
            <a:endParaRPr lang="en-US" sz="1600" dirty="0">
              <a:latin typeface="Arial" panose="020B0604020202020204" pitchFamily="34" charset="0"/>
              <a:cs typeface="Arial" panose="020B0604020202020204" pitchFamily="34" charset="0"/>
            </a:endParaRPr>
          </a:p>
          <a:p>
            <a:pPr algn="ctr"/>
            <a:r>
              <a:rPr lang="en-US" sz="1600" dirty="0">
                <a:latin typeface="Malgun Gothic" panose="020B0503020000020004" pitchFamily="34" charset="-127"/>
                <a:ea typeface="Malgun Gothic" panose="020B0503020000020004" pitchFamily="34" charset="-127"/>
                <a:cs typeface="Arial" panose="020B0604020202020204" pitchFamily="34" charset="0"/>
              </a:rPr>
              <a:t>Aprio </a:t>
            </a:r>
            <a:r>
              <a:rPr lang="ko-KR" altLang="en-US" sz="1600" dirty="0">
                <a:latin typeface="Malgun Gothic" panose="020B0503020000020004" pitchFamily="34" charset="-127"/>
                <a:ea typeface="Malgun Gothic" panose="020B0503020000020004" pitchFamily="34" charset="-127"/>
                <a:cs typeface="Arial" panose="020B0604020202020204" pitchFamily="34" charset="0"/>
              </a:rPr>
              <a:t>회계법인의 팀은 </a:t>
            </a:r>
            <a:endParaRPr lang="en-US" altLang="ko-KR" sz="1600" dirty="0">
              <a:latin typeface="Malgun Gothic" panose="020B0503020000020004" pitchFamily="34" charset="-127"/>
              <a:ea typeface="Malgun Gothic" panose="020B0503020000020004" pitchFamily="34" charset="-127"/>
              <a:cs typeface="Arial" panose="020B0604020202020204" pitchFamily="34" charset="0"/>
            </a:endParaRPr>
          </a:p>
          <a:p>
            <a:pPr algn="ctr"/>
            <a:r>
              <a:rPr lang="ko-KR" altLang="en-US" sz="1600" dirty="0">
                <a:latin typeface="Malgun Gothic" panose="020B0503020000020004" pitchFamily="34" charset="-127"/>
                <a:ea typeface="Malgun Gothic" panose="020B0503020000020004" pitchFamily="34" charset="-127"/>
                <a:cs typeface="Arial" panose="020B0604020202020204" pitchFamily="34" charset="0"/>
              </a:rPr>
              <a:t>중요한 미국 진출의 첫 단추 부터 마무리까지 여러 비즈니스 라이프 사이클에 맞추어 기업의 믿을 수 있는 협력 자문가로 나아갈 수 있도록 최적화 되어 있는 파트너사 입니다</a:t>
            </a:r>
            <a:r>
              <a:rPr lang="en-US" altLang="ko-KR" sz="1600" dirty="0">
                <a:latin typeface="Malgun Gothic" panose="020B0503020000020004" pitchFamily="34" charset="-127"/>
                <a:ea typeface="Malgun Gothic" panose="020B0503020000020004" pitchFamily="34" charset="-127"/>
                <a:cs typeface="Arial" panose="020B0604020202020204" pitchFamily="34" charset="0"/>
              </a:rPr>
              <a:t>. </a:t>
            </a:r>
          </a:p>
          <a:p>
            <a:pPr algn="ctr"/>
            <a:endParaRPr lang="en-US" altLang="ko-KR" sz="1600" dirty="0">
              <a:latin typeface="Malgun Gothic" panose="020B0503020000020004" pitchFamily="34" charset="-127"/>
              <a:ea typeface="Malgun Gothic" panose="020B0503020000020004" pitchFamily="34" charset="-127"/>
              <a:cs typeface="Arial" panose="020B0604020202020204" pitchFamily="34" charset="0"/>
            </a:endParaRPr>
          </a:p>
          <a:p>
            <a:pPr algn="ctr"/>
            <a:r>
              <a:rPr lang="ko-KR" altLang="en-US" sz="1600" dirty="0">
                <a:latin typeface="Malgun Gothic" panose="020B0503020000020004" pitchFamily="34" charset="-127"/>
                <a:ea typeface="Malgun Gothic" panose="020B0503020000020004" pitchFamily="34" charset="-127"/>
                <a:cs typeface="Arial" panose="020B0604020202020204" pitchFamily="34" charset="0"/>
              </a:rPr>
              <a:t>중요한 결정에 적합한 조언자 역할을 감당하며</a:t>
            </a:r>
            <a:endParaRPr lang="en-US" altLang="ko-KR" sz="1600" dirty="0">
              <a:latin typeface="Malgun Gothic" panose="020B0503020000020004" pitchFamily="34" charset="-127"/>
              <a:ea typeface="Malgun Gothic" panose="020B0503020000020004" pitchFamily="34" charset="-127"/>
              <a:cs typeface="Arial" panose="020B0604020202020204" pitchFamily="34" charset="0"/>
            </a:endParaRPr>
          </a:p>
          <a:p>
            <a:pPr algn="ctr"/>
            <a:r>
              <a:rPr lang="ko-KR" altLang="en-US" sz="1600" dirty="0">
                <a:latin typeface="Malgun Gothic" panose="020B0503020000020004" pitchFamily="34" charset="-127"/>
                <a:ea typeface="Malgun Gothic" panose="020B0503020000020004" pitchFamily="34" charset="-127"/>
                <a:cs typeface="Arial" panose="020B0604020202020204" pitchFamily="34" charset="0"/>
              </a:rPr>
              <a:t>차세대 사업과 선두적인 마인드의 전문가로 </a:t>
            </a:r>
            <a:endParaRPr lang="en-US" altLang="ko-KR" sz="1600" dirty="0">
              <a:latin typeface="Malgun Gothic" panose="020B0503020000020004" pitchFamily="34" charset="-127"/>
              <a:ea typeface="Malgun Gothic" panose="020B0503020000020004" pitchFamily="34" charset="-127"/>
              <a:cs typeface="Arial" panose="020B0604020202020204" pitchFamily="34" charset="0"/>
            </a:endParaRPr>
          </a:p>
          <a:p>
            <a:pPr algn="ctr"/>
            <a:r>
              <a:rPr lang="ko-KR" altLang="en-US" sz="1600" dirty="0">
                <a:latin typeface="Malgun Gothic" panose="020B0503020000020004" pitchFamily="34" charset="-127"/>
                <a:ea typeface="Malgun Gothic" panose="020B0503020000020004" pitchFamily="34" charset="-127"/>
                <a:cs typeface="Arial" panose="020B0604020202020204" pitchFamily="34" charset="0"/>
              </a:rPr>
              <a:t>책임감 있는 자문 수행을 합니다</a:t>
            </a:r>
            <a:r>
              <a:rPr lang="en-US" altLang="ko-KR" sz="1600" dirty="0">
                <a:latin typeface="Malgun Gothic" panose="020B0503020000020004" pitchFamily="34" charset="-127"/>
                <a:ea typeface="Malgun Gothic" panose="020B0503020000020004" pitchFamily="34" charset="-127"/>
                <a:cs typeface="Arial" panose="020B0604020202020204" pitchFamily="34" charset="0"/>
              </a:rPr>
              <a:t>.</a:t>
            </a:r>
          </a:p>
          <a:p>
            <a:pPr algn="ctr"/>
            <a:r>
              <a:rPr lang="ko-KR" altLang="en-US" sz="1600" dirty="0">
                <a:latin typeface="Malgun Gothic" panose="020B0503020000020004" pitchFamily="34" charset="-127"/>
                <a:ea typeface="Malgun Gothic" panose="020B0503020000020004" pitchFamily="34" charset="-127"/>
                <a:cs typeface="Arial" panose="020B0604020202020204" pitchFamily="34" charset="0"/>
              </a:rPr>
              <a:t> </a:t>
            </a:r>
            <a:endParaRPr lang="en-US" altLang="ko-KR" sz="1600" dirty="0">
              <a:latin typeface="Malgun Gothic" panose="020B0503020000020004" pitchFamily="34" charset="-127"/>
              <a:ea typeface="Malgun Gothic" panose="020B0503020000020004" pitchFamily="34" charset="-127"/>
              <a:cs typeface="Arial" panose="020B0604020202020204" pitchFamily="34" charset="0"/>
            </a:endParaRPr>
          </a:p>
          <a:p>
            <a:pPr algn="ctr"/>
            <a:r>
              <a:rPr lang="ko-KR" altLang="en-US" sz="1600" dirty="0">
                <a:latin typeface="Malgun Gothic" panose="020B0503020000020004" pitchFamily="34" charset="-127"/>
                <a:ea typeface="Malgun Gothic" panose="020B0503020000020004" pitchFamily="34" charset="-127"/>
                <a:cs typeface="Arial" panose="020B0604020202020204" pitchFamily="34" charset="0"/>
              </a:rPr>
              <a:t>기업의 성공적인 미국 진출 실행을 보다 긴밀하고</a:t>
            </a:r>
            <a:r>
              <a:rPr lang="en-US" altLang="ko-KR" sz="1600" dirty="0">
                <a:latin typeface="Malgun Gothic" panose="020B0503020000020004" pitchFamily="34" charset="-127"/>
                <a:ea typeface="Malgun Gothic" panose="020B0503020000020004" pitchFamily="34" charset="-127"/>
                <a:cs typeface="Arial" panose="020B0604020202020204" pitchFamily="34" charset="0"/>
              </a:rPr>
              <a:t>, </a:t>
            </a:r>
            <a:r>
              <a:rPr lang="ko-KR" altLang="en-US" sz="1600" dirty="0">
                <a:latin typeface="Malgun Gothic" panose="020B0503020000020004" pitchFamily="34" charset="-127"/>
                <a:ea typeface="Malgun Gothic" panose="020B0503020000020004" pitchFamily="34" charset="-127"/>
                <a:cs typeface="Arial" panose="020B0604020202020204" pitchFamily="34" charset="0"/>
              </a:rPr>
              <a:t>친밀하게</a:t>
            </a:r>
            <a:r>
              <a:rPr lang="en-US" altLang="ko-KR" sz="1600" dirty="0">
                <a:latin typeface="Malgun Gothic" panose="020B0503020000020004" pitchFamily="34" charset="-127"/>
                <a:ea typeface="Malgun Gothic" panose="020B0503020000020004" pitchFamily="34" charset="-127"/>
                <a:cs typeface="Arial" panose="020B0604020202020204" pitchFamily="34" charset="0"/>
              </a:rPr>
              <a:t>,</a:t>
            </a:r>
            <a:r>
              <a:rPr lang="ko-KR" altLang="en-US" sz="1600" dirty="0">
                <a:latin typeface="Malgun Gothic" panose="020B0503020000020004" pitchFamily="34" charset="-127"/>
                <a:ea typeface="Malgun Gothic" panose="020B0503020000020004" pitchFamily="34" charset="-127"/>
                <a:cs typeface="Arial" panose="020B0604020202020204" pitchFamily="34" charset="0"/>
              </a:rPr>
              <a:t> 능동적으로 돕기 위한 준비가 되었습니다</a:t>
            </a:r>
            <a:r>
              <a:rPr lang="en-US" altLang="ko-KR" sz="1600" dirty="0">
                <a:latin typeface="Malgun Gothic" panose="020B0503020000020004" pitchFamily="34" charset="-127"/>
                <a:ea typeface="Malgun Gothic" panose="020B0503020000020004" pitchFamily="34" charset="-127"/>
                <a:cs typeface="Arial" panose="020B0604020202020204" pitchFamily="34" charset="0"/>
              </a:rPr>
              <a:t>.</a:t>
            </a:r>
          </a:p>
          <a:p>
            <a:pPr algn="ctr"/>
            <a:endParaRPr lang="en-US" sz="1600" dirty="0">
              <a:latin typeface="Malgun Gothic" panose="020B0503020000020004" pitchFamily="34" charset="-127"/>
              <a:ea typeface="Malgun Gothic" panose="020B0503020000020004" pitchFamily="34" charset="-127"/>
              <a:cs typeface="Arial" panose="020B0604020202020204" pitchFamily="34" charset="0"/>
            </a:endParaRPr>
          </a:p>
          <a:p>
            <a:pPr algn="ctr"/>
            <a:r>
              <a:rPr lang="ko-KR" altLang="en-US" sz="1600" dirty="0">
                <a:latin typeface="Malgun Gothic" panose="020B0503020000020004" pitchFamily="34" charset="-127"/>
                <a:ea typeface="Malgun Gothic" panose="020B0503020000020004" pitchFamily="34" charset="-127"/>
                <a:cs typeface="Arial" panose="020B0604020202020204" pitchFamily="34" charset="0"/>
              </a:rPr>
              <a:t>당사의 전담 전문가들은 광범위한 미국 및 국제 경험을 활용하여 미국 진출에 필요한 모든 단계를 지원 합니다</a:t>
            </a:r>
            <a:r>
              <a:rPr lang="en-US" sz="1600" dirty="0">
                <a:latin typeface="Malgun Gothic" panose="020B0503020000020004" pitchFamily="34" charset="-127"/>
                <a:ea typeface="Malgun Gothic" panose="020B0503020000020004" pitchFamily="34" charset="-127"/>
                <a:cs typeface="Arial" panose="020B0604020202020204" pitchFamily="34" charset="0"/>
              </a:rPr>
              <a:t>. </a:t>
            </a:r>
          </a:p>
          <a:p>
            <a:pPr algn="ctr"/>
            <a:endParaRPr lang="en-US" sz="1600" dirty="0">
              <a:latin typeface="Arial" panose="020B0604020202020204" pitchFamily="34" charset="0"/>
              <a:cs typeface="Arial" panose="020B0604020202020204" pitchFamily="34" charset="0"/>
            </a:endParaRPr>
          </a:p>
        </p:txBody>
      </p:sp>
      <p:sp>
        <p:nvSpPr>
          <p:cNvPr id="18" name="Title 1">
            <a:extLst>
              <a:ext uri="{FF2B5EF4-FFF2-40B4-BE49-F238E27FC236}">
                <a16:creationId xmlns:a16="http://schemas.microsoft.com/office/drawing/2014/main" id="{CC11236F-9CDF-4BBC-9D38-E3108255267E}"/>
              </a:ext>
            </a:extLst>
          </p:cNvPr>
          <p:cNvSpPr>
            <a:spLocks noGrp="1"/>
          </p:cNvSpPr>
          <p:nvPr>
            <p:ph type="title"/>
          </p:nvPr>
        </p:nvSpPr>
        <p:spPr>
          <a:xfrm>
            <a:off x="336994" y="542493"/>
            <a:ext cx="10272815" cy="597121"/>
          </a:xfrm>
        </p:spPr>
        <p:txBody>
          <a:bodyPr>
            <a:normAutofit/>
          </a:bodyPr>
          <a:lstStyle/>
          <a:p>
            <a:r>
              <a:rPr lang="en-US" sz="2800" dirty="0">
                <a:solidFill>
                  <a:schemeClr val="tx2"/>
                </a:solidFill>
                <a:latin typeface="Malgun Gothic" panose="020B0503020000020004" pitchFamily="34" charset="-127"/>
                <a:ea typeface="Malgun Gothic" panose="020B0503020000020004" pitchFamily="34" charset="-127"/>
              </a:rPr>
              <a:t>Aprio </a:t>
            </a:r>
            <a:r>
              <a:rPr lang="ko-KR" altLang="en-US" sz="2800" dirty="0">
                <a:solidFill>
                  <a:schemeClr val="tx2"/>
                </a:solidFill>
                <a:latin typeface="Malgun Gothic" panose="020B0503020000020004" pitchFamily="34" charset="-127"/>
                <a:ea typeface="Malgun Gothic" panose="020B0503020000020004" pitchFamily="34" charset="-127"/>
              </a:rPr>
              <a:t>회계법인 한국어 자문팀의 현황</a:t>
            </a:r>
            <a:endParaRPr lang="en-US" sz="2800" dirty="0">
              <a:solidFill>
                <a:schemeClr val="tx2"/>
              </a:solidFill>
              <a:latin typeface="Malgun Gothic" panose="020B0503020000020004" pitchFamily="34" charset="-127"/>
              <a:ea typeface="Malgun Gothic" panose="020B0503020000020004" pitchFamily="34" charset="-127"/>
            </a:endParaRPr>
          </a:p>
        </p:txBody>
      </p:sp>
      <p:sp>
        <p:nvSpPr>
          <p:cNvPr id="34" name="Slide Number Placeholder 1">
            <a:extLst>
              <a:ext uri="{FF2B5EF4-FFF2-40B4-BE49-F238E27FC236}">
                <a16:creationId xmlns:a16="http://schemas.microsoft.com/office/drawing/2014/main" id="{653963E5-3DFA-4C05-A95B-DD6FAE2F5983}"/>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rPr>
              <a:pPr algn="ctr"/>
              <a:t>6</a:t>
            </a:fld>
            <a:endParaRPr lang="en-US" sz="1200" dirty="0">
              <a:solidFill>
                <a:schemeClr val="bg1"/>
              </a:solidFill>
            </a:endParaRPr>
          </a:p>
        </p:txBody>
      </p:sp>
      <p:sp>
        <p:nvSpPr>
          <p:cNvPr id="2" name="TextBox 1">
            <a:extLst>
              <a:ext uri="{FF2B5EF4-FFF2-40B4-BE49-F238E27FC236}">
                <a16:creationId xmlns:a16="http://schemas.microsoft.com/office/drawing/2014/main" id="{EC7709C4-E99B-4E19-4D4F-6DC57D0A07F9}"/>
              </a:ext>
            </a:extLst>
          </p:cNvPr>
          <p:cNvSpPr txBox="1"/>
          <p:nvPr/>
        </p:nvSpPr>
        <p:spPr>
          <a:xfrm>
            <a:off x="8168641" y="6543584"/>
            <a:ext cx="1753958" cy="246221"/>
          </a:xfrm>
          <a:prstGeom prst="rect">
            <a:avLst/>
          </a:prstGeom>
          <a:noFill/>
        </p:spPr>
        <p:txBody>
          <a:bodyPr wrap="square" rtlCol="0">
            <a:spAutoFit/>
          </a:bodyPr>
          <a:lstStyle/>
          <a:p>
            <a:pPr algn="ctr"/>
            <a:r>
              <a:rPr lang="en-US" sz="1000" i="1" dirty="0">
                <a:solidFill>
                  <a:schemeClr val="bg1">
                    <a:lumMod val="65000"/>
                  </a:schemeClr>
                </a:solidFill>
              </a:rPr>
              <a:t> Private &amp; Confidential </a:t>
            </a:r>
            <a:endParaRPr lang="en-AU" sz="1000" i="1" dirty="0">
              <a:solidFill>
                <a:schemeClr val="bg1">
                  <a:lumMod val="65000"/>
                </a:schemeClr>
              </a:solidFill>
            </a:endParaRPr>
          </a:p>
        </p:txBody>
      </p:sp>
    </p:spTree>
    <p:extLst>
      <p:ext uri="{BB962C8B-B14F-4D97-AF65-F5344CB8AC3E}">
        <p14:creationId xmlns:p14="http://schemas.microsoft.com/office/powerpoint/2010/main" val="3124781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75"/>
        <p:cNvGrpSpPr/>
        <p:nvPr/>
      </p:nvGrpSpPr>
      <p:grpSpPr>
        <a:xfrm>
          <a:off x="0" y="0"/>
          <a:ext cx="0" cy="0"/>
          <a:chOff x="0" y="0"/>
          <a:chExt cx="0" cy="0"/>
        </a:xfrm>
      </p:grpSpPr>
      <p:sp>
        <p:nvSpPr>
          <p:cNvPr id="177" name="Google Shape;177;p32"/>
          <p:cNvSpPr/>
          <p:nvPr/>
        </p:nvSpPr>
        <p:spPr>
          <a:xfrm>
            <a:off x="578933" y="1671782"/>
            <a:ext cx="7150795" cy="4434549"/>
          </a:xfrm>
          <a:prstGeom prst="rect">
            <a:avLst/>
          </a:prstGeom>
          <a:noFill/>
          <a:ln>
            <a:noFill/>
          </a:ln>
        </p:spPr>
        <p:txBody>
          <a:bodyPr spcFirstLastPara="1" wrap="square" lIns="0" tIns="0" rIns="0" bIns="0" anchor="t" anchorCtr="0">
            <a:noAutofit/>
          </a:bodyPr>
          <a:lstStyle/>
          <a:p>
            <a:pPr marR="0" lvl="0" algn="l" rtl="0">
              <a:lnSpc>
                <a:spcPct val="100000"/>
              </a:lnSpc>
              <a:spcBef>
                <a:spcPts val="1200"/>
              </a:spcBef>
              <a:spcAft>
                <a:spcPts val="0"/>
              </a:spcAft>
              <a:buClr>
                <a:schemeClr val="accent1"/>
              </a:buClr>
              <a:buSzPts val="1800"/>
            </a:pPr>
            <a:endParaRPr lang="en-US" sz="2400" b="1" dirty="0">
              <a:solidFill>
                <a:schemeClr val="tx1">
                  <a:lumMod val="75000"/>
                </a:schemeClr>
              </a:solidFill>
              <a:latin typeface="Lato"/>
              <a:ea typeface="Lato"/>
              <a:cs typeface="Lato"/>
              <a:sym typeface="Lato"/>
            </a:endParaRPr>
          </a:p>
          <a:p>
            <a:pPr>
              <a:spcBef>
                <a:spcPts val="1200"/>
              </a:spcBef>
              <a:buClr>
                <a:schemeClr val="accent1"/>
              </a:buClr>
              <a:buSzPts val="1800"/>
            </a:pPr>
            <a:endParaRPr lang="en-US" sz="2400" b="1" dirty="0">
              <a:solidFill>
                <a:schemeClr val="tx1">
                  <a:lumMod val="75000"/>
                </a:schemeClr>
              </a:solidFill>
              <a:latin typeface="Lato"/>
              <a:ea typeface="Lato"/>
              <a:cs typeface="Lato"/>
              <a:sym typeface="Lato"/>
            </a:endParaRPr>
          </a:p>
        </p:txBody>
      </p:sp>
      <p:sp>
        <p:nvSpPr>
          <p:cNvPr id="2" name="Slide Number Placeholder 2">
            <a:extLst>
              <a:ext uri="{FF2B5EF4-FFF2-40B4-BE49-F238E27FC236}">
                <a16:creationId xmlns:a16="http://schemas.microsoft.com/office/drawing/2014/main" id="{2CD14EBA-C47A-965C-E4B8-F7F5A9595244}"/>
              </a:ext>
            </a:extLst>
          </p:cNvPr>
          <p:cNvSpPr txBox="1">
            <a:spLocks/>
          </p:cNvSpPr>
          <p:nvPr/>
        </p:nvSpPr>
        <p:spPr>
          <a:xfrm>
            <a:off x="9857470" y="6544730"/>
            <a:ext cx="810530" cy="2462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F5C94B-8C55-478B-B509-BAE6A06B2E2A}" type="slidenum">
              <a:rPr lang="en-US" sz="1000">
                <a:solidFill>
                  <a:srgbClr val="ADAFBB"/>
                </a:solidFill>
              </a:rPr>
              <a:pPr/>
              <a:t>7</a:t>
            </a:fld>
            <a:endParaRPr lang="en-US" sz="1000" dirty="0">
              <a:solidFill>
                <a:srgbClr val="ADAFBB"/>
              </a:solidFill>
            </a:endParaRPr>
          </a:p>
        </p:txBody>
      </p:sp>
      <p:sp>
        <p:nvSpPr>
          <p:cNvPr id="3" name="TextBox 2">
            <a:extLst>
              <a:ext uri="{FF2B5EF4-FFF2-40B4-BE49-F238E27FC236}">
                <a16:creationId xmlns:a16="http://schemas.microsoft.com/office/drawing/2014/main" id="{78DC37DC-E43B-45EF-5E7A-DBF00906DA38}"/>
              </a:ext>
            </a:extLst>
          </p:cNvPr>
          <p:cNvSpPr txBox="1"/>
          <p:nvPr/>
        </p:nvSpPr>
        <p:spPr>
          <a:xfrm>
            <a:off x="8168641" y="6543584"/>
            <a:ext cx="1753958" cy="246221"/>
          </a:xfrm>
          <a:prstGeom prst="rect">
            <a:avLst/>
          </a:prstGeom>
          <a:noFill/>
        </p:spPr>
        <p:txBody>
          <a:bodyPr wrap="square" rtlCol="0">
            <a:spAutoFit/>
          </a:bodyPr>
          <a:lstStyle/>
          <a:p>
            <a:pPr algn="ctr"/>
            <a:r>
              <a:rPr lang="en-US" sz="1000" i="1" dirty="0">
                <a:solidFill>
                  <a:schemeClr val="bg1">
                    <a:lumMod val="65000"/>
                  </a:schemeClr>
                </a:solidFill>
              </a:rPr>
              <a:t> Private &amp; Confidential </a:t>
            </a:r>
            <a:endParaRPr lang="en-AU" sz="1000" i="1" dirty="0">
              <a:solidFill>
                <a:schemeClr val="bg1">
                  <a:lumMod val="65000"/>
                </a:schemeClr>
              </a:solidFill>
            </a:endParaRPr>
          </a:p>
        </p:txBody>
      </p:sp>
      <p:sp>
        <p:nvSpPr>
          <p:cNvPr id="9" name="TextBox 8">
            <a:extLst>
              <a:ext uri="{FF2B5EF4-FFF2-40B4-BE49-F238E27FC236}">
                <a16:creationId xmlns:a16="http://schemas.microsoft.com/office/drawing/2014/main" id="{F4AF2480-D50F-4202-2D8D-71A7654054A1}"/>
              </a:ext>
            </a:extLst>
          </p:cNvPr>
          <p:cNvSpPr txBox="1"/>
          <p:nvPr/>
        </p:nvSpPr>
        <p:spPr>
          <a:xfrm>
            <a:off x="416171" y="6537035"/>
            <a:ext cx="2066000" cy="253916"/>
          </a:xfrm>
          <a:prstGeom prst="rect">
            <a:avLst/>
          </a:prstGeom>
          <a:noFill/>
        </p:spPr>
        <p:txBody>
          <a:bodyPr wrap="square">
            <a:spAutoFit/>
          </a:bodyPr>
          <a:lstStyle/>
          <a:p>
            <a:r>
              <a:rPr lang="en-US" sz="1050" dirty="0"/>
              <a:t>Aprio, LLP – Korea Desk</a:t>
            </a:r>
          </a:p>
        </p:txBody>
      </p:sp>
      <p:sp>
        <p:nvSpPr>
          <p:cNvPr id="10" name="TextBox 9">
            <a:extLst>
              <a:ext uri="{FF2B5EF4-FFF2-40B4-BE49-F238E27FC236}">
                <a16:creationId xmlns:a16="http://schemas.microsoft.com/office/drawing/2014/main" id="{B3D2EBE9-4224-B9D7-C151-99BF23CA7FEB}"/>
              </a:ext>
            </a:extLst>
          </p:cNvPr>
          <p:cNvSpPr txBox="1"/>
          <p:nvPr/>
        </p:nvSpPr>
        <p:spPr>
          <a:xfrm>
            <a:off x="1449171" y="2342501"/>
            <a:ext cx="9305926" cy="646331"/>
          </a:xfrm>
          <a:prstGeom prst="rect">
            <a:avLst/>
          </a:prstGeom>
          <a:noFill/>
        </p:spPr>
        <p:txBody>
          <a:bodyPr wrap="square" rtlCol="0">
            <a:spAutoFit/>
          </a:bodyPr>
          <a:lstStyle/>
          <a:p>
            <a:r>
              <a:rPr lang="en-US" altLang="ko-KR" sz="3600" dirty="0">
                <a:solidFill>
                  <a:schemeClr val="bg1"/>
                </a:solidFill>
              </a:rPr>
              <a:t>APRIO </a:t>
            </a:r>
            <a:r>
              <a:rPr lang="ko-KR" altLang="en-US" sz="3600" dirty="0">
                <a:solidFill>
                  <a:schemeClr val="bg1"/>
                </a:solidFill>
              </a:rPr>
              <a:t>회계법인 </a:t>
            </a:r>
            <a:r>
              <a:rPr lang="en-US" altLang="ko-KR" sz="3600" dirty="0">
                <a:solidFill>
                  <a:schemeClr val="bg1"/>
                </a:solidFill>
              </a:rPr>
              <a:t>KOREA</a:t>
            </a:r>
            <a:r>
              <a:rPr lang="ko-KR" altLang="en-US" sz="3600" dirty="0">
                <a:solidFill>
                  <a:schemeClr val="bg1"/>
                </a:solidFill>
              </a:rPr>
              <a:t> </a:t>
            </a:r>
            <a:r>
              <a:rPr lang="en-US" altLang="ko-KR" sz="3600" dirty="0">
                <a:solidFill>
                  <a:schemeClr val="bg1"/>
                </a:solidFill>
              </a:rPr>
              <a:t>DESK</a:t>
            </a:r>
            <a:r>
              <a:rPr lang="ko-KR" altLang="en-US" sz="3600" dirty="0">
                <a:solidFill>
                  <a:schemeClr val="bg1"/>
                </a:solidFill>
              </a:rPr>
              <a:t> 의 주요 장점</a:t>
            </a:r>
            <a:r>
              <a:rPr lang="en-US" altLang="ko-KR" sz="3600" dirty="0">
                <a:solidFill>
                  <a:schemeClr val="bg1"/>
                </a:solidFill>
              </a:rPr>
              <a:t>:</a:t>
            </a:r>
            <a:endParaRPr lang="en-US" sz="3600" dirty="0">
              <a:solidFill>
                <a:schemeClr val="bg1"/>
              </a:solidFill>
            </a:endParaRPr>
          </a:p>
        </p:txBody>
      </p:sp>
      <p:sp>
        <p:nvSpPr>
          <p:cNvPr id="11" name="TextBox 10">
            <a:extLst>
              <a:ext uri="{FF2B5EF4-FFF2-40B4-BE49-F238E27FC236}">
                <a16:creationId xmlns:a16="http://schemas.microsoft.com/office/drawing/2014/main" id="{3EC067C8-7F5D-3A15-9B2F-39D4FDDAACDA}"/>
              </a:ext>
            </a:extLst>
          </p:cNvPr>
          <p:cNvSpPr txBox="1"/>
          <p:nvPr/>
        </p:nvSpPr>
        <p:spPr>
          <a:xfrm>
            <a:off x="4154330" y="3500055"/>
            <a:ext cx="4400550" cy="1600438"/>
          </a:xfrm>
          <a:prstGeom prst="rect">
            <a:avLst/>
          </a:prstGeom>
          <a:noFill/>
        </p:spPr>
        <p:txBody>
          <a:bodyPr wrap="square" rtlCol="0">
            <a:spAutoFit/>
          </a:bodyPr>
          <a:lstStyle/>
          <a:p>
            <a:r>
              <a:rPr lang="en-US" altLang="ko-KR" sz="2000" dirty="0">
                <a:solidFill>
                  <a:schemeClr val="bg1"/>
                </a:solidFill>
              </a:rPr>
              <a:t>1/ </a:t>
            </a:r>
            <a:r>
              <a:rPr lang="ko-KR" altLang="en-US" sz="2000" dirty="0">
                <a:solidFill>
                  <a:schemeClr val="bg1"/>
                </a:solidFill>
              </a:rPr>
              <a:t>우수하고 탁월한 고객 서비스</a:t>
            </a:r>
            <a:endParaRPr lang="en-US" altLang="ko-KR" sz="2000" dirty="0">
              <a:solidFill>
                <a:schemeClr val="bg1"/>
              </a:solidFill>
            </a:endParaRPr>
          </a:p>
          <a:p>
            <a:r>
              <a:rPr lang="en-US" sz="2000" dirty="0">
                <a:solidFill>
                  <a:schemeClr val="bg1"/>
                </a:solidFill>
              </a:rPr>
              <a:t>2/ </a:t>
            </a:r>
            <a:r>
              <a:rPr lang="ko-KR" altLang="en-US" sz="2000" dirty="0">
                <a:solidFill>
                  <a:schemeClr val="bg1"/>
                </a:solidFill>
              </a:rPr>
              <a:t>친근하고 친밀한 대응 </a:t>
            </a:r>
            <a:endParaRPr lang="en-US" altLang="ko-KR" sz="2000" dirty="0">
              <a:solidFill>
                <a:schemeClr val="bg1"/>
              </a:solidFill>
            </a:endParaRPr>
          </a:p>
          <a:p>
            <a:r>
              <a:rPr lang="en-US" sz="2000" dirty="0">
                <a:solidFill>
                  <a:schemeClr val="bg1"/>
                </a:solidFill>
              </a:rPr>
              <a:t>3/ </a:t>
            </a:r>
            <a:r>
              <a:rPr lang="ko-KR" altLang="en-US" sz="2000" dirty="0">
                <a:solidFill>
                  <a:schemeClr val="bg1"/>
                </a:solidFill>
              </a:rPr>
              <a:t>여러 분야의 통합된 서비스 </a:t>
            </a:r>
            <a:endParaRPr lang="en-US" altLang="ko-KR" sz="2000" dirty="0">
              <a:solidFill>
                <a:schemeClr val="bg1"/>
              </a:solidFill>
            </a:endParaRPr>
          </a:p>
          <a:p>
            <a:r>
              <a:rPr lang="en-US" sz="2000" dirty="0">
                <a:solidFill>
                  <a:schemeClr val="bg1"/>
                </a:solidFill>
              </a:rPr>
              <a:t>4/ </a:t>
            </a:r>
            <a:r>
              <a:rPr lang="ko-KR" altLang="en-US" sz="2000" dirty="0">
                <a:solidFill>
                  <a:schemeClr val="bg1"/>
                </a:solidFill>
              </a:rPr>
              <a:t>차별화된 전문 지식 </a:t>
            </a:r>
            <a:endParaRPr lang="en-US" altLang="ko-KR" sz="20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443905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46E60A1-8B1A-B9B8-07E1-14B728D23D8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1FB3315-CEDF-4AC7-A5BD-5C2D525E0BBB}"/>
              </a:ext>
            </a:extLst>
          </p:cNvPr>
          <p:cNvPicPr>
            <a:picLocks noChangeAspect="1"/>
          </p:cNvPicPr>
          <p:nvPr/>
        </p:nvPicPr>
        <p:blipFill>
          <a:blip r:embed="rId3"/>
          <a:stretch>
            <a:fillRect/>
          </a:stretch>
        </p:blipFill>
        <p:spPr>
          <a:xfrm>
            <a:off x="2984576" y="0"/>
            <a:ext cx="9207424" cy="6858000"/>
          </a:xfrm>
          <a:prstGeom prst="rect">
            <a:avLst/>
          </a:prstGeom>
        </p:spPr>
      </p:pic>
      <p:grpSp>
        <p:nvGrpSpPr>
          <p:cNvPr id="5" name="Group 4">
            <a:extLst>
              <a:ext uri="{FF2B5EF4-FFF2-40B4-BE49-F238E27FC236}">
                <a16:creationId xmlns:a16="http://schemas.microsoft.com/office/drawing/2014/main" id="{A537EEC0-23C4-40BC-A655-CAD78321EC03}"/>
              </a:ext>
            </a:extLst>
          </p:cNvPr>
          <p:cNvGrpSpPr/>
          <p:nvPr/>
        </p:nvGrpSpPr>
        <p:grpSpPr>
          <a:xfrm>
            <a:off x="137607" y="2216342"/>
            <a:ext cx="2720482" cy="1859472"/>
            <a:chOff x="7854267" y="296003"/>
            <a:chExt cx="3163743" cy="2222598"/>
          </a:xfrm>
        </p:grpSpPr>
        <p:sp>
          <p:nvSpPr>
            <p:cNvPr id="6" name="Rounded Rectangle 7">
              <a:extLst>
                <a:ext uri="{FF2B5EF4-FFF2-40B4-BE49-F238E27FC236}">
                  <a16:creationId xmlns:a16="http://schemas.microsoft.com/office/drawing/2014/main" id="{75F6D866-B4B9-0F3D-DEFB-40D27E3B9DD8}"/>
                </a:ext>
              </a:extLst>
            </p:cNvPr>
            <p:cNvSpPr/>
            <p:nvPr/>
          </p:nvSpPr>
          <p:spPr>
            <a:xfrm>
              <a:off x="7854267" y="296003"/>
              <a:ext cx="3163743" cy="2222598"/>
            </a:xfrm>
            <a:prstGeom prst="roundRect">
              <a:avLst>
                <a:gd name="adj" fmla="val 10853"/>
              </a:avLst>
            </a:prstGeom>
            <a:solidFill>
              <a:schemeClr val="bg1"/>
            </a:solidFill>
            <a:ln>
              <a:solidFill>
                <a:schemeClr val="tx1">
                  <a:lumMod val="40000"/>
                  <a:lumOff val="60000"/>
                </a:schemeClr>
              </a:solidFill>
            </a:ln>
            <a:effectLst>
              <a:outerShdw blurRad="152896" dist="11807" dir="1440000" sx="101518" sy="101518" algn="ctr" rotWithShape="0">
                <a:schemeClr val="tx1">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8BEBCB8-4EA1-E31F-A549-FE930C496857}"/>
                </a:ext>
              </a:extLst>
            </p:cNvPr>
            <p:cNvSpPr txBox="1"/>
            <p:nvPr/>
          </p:nvSpPr>
          <p:spPr>
            <a:xfrm>
              <a:off x="8006131" y="421846"/>
              <a:ext cx="2546656" cy="478245"/>
            </a:xfrm>
            <a:prstGeom prst="rect">
              <a:avLst/>
            </a:prstGeom>
            <a:noFill/>
          </p:spPr>
          <p:txBody>
            <a:bodyPr wrap="square" rtlCol="0">
              <a:spAutoFit/>
            </a:bodyPr>
            <a:lstStyle/>
            <a:p>
              <a:r>
                <a:rPr lang="en-US" sz="2000" dirty="0">
                  <a:solidFill>
                    <a:schemeClr val="tx2"/>
                  </a:solidFill>
                  <a:latin typeface="Lato Light" panose="020F0302020204030203" pitchFamily="34" charset="77"/>
                </a:rPr>
                <a:t>People advisory</a:t>
              </a:r>
            </a:p>
          </p:txBody>
        </p:sp>
        <p:sp>
          <p:nvSpPr>
            <p:cNvPr id="8" name="TextBox 7">
              <a:extLst>
                <a:ext uri="{FF2B5EF4-FFF2-40B4-BE49-F238E27FC236}">
                  <a16:creationId xmlns:a16="http://schemas.microsoft.com/office/drawing/2014/main" id="{CEE3F0A8-201F-43C7-ACE6-472CB4E8B016}"/>
                </a:ext>
              </a:extLst>
            </p:cNvPr>
            <p:cNvSpPr txBox="1"/>
            <p:nvPr/>
          </p:nvSpPr>
          <p:spPr>
            <a:xfrm>
              <a:off x="7939782" y="871859"/>
              <a:ext cx="2965720" cy="1557361"/>
            </a:xfrm>
            <a:prstGeom prst="rect">
              <a:avLst/>
            </a:prstGeom>
            <a:noFill/>
          </p:spPr>
          <p:txBody>
            <a:bodyPr wrap="square" rtlCol="0">
              <a:spAutoFit/>
            </a:bodyPr>
            <a:lstStyle/>
            <a:p>
              <a:pPr>
                <a:spcAft>
                  <a:spcPts val="400"/>
                </a:spcAft>
              </a:pPr>
              <a:r>
                <a:rPr lang="en-US" altLang="ko-KR" sz="900" b="1" dirty="0">
                  <a:solidFill>
                    <a:schemeClr val="tx2"/>
                  </a:solidFill>
                </a:rPr>
                <a:t>Talent attraction is to work with great people</a:t>
              </a:r>
            </a:p>
            <a:p>
              <a:pPr>
                <a:spcAft>
                  <a:spcPts val="400"/>
                </a:spcAft>
              </a:pPr>
              <a:r>
                <a:rPr lang="ko-KR" altLang="en-US" sz="700" dirty="0"/>
                <a:t>미국 진출 기업들의 애로사항 중 현재 가장 많은 이슈로 지적되고 있는 것은 인력 확보 입니다</a:t>
              </a:r>
              <a:r>
                <a:rPr lang="en-US" altLang="ko-KR" sz="700" dirty="0"/>
                <a:t>. </a:t>
              </a:r>
              <a:r>
                <a:rPr lang="ko-KR" altLang="en-US" sz="700" dirty="0"/>
                <a:t>임금 인상과</a:t>
              </a:r>
              <a:r>
                <a:rPr lang="en-US" altLang="ko-KR" sz="700" dirty="0"/>
                <a:t> </a:t>
              </a:r>
              <a:r>
                <a:rPr lang="ko-KR" altLang="en-US" sz="700" dirty="0"/>
                <a:t>미국내 직원 유지 전략은 새롭게 접근해야 합니다</a:t>
              </a:r>
              <a:r>
                <a:rPr lang="en-US" altLang="ko-KR" sz="700" dirty="0"/>
                <a:t>. </a:t>
              </a:r>
              <a:r>
                <a:rPr lang="ko-KR" altLang="en-US" sz="700" dirty="0"/>
                <a:t>근로세를 절감하며 직원 혜택을 제공하는 플랜을 구축하거나</a:t>
              </a:r>
              <a:r>
                <a:rPr lang="en-US" altLang="ko-KR" sz="700" dirty="0"/>
                <a:t>, </a:t>
              </a:r>
              <a:r>
                <a:rPr lang="ko-KR" altLang="en-US" sz="700" dirty="0"/>
                <a:t>기업 가치를 함께 키워나아가는 전략등이 인력 유지에 창의적인 솔로션으로 나가야 합니다</a:t>
              </a:r>
              <a:r>
                <a:rPr lang="en-US" altLang="ko-KR" sz="700" dirty="0"/>
                <a:t>: </a:t>
              </a:r>
            </a:p>
            <a:p>
              <a:pPr>
                <a:spcAft>
                  <a:spcPts val="600"/>
                </a:spcAft>
              </a:pPr>
              <a:r>
                <a:rPr lang="en-US" altLang="ko-KR" sz="700" dirty="0"/>
                <a:t>(1) </a:t>
              </a:r>
              <a:r>
                <a:rPr lang="ko-KR" altLang="en-US" sz="700" dirty="0"/>
                <a:t>연금제도를 회사에서 보조하는 </a:t>
              </a:r>
              <a:r>
                <a:rPr lang="en-US" altLang="ko-KR" sz="700" dirty="0"/>
                <a:t>401(k) </a:t>
              </a:r>
              <a:r>
                <a:rPr lang="ko-KR" altLang="en-US" sz="700" dirty="0"/>
                <a:t>제도 구축의 활성화</a:t>
              </a:r>
              <a:r>
                <a:rPr lang="en-US" altLang="ko-KR" sz="700" dirty="0"/>
                <a:t>; (2) Profit sharing plan; (3) </a:t>
              </a:r>
              <a:r>
                <a:rPr lang="en-US" altLang="ko-KR" sz="700" dirty="0">
                  <a:hlinkClick r:id="rId4"/>
                </a:rPr>
                <a:t>Stock</a:t>
              </a:r>
              <a:r>
                <a:rPr lang="ko-KR" altLang="en-US" sz="700" dirty="0">
                  <a:hlinkClick r:id="rId4"/>
                </a:rPr>
                <a:t> </a:t>
              </a:r>
              <a:r>
                <a:rPr lang="en-US" altLang="ko-KR" sz="700" dirty="0">
                  <a:hlinkClick r:id="rId4"/>
                </a:rPr>
                <a:t>options plan</a:t>
              </a:r>
              <a:r>
                <a:rPr lang="en-US" altLang="ko-KR" sz="700" dirty="0"/>
                <a:t>; (4) Social value planning; (5) Corporate culture making.</a:t>
              </a:r>
              <a:endParaRPr lang="en-US" sz="700" dirty="0"/>
            </a:p>
          </p:txBody>
        </p:sp>
      </p:grpSp>
      <p:grpSp>
        <p:nvGrpSpPr>
          <p:cNvPr id="9" name="Group 8">
            <a:extLst>
              <a:ext uri="{FF2B5EF4-FFF2-40B4-BE49-F238E27FC236}">
                <a16:creationId xmlns:a16="http://schemas.microsoft.com/office/drawing/2014/main" id="{06C667E8-BB80-CB5F-81E8-DA5EE7D96396}"/>
              </a:ext>
            </a:extLst>
          </p:cNvPr>
          <p:cNvGrpSpPr/>
          <p:nvPr/>
        </p:nvGrpSpPr>
        <p:grpSpPr>
          <a:xfrm>
            <a:off x="127717" y="4319358"/>
            <a:ext cx="2786565" cy="1758037"/>
            <a:chOff x="7854267" y="296002"/>
            <a:chExt cx="3163743" cy="1721702"/>
          </a:xfrm>
        </p:grpSpPr>
        <p:sp>
          <p:nvSpPr>
            <p:cNvPr id="10" name="Rounded Rectangle 7">
              <a:extLst>
                <a:ext uri="{FF2B5EF4-FFF2-40B4-BE49-F238E27FC236}">
                  <a16:creationId xmlns:a16="http://schemas.microsoft.com/office/drawing/2014/main" id="{90B4212D-2B0B-3D50-6C55-D098D56C3E97}"/>
                </a:ext>
              </a:extLst>
            </p:cNvPr>
            <p:cNvSpPr/>
            <p:nvPr/>
          </p:nvSpPr>
          <p:spPr>
            <a:xfrm>
              <a:off x="7854267" y="296002"/>
              <a:ext cx="3163743" cy="1721702"/>
            </a:xfrm>
            <a:prstGeom prst="roundRect">
              <a:avLst>
                <a:gd name="adj" fmla="val 10853"/>
              </a:avLst>
            </a:prstGeom>
            <a:solidFill>
              <a:schemeClr val="bg1"/>
            </a:solidFill>
            <a:ln>
              <a:solidFill>
                <a:schemeClr val="tx1">
                  <a:lumMod val="40000"/>
                  <a:lumOff val="60000"/>
                </a:schemeClr>
              </a:solidFill>
            </a:ln>
            <a:effectLst>
              <a:outerShdw blurRad="152896" dist="11807" dir="1440000" sx="101518" sy="101518" algn="ctr" rotWithShape="0">
                <a:schemeClr val="tx1">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DD7A664-9FD7-304B-4C82-D6E405087D32}"/>
                </a:ext>
              </a:extLst>
            </p:cNvPr>
            <p:cNvSpPr txBox="1"/>
            <p:nvPr/>
          </p:nvSpPr>
          <p:spPr>
            <a:xfrm>
              <a:off x="8040042" y="446544"/>
              <a:ext cx="1656113" cy="391840"/>
            </a:xfrm>
            <a:prstGeom prst="rect">
              <a:avLst/>
            </a:prstGeom>
            <a:noFill/>
          </p:spPr>
          <p:txBody>
            <a:bodyPr wrap="square" rtlCol="0">
              <a:spAutoFit/>
            </a:bodyPr>
            <a:lstStyle/>
            <a:p>
              <a:r>
                <a:rPr lang="en-US" sz="2000" dirty="0">
                  <a:solidFill>
                    <a:schemeClr val="tx2"/>
                  </a:solidFill>
                  <a:latin typeface="Lato Light" panose="020F0302020204030203" pitchFamily="34" charset="77"/>
                </a:rPr>
                <a:t>Specialized</a:t>
              </a:r>
            </a:p>
          </p:txBody>
        </p:sp>
        <p:sp>
          <p:nvSpPr>
            <p:cNvPr id="12" name="TextBox 11">
              <a:extLst>
                <a:ext uri="{FF2B5EF4-FFF2-40B4-BE49-F238E27FC236}">
                  <a16:creationId xmlns:a16="http://schemas.microsoft.com/office/drawing/2014/main" id="{2E20AD2D-34AD-4744-A863-16DB5E98F276}"/>
                </a:ext>
              </a:extLst>
            </p:cNvPr>
            <p:cNvSpPr txBox="1"/>
            <p:nvPr/>
          </p:nvSpPr>
          <p:spPr>
            <a:xfrm>
              <a:off x="8040042" y="780288"/>
              <a:ext cx="2792191" cy="1135332"/>
            </a:xfrm>
            <a:prstGeom prst="rect">
              <a:avLst/>
            </a:prstGeom>
            <a:noFill/>
          </p:spPr>
          <p:txBody>
            <a:bodyPr wrap="square" rtlCol="0">
              <a:spAutoFit/>
            </a:bodyPr>
            <a:lstStyle/>
            <a:p>
              <a:pPr>
                <a:spcAft>
                  <a:spcPts val="400"/>
                </a:spcAft>
              </a:pPr>
              <a:r>
                <a:rPr lang="en-US" sz="1000" b="1" dirty="0">
                  <a:solidFill>
                    <a:schemeClr val="tx2"/>
                  </a:solidFill>
                </a:rPr>
                <a:t>Valuation, M&amp;A, Analytics..</a:t>
              </a:r>
            </a:p>
            <a:p>
              <a:pPr algn="just">
                <a:spcAft>
                  <a:spcPts val="600"/>
                </a:spcAft>
              </a:pPr>
              <a:r>
                <a:rPr lang="ko-KR" altLang="en-US" sz="800" dirty="0">
                  <a:latin typeface="+mn-ea"/>
                </a:rPr>
                <a:t>현재 시장은 지속해서 확장되고 변화하고 있습니다</a:t>
              </a:r>
              <a:r>
                <a:rPr lang="en-US" altLang="ko-KR" sz="800" dirty="0">
                  <a:latin typeface="+mn-ea"/>
                </a:rPr>
                <a:t>. </a:t>
              </a:r>
              <a:r>
                <a:rPr lang="ko-KR" altLang="en-US" sz="800" dirty="0">
                  <a:latin typeface="+mn-ea"/>
                </a:rPr>
                <a:t>빠르게 움직이는 시장의 선두적인 역할을 감당하려면 전문적인 자문 업무 보조가 핵심입니다</a:t>
              </a:r>
              <a:r>
                <a:rPr lang="en-US" altLang="ko-KR" sz="800" dirty="0">
                  <a:latin typeface="+mn-ea"/>
                </a:rPr>
                <a:t>. </a:t>
              </a:r>
              <a:r>
                <a:rPr lang="ko-KR" altLang="en-US" sz="800" dirty="0">
                  <a:latin typeface="+mn-ea"/>
                </a:rPr>
                <a:t>여러가지 트랜드를 함께 점검하는 자문팀으로 가치평가</a:t>
              </a:r>
              <a:r>
                <a:rPr lang="en-US" altLang="ko-KR" sz="800" dirty="0">
                  <a:latin typeface="+mn-ea"/>
                </a:rPr>
                <a:t>, </a:t>
              </a:r>
              <a:r>
                <a:rPr lang="ko-KR" altLang="en-US" sz="800" dirty="0">
                  <a:latin typeface="+mn-ea"/>
                </a:rPr>
                <a:t>인수합병</a:t>
              </a:r>
              <a:r>
                <a:rPr lang="en-US" altLang="ko-KR" sz="800" dirty="0">
                  <a:latin typeface="+mn-ea"/>
                </a:rPr>
                <a:t>, </a:t>
              </a:r>
              <a:r>
                <a:rPr lang="ko-KR" altLang="en-US" sz="800" dirty="0">
                  <a:latin typeface="+mn-ea"/>
                </a:rPr>
                <a:t>재무 최적화</a:t>
              </a:r>
              <a:r>
                <a:rPr lang="en-US" altLang="ko-KR" sz="800" dirty="0">
                  <a:latin typeface="+mn-ea"/>
                </a:rPr>
                <a:t>, IT </a:t>
              </a:r>
              <a:r>
                <a:rPr lang="ko-KR" altLang="en-US" sz="800" dirty="0">
                  <a:latin typeface="+mn-ea"/>
                </a:rPr>
                <a:t>디지털 분야</a:t>
              </a:r>
              <a:r>
                <a:rPr lang="en-US" altLang="ko-KR" sz="800" dirty="0">
                  <a:latin typeface="+mn-ea"/>
                </a:rPr>
                <a:t>,</a:t>
              </a:r>
              <a:r>
                <a:rPr lang="ko-KR" altLang="en-US" sz="800" dirty="0">
                  <a:latin typeface="+mn-ea"/>
                </a:rPr>
                <a:t> 테이터 분석 서비스 등의 </a:t>
              </a:r>
              <a:r>
                <a:rPr lang="ko-KR" altLang="en-US" sz="800" b="1" dirty="0">
                  <a:latin typeface="+mn-ea"/>
                  <a:hlinkClick r:id="rId5"/>
                </a:rPr>
                <a:t>여러가지 방면의 관점이 </a:t>
              </a:r>
              <a:r>
                <a:rPr lang="ko-KR" altLang="en-US" sz="800" dirty="0">
                  <a:latin typeface="+mn-ea"/>
                </a:rPr>
                <a:t>중요합니다</a:t>
              </a:r>
              <a:r>
                <a:rPr lang="en-US" altLang="ko-KR" sz="800" dirty="0">
                  <a:latin typeface="+mn-ea"/>
                </a:rPr>
                <a:t>.</a:t>
              </a:r>
              <a:r>
                <a:rPr lang="ko-KR" altLang="en-US" sz="800" dirty="0">
                  <a:latin typeface="+mn-ea"/>
                </a:rPr>
                <a:t>  </a:t>
              </a:r>
              <a:r>
                <a:rPr lang="en-US" altLang="ko-KR" sz="800" dirty="0">
                  <a:latin typeface="+mn-ea"/>
                </a:rPr>
                <a:t>   </a:t>
              </a:r>
              <a:endParaRPr lang="en-US" sz="800" dirty="0">
                <a:latin typeface="+mn-ea"/>
              </a:endParaRPr>
            </a:p>
          </p:txBody>
        </p:sp>
      </p:grpSp>
      <p:grpSp>
        <p:nvGrpSpPr>
          <p:cNvPr id="13" name="Group 60">
            <a:extLst>
              <a:ext uri="{FF2B5EF4-FFF2-40B4-BE49-F238E27FC236}">
                <a16:creationId xmlns:a16="http://schemas.microsoft.com/office/drawing/2014/main" id="{47DA83E3-EEC0-7272-3513-D7D9BCCAB24F}"/>
              </a:ext>
            </a:extLst>
          </p:cNvPr>
          <p:cNvGrpSpPr>
            <a:grpSpLocks noChangeAspect="1"/>
          </p:cNvGrpSpPr>
          <p:nvPr/>
        </p:nvGrpSpPr>
        <p:grpSpPr bwMode="auto">
          <a:xfrm>
            <a:off x="1998367" y="4438710"/>
            <a:ext cx="523797" cy="523794"/>
            <a:chOff x="3660" y="1979"/>
            <a:chExt cx="362" cy="362"/>
          </a:xfrm>
          <a:solidFill>
            <a:schemeClr val="accent1"/>
          </a:solidFill>
        </p:grpSpPr>
        <p:sp>
          <p:nvSpPr>
            <p:cNvPr id="14" name="Freeform 27">
              <a:extLst>
                <a:ext uri="{FF2B5EF4-FFF2-40B4-BE49-F238E27FC236}">
                  <a16:creationId xmlns:a16="http://schemas.microsoft.com/office/drawing/2014/main" id="{C5B982EA-1AC4-6F34-F110-B3573697EB14}"/>
                </a:ext>
              </a:extLst>
            </p:cNvPr>
            <p:cNvSpPr>
              <a:spLocks/>
            </p:cNvSpPr>
            <p:nvPr/>
          </p:nvSpPr>
          <p:spPr bwMode="auto">
            <a:xfrm>
              <a:off x="3712" y="2031"/>
              <a:ext cx="72" cy="70"/>
            </a:xfrm>
            <a:custGeom>
              <a:avLst/>
              <a:gdLst>
                <a:gd name="T0" fmla="*/ 2 w 37"/>
                <a:gd name="T1" fmla="*/ 20 h 36"/>
                <a:gd name="T2" fmla="*/ 4 w 37"/>
                <a:gd name="T3" fmla="*/ 18 h 36"/>
                <a:gd name="T4" fmla="*/ 4 w 37"/>
                <a:gd name="T5" fmla="*/ 7 h 36"/>
                <a:gd name="T6" fmla="*/ 33 w 37"/>
                <a:gd name="T7" fmla="*/ 36 h 36"/>
                <a:gd name="T8" fmla="*/ 34 w 37"/>
                <a:gd name="T9" fmla="*/ 36 h 36"/>
                <a:gd name="T10" fmla="*/ 36 w 37"/>
                <a:gd name="T11" fmla="*/ 36 h 36"/>
                <a:gd name="T12" fmla="*/ 36 w 37"/>
                <a:gd name="T13" fmla="*/ 33 h 36"/>
                <a:gd name="T14" fmla="*/ 7 w 37"/>
                <a:gd name="T15" fmla="*/ 4 h 36"/>
                <a:gd name="T16" fmla="*/ 18 w 37"/>
                <a:gd name="T17" fmla="*/ 4 h 36"/>
                <a:gd name="T18" fmla="*/ 20 w 37"/>
                <a:gd name="T19" fmla="*/ 2 h 36"/>
                <a:gd name="T20" fmla="*/ 18 w 37"/>
                <a:gd name="T21" fmla="*/ 0 h 36"/>
                <a:gd name="T22" fmla="*/ 2 w 37"/>
                <a:gd name="T23" fmla="*/ 0 h 36"/>
                <a:gd name="T24" fmla="*/ 1 w 37"/>
                <a:gd name="T25" fmla="*/ 0 h 36"/>
                <a:gd name="T26" fmla="*/ 0 w 37"/>
                <a:gd name="T27" fmla="*/ 1 h 36"/>
                <a:gd name="T28" fmla="*/ 0 w 37"/>
                <a:gd name="T29" fmla="*/ 2 h 36"/>
                <a:gd name="T30" fmla="*/ 0 w 37"/>
                <a:gd name="T31" fmla="*/ 18 h 36"/>
                <a:gd name="T32" fmla="*/ 2 w 37"/>
                <a:gd name="T33"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36">
                  <a:moveTo>
                    <a:pt x="2" y="20"/>
                  </a:moveTo>
                  <a:cubicBezTo>
                    <a:pt x="3" y="20"/>
                    <a:pt x="4" y="19"/>
                    <a:pt x="4" y="18"/>
                  </a:cubicBezTo>
                  <a:cubicBezTo>
                    <a:pt x="4" y="7"/>
                    <a:pt x="4" y="7"/>
                    <a:pt x="4" y="7"/>
                  </a:cubicBezTo>
                  <a:cubicBezTo>
                    <a:pt x="33" y="36"/>
                    <a:pt x="33" y="36"/>
                    <a:pt x="33" y="36"/>
                  </a:cubicBezTo>
                  <a:cubicBezTo>
                    <a:pt x="33" y="36"/>
                    <a:pt x="34" y="36"/>
                    <a:pt x="34" y="36"/>
                  </a:cubicBezTo>
                  <a:cubicBezTo>
                    <a:pt x="35" y="36"/>
                    <a:pt x="35" y="36"/>
                    <a:pt x="36" y="36"/>
                  </a:cubicBezTo>
                  <a:cubicBezTo>
                    <a:pt x="37" y="35"/>
                    <a:pt x="37" y="34"/>
                    <a:pt x="36" y="33"/>
                  </a:cubicBezTo>
                  <a:cubicBezTo>
                    <a:pt x="7" y="4"/>
                    <a:pt x="7" y="4"/>
                    <a:pt x="7" y="4"/>
                  </a:cubicBezTo>
                  <a:cubicBezTo>
                    <a:pt x="18" y="4"/>
                    <a:pt x="18" y="4"/>
                    <a:pt x="18" y="4"/>
                  </a:cubicBezTo>
                  <a:cubicBezTo>
                    <a:pt x="19" y="4"/>
                    <a:pt x="20" y="3"/>
                    <a:pt x="20" y="2"/>
                  </a:cubicBezTo>
                  <a:cubicBezTo>
                    <a:pt x="20" y="1"/>
                    <a:pt x="19" y="0"/>
                    <a:pt x="18" y="0"/>
                  </a:cubicBezTo>
                  <a:cubicBezTo>
                    <a:pt x="2" y="0"/>
                    <a:pt x="2" y="0"/>
                    <a:pt x="2" y="0"/>
                  </a:cubicBezTo>
                  <a:cubicBezTo>
                    <a:pt x="2" y="0"/>
                    <a:pt x="1" y="0"/>
                    <a:pt x="1" y="0"/>
                  </a:cubicBezTo>
                  <a:cubicBezTo>
                    <a:pt x="1" y="0"/>
                    <a:pt x="0" y="1"/>
                    <a:pt x="0" y="1"/>
                  </a:cubicBezTo>
                  <a:cubicBezTo>
                    <a:pt x="0" y="2"/>
                    <a:pt x="0" y="2"/>
                    <a:pt x="0" y="2"/>
                  </a:cubicBezTo>
                  <a:cubicBezTo>
                    <a:pt x="0" y="18"/>
                    <a:pt x="0" y="18"/>
                    <a:pt x="0" y="18"/>
                  </a:cubicBezTo>
                  <a:cubicBezTo>
                    <a:pt x="0" y="19"/>
                    <a:pt x="1" y="20"/>
                    <a:pt x="2" y="2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US" sz="1013"/>
            </a:p>
          </p:txBody>
        </p:sp>
        <p:sp>
          <p:nvSpPr>
            <p:cNvPr id="15" name="Freeform 28">
              <a:extLst>
                <a:ext uri="{FF2B5EF4-FFF2-40B4-BE49-F238E27FC236}">
                  <a16:creationId xmlns:a16="http://schemas.microsoft.com/office/drawing/2014/main" id="{02E767E8-CA4F-C917-E5D2-4C1255E3C158}"/>
                </a:ext>
              </a:extLst>
            </p:cNvPr>
            <p:cNvSpPr>
              <a:spLocks/>
            </p:cNvSpPr>
            <p:nvPr/>
          </p:nvSpPr>
          <p:spPr bwMode="auto">
            <a:xfrm>
              <a:off x="3900" y="2219"/>
              <a:ext cx="72" cy="72"/>
            </a:xfrm>
            <a:custGeom>
              <a:avLst/>
              <a:gdLst>
                <a:gd name="T0" fmla="*/ 35 w 37"/>
                <a:gd name="T1" fmla="*/ 16 h 37"/>
                <a:gd name="T2" fmla="*/ 33 w 37"/>
                <a:gd name="T3" fmla="*/ 18 h 37"/>
                <a:gd name="T4" fmla="*/ 33 w 37"/>
                <a:gd name="T5" fmla="*/ 30 h 37"/>
                <a:gd name="T6" fmla="*/ 4 w 37"/>
                <a:gd name="T7" fmla="*/ 1 h 37"/>
                <a:gd name="T8" fmla="*/ 1 w 37"/>
                <a:gd name="T9" fmla="*/ 1 h 37"/>
                <a:gd name="T10" fmla="*/ 1 w 37"/>
                <a:gd name="T11" fmla="*/ 4 h 37"/>
                <a:gd name="T12" fmla="*/ 30 w 37"/>
                <a:gd name="T13" fmla="*/ 33 h 37"/>
                <a:gd name="T14" fmla="*/ 18 w 37"/>
                <a:gd name="T15" fmla="*/ 33 h 37"/>
                <a:gd name="T16" fmla="*/ 16 w 37"/>
                <a:gd name="T17" fmla="*/ 35 h 37"/>
                <a:gd name="T18" fmla="*/ 18 w 37"/>
                <a:gd name="T19" fmla="*/ 37 h 37"/>
                <a:gd name="T20" fmla="*/ 35 w 37"/>
                <a:gd name="T21" fmla="*/ 37 h 37"/>
                <a:gd name="T22" fmla="*/ 35 w 37"/>
                <a:gd name="T23" fmla="*/ 36 h 37"/>
                <a:gd name="T24" fmla="*/ 36 w 37"/>
                <a:gd name="T25" fmla="*/ 35 h 37"/>
                <a:gd name="T26" fmla="*/ 37 w 37"/>
                <a:gd name="T27" fmla="*/ 35 h 37"/>
                <a:gd name="T28" fmla="*/ 37 w 37"/>
                <a:gd name="T29" fmla="*/ 18 h 37"/>
                <a:gd name="T30" fmla="*/ 35 w 37"/>
                <a:gd name="T31" fmla="*/ 1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7">
                  <a:moveTo>
                    <a:pt x="35" y="16"/>
                  </a:moveTo>
                  <a:cubicBezTo>
                    <a:pt x="33" y="16"/>
                    <a:pt x="33" y="17"/>
                    <a:pt x="33" y="18"/>
                  </a:cubicBezTo>
                  <a:cubicBezTo>
                    <a:pt x="33" y="30"/>
                    <a:pt x="33" y="30"/>
                    <a:pt x="33" y="30"/>
                  </a:cubicBezTo>
                  <a:cubicBezTo>
                    <a:pt x="4" y="1"/>
                    <a:pt x="4" y="1"/>
                    <a:pt x="4" y="1"/>
                  </a:cubicBezTo>
                  <a:cubicBezTo>
                    <a:pt x="3" y="0"/>
                    <a:pt x="2" y="0"/>
                    <a:pt x="1" y="1"/>
                  </a:cubicBezTo>
                  <a:cubicBezTo>
                    <a:pt x="0" y="2"/>
                    <a:pt x="0" y="3"/>
                    <a:pt x="1" y="4"/>
                  </a:cubicBezTo>
                  <a:cubicBezTo>
                    <a:pt x="30" y="33"/>
                    <a:pt x="30" y="33"/>
                    <a:pt x="30" y="33"/>
                  </a:cubicBezTo>
                  <a:cubicBezTo>
                    <a:pt x="18" y="33"/>
                    <a:pt x="18" y="33"/>
                    <a:pt x="18" y="33"/>
                  </a:cubicBezTo>
                  <a:cubicBezTo>
                    <a:pt x="17" y="33"/>
                    <a:pt x="16" y="34"/>
                    <a:pt x="16" y="35"/>
                  </a:cubicBezTo>
                  <a:cubicBezTo>
                    <a:pt x="16" y="36"/>
                    <a:pt x="17" y="37"/>
                    <a:pt x="18" y="37"/>
                  </a:cubicBezTo>
                  <a:cubicBezTo>
                    <a:pt x="35" y="37"/>
                    <a:pt x="35" y="37"/>
                    <a:pt x="35" y="37"/>
                  </a:cubicBezTo>
                  <a:cubicBezTo>
                    <a:pt x="35" y="37"/>
                    <a:pt x="35" y="37"/>
                    <a:pt x="35" y="36"/>
                  </a:cubicBezTo>
                  <a:cubicBezTo>
                    <a:pt x="36" y="36"/>
                    <a:pt x="36" y="36"/>
                    <a:pt x="36" y="35"/>
                  </a:cubicBezTo>
                  <a:cubicBezTo>
                    <a:pt x="36" y="35"/>
                    <a:pt x="37" y="35"/>
                    <a:pt x="37" y="35"/>
                  </a:cubicBezTo>
                  <a:cubicBezTo>
                    <a:pt x="37" y="18"/>
                    <a:pt x="37" y="18"/>
                    <a:pt x="37" y="18"/>
                  </a:cubicBezTo>
                  <a:cubicBezTo>
                    <a:pt x="37" y="17"/>
                    <a:pt x="36" y="16"/>
                    <a:pt x="35" y="1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US" sz="1013"/>
            </a:p>
          </p:txBody>
        </p:sp>
        <p:sp>
          <p:nvSpPr>
            <p:cNvPr id="16" name="Freeform 29">
              <a:extLst>
                <a:ext uri="{FF2B5EF4-FFF2-40B4-BE49-F238E27FC236}">
                  <a16:creationId xmlns:a16="http://schemas.microsoft.com/office/drawing/2014/main" id="{48794A93-580E-DE77-8F25-F43DAED4AF0F}"/>
                </a:ext>
              </a:extLst>
            </p:cNvPr>
            <p:cNvSpPr>
              <a:spLocks/>
            </p:cNvSpPr>
            <p:nvPr/>
          </p:nvSpPr>
          <p:spPr bwMode="auto">
            <a:xfrm>
              <a:off x="3712" y="2219"/>
              <a:ext cx="72" cy="72"/>
            </a:xfrm>
            <a:custGeom>
              <a:avLst/>
              <a:gdLst>
                <a:gd name="T0" fmla="*/ 33 w 37"/>
                <a:gd name="T1" fmla="*/ 1 h 37"/>
                <a:gd name="T2" fmla="*/ 4 w 37"/>
                <a:gd name="T3" fmla="*/ 30 h 37"/>
                <a:gd name="T4" fmla="*/ 4 w 37"/>
                <a:gd name="T5" fmla="*/ 18 h 37"/>
                <a:gd name="T6" fmla="*/ 2 w 37"/>
                <a:gd name="T7" fmla="*/ 16 h 37"/>
                <a:gd name="T8" fmla="*/ 0 w 37"/>
                <a:gd name="T9" fmla="*/ 18 h 37"/>
                <a:gd name="T10" fmla="*/ 0 w 37"/>
                <a:gd name="T11" fmla="*/ 35 h 37"/>
                <a:gd name="T12" fmla="*/ 0 w 37"/>
                <a:gd name="T13" fmla="*/ 35 h 37"/>
                <a:gd name="T14" fmla="*/ 1 w 37"/>
                <a:gd name="T15" fmla="*/ 36 h 37"/>
                <a:gd name="T16" fmla="*/ 2 w 37"/>
                <a:gd name="T17" fmla="*/ 37 h 37"/>
                <a:gd name="T18" fmla="*/ 18 w 37"/>
                <a:gd name="T19" fmla="*/ 37 h 37"/>
                <a:gd name="T20" fmla="*/ 20 w 37"/>
                <a:gd name="T21" fmla="*/ 35 h 37"/>
                <a:gd name="T22" fmla="*/ 18 w 37"/>
                <a:gd name="T23" fmla="*/ 33 h 37"/>
                <a:gd name="T24" fmla="*/ 7 w 37"/>
                <a:gd name="T25" fmla="*/ 33 h 37"/>
                <a:gd name="T26" fmla="*/ 36 w 37"/>
                <a:gd name="T27" fmla="*/ 4 h 37"/>
                <a:gd name="T28" fmla="*/ 36 w 37"/>
                <a:gd name="T29" fmla="*/ 1 h 37"/>
                <a:gd name="T30" fmla="*/ 33 w 37"/>
                <a:gd name="T31"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7">
                  <a:moveTo>
                    <a:pt x="33" y="1"/>
                  </a:moveTo>
                  <a:cubicBezTo>
                    <a:pt x="4" y="30"/>
                    <a:pt x="4" y="30"/>
                    <a:pt x="4" y="30"/>
                  </a:cubicBezTo>
                  <a:cubicBezTo>
                    <a:pt x="4" y="18"/>
                    <a:pt x="4" y="18"/>
                    <a:pt x="4" y="18"/>
                  </a:cubicBezTo>
                  <a:cubicBezTo>
                    <a:pt x="4" y="17"/>
                    <a:pt x="3" y="16"/>
                    <a:pt x="2" y="16"/>
                  </a:cubicBezTo>
                  <a:cubicBezTo>
                    <a:pt x="1" y="16"/>
                    <a:pt x="0" y="17"/>
                    <a:pt x="0" y="18"/>
                  </a:cubicBezTo>
                  <a:cubicBezTo>
                    <a:pt x="0" y="35"/>
                    <a:pt x="0" y="35"/>
                    <a:pt x="0" y="35"/>
                  </a:cubicBezTo>
                  <a:cubicBezTo>
                    <a:pt x="0" y="35"/>
                    <a:pt x="0" y="35"/>
                    <a:pt x="0" y="35"/>
                  </a:cubicBezTo>
                  <a:cubicBezTo>
                    <a:pt x="0" y="36"/>
                    <a:pt x="1" y="36"/>
                    <a:pt x="1" y="36"/>
                  </a:cubicBezTo>
                  <a:cubicBezTo>
                    <a:pt x="1" y="37"/>
                    <a:pt x="2" y="37"/>
                    <a:pt x="2" y="37"/>
                  </a:cubicBezTo>
                  <a:cubicBezTo>
                    <a:pt x="18" y="37"/>
                    <a:pt x="18" y="37"/>
                    <a:pt x="18" y="37"/>
                  </a:cubicBezTo>
                  <a:cubicBezTo>
                    <a:pt x="19" y="37"/>
                    <a:pt x="20" y="36"/>
                    <a:pt x="20" y="35"/>
                  </a:cubicBezTo>
                  <a:cubicBezTo>
                    <a:pt x="20" y="34"/>
                    <a:pt x="19" y="33"/>
                    <a:pt x="18" y="33"/>
                  </a:cubicBezTo>
                  <a:cubicBezTo>
                    <a:pt x="7" y="33"/>
                    <a:pt x="7" y="33"/>
                    <a:pt x="7" y="33"/>
                  </a:cubicBezTo>
                  <a:cubicBezTo>
                    <a:pt x="36" y="4"/>
                    <a:pt x="36" y="4"/>
                    <a:pt x="36" y="4"/>
                  </a:cubicBezTo>
                  <a:cubicBezTo>
                    <a:pt x="37" y="3"/>
                    <a:pt x="37" y="2"/>
                    <a:pt x="36" y="1"/>
                  </a:cubicBezTo>
                  <a:cubicBezTo>
                    <a:pt x="35" y="0"/>
                    <a:pt x="34" y="0"/>
                    <a:pt x="33"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US" sz="1013"/>
            </a:p>
          </p:txBody>
        </p:sp>
        <p:sp>
          <p:nvSpPr>
            <p:cNvPr id="17" name="Freeform 30">
              <a:extLst>
                <a:ext uri="{FF2B5EF4-FFF2-40B4-BE49-F238E27FC236}">
                  <a16:creationId xmlns:a16="http://schemas.microsoft.com/office/drawing/2014/main" id="{A6357276-647F-200D-0DAD-9653096D97BD}"/>
                </a:ext>
              </a:extLst>
            </p:cNvPr>
            <p:cNvSpPr>
              <a:spLocks/>
            </p:cNvSpPr>
            <p:nvPr/>
          </p:nvSpPr>
          <p:spPr bwMode="auto">
            <a:xfrm>
              <a:off x="3900" y="2031"/>
              <a:ext cx="72" cy="70"/>
            </a:xfrm>
            <a:custGeom>
              <a:avLst/>
              <a:gdLst>
                <a:gd name="T0" fmla="*/ 2 w 37"/>
                <a:gd name="T1" fmla="*/ 36 h 36"/>
                <a:gd name="T2" fmla="*/ 4 w 37"/>
                <a:gd name="T3" fmla="*/ 36 h 36"/>
                <a:gd name="T4" fmla="*/ 33 w 37"/>
                <a:gd name="T5" fmla="*/ 7 h 36"/>
                <a:gd name="T6" fmla="*/ 33 w 37"/>
                <a:gd name="T7" fmla="*/ 18 h 36"/>
                <a:gd name="T8" fmla="*/ 35 w 37"/>
                <a:gd name="T9" fmla="*/ 20 h 36"/>
                <a:gd name="T10" fmla="*/ 37 w 37"/>
                <a:gd name="T11" fmla="*/ 18 h 36"/>
                <a:gd name="T12" fmla="*/ 37 w 37"/>
                <a:gd name="T13" fmla="*/ 2 h 36"/>
                <a:gd name="T14" fmla="*/ 36 w 37"/>
                <a:gd name="T15" fmla="*/ 1 h 36"/>
                <a:gd name="T16" fmla="*/ 35 w 37"/>
                <a:gd name="T17" fmla="*/ 0 h 36"/>
                <a:gd name="T18" fmla="*/ 35 w 37"/>
                <a:gd name="T19" fmla="*/ 0 h 36"/>
                <a:gd name="T20" fmla="*/ 18 w 37"/>
                <a:gd name="T21" fmla="*/ 0 h 36"/>
                <a:gd name="T22" fmla="*/ 16 w 37"/>
                <a:gd name="T23" fmla="*/ 2 h 36"/>
                <a:gd name="T24" fmla="*/ 18 w 37"/>
                <a:gd name="T25" fmla="*/ 4 h 36"/>
                <a:gd name="T26" fmla="*/ 30 w 37"/>
                <a:gd name="T27" fmla="*/ 4 h 36"/>
                <a:gd name="T28" fmla="*/ 1 w 37"/>
                <a:gd name="T29" fmla="*/ 33 h 36"/>
                <a:gd name="T30" fmla="*/ 1 w 37"/>
                <a:gd name="T31" fmla="*/ 36 h 36"/>
                <a:gd name="T32" fmla="*/ 2 w 37"/>
                <a:gd name="T3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36">
                  <a:moveTo>
                    <a:pt x="2" y="36"/>
                  </a:moveTo>
                  <a:cubicBezTo>
                    <a:pt x="3" y="36"/>
                    <a:pt x="3" y="36"/>
                    <a:pt x="4" y="36"/>
                  </a:cubicBezTo>
                  <a:cubicBezTo>
                    <a:pt x="33" y="7"/>
                    <a:pt x="33" y="7"/>
                    <a:pt x="33" y="7"/>
                  </a:cubicBezTo>
                  <a:cubicBezTo>
                    <a:pt x="33" y="18"/>
                    <a:pt x="33" y="18"/>
                    <a:pt x="33" y="18"/>
                  </a:cubicBezTo>
                  <a:cubicBezTo>
                    <a:pt x="33" y="19"/>
                    <a:pt x="33" y="20"/>
                    <a:pt x="35" y="20"/>
                  </a:cubicBezTo>
                  <a:cubicBezTo>
                    <a:pt x="36" y="20"/>
                    <a:pt x="37" y="19"/>
                    <a:pt x="37" y="18"/>
                  </a:cubicBezTo>
                  <a:cubicBezTo>
                    <a:pt x="37" y="2"/>
                    <a:pt x="37" y="2"/>
                    <a:pt x="37" y="2"/>
                  </a:cubicBezTo>
                  <a:cubicBezTo>
                    <a:pt x="37" y="2"/>
                    <a:pt x="36" y="2"/>
                    <a:pt x="36" y="1"/>
                  </a:cubicBezTo>
                  <a:cubicBezTo>
                    <a:pt x="36" y="1"/>
                    <a:pt x="36" y="0"/>
                    <a:pt x="35" y="0"/>
                  </a:cubicBezTo>
                  <a:cubicBezTo>
                    <a:pt x="35" y="0"/>
                    <a:pt x="35" y="0"/>
                    <a:pt x="35" y="0"/>
                  </a:cubicBezTo>
                  <a:cubicBezTo>
                    <a:pt x="18" y="0"/>
                    <a:pt x="18" y="0"/>
                    <a:pt x="18" y="0"/>
                  </a:cubicBezTo>
                  <a:cubicBezTo>
                    <a:pt x="17" y="0"/>
                    <a:pt x="16" y="1"/>
                    <a:pt x="16" y="2"/>
                  </a:cubicBezTo>
                  <a:cubicBezTo>
                    <a:pt x="16" y="3"/>
                    <a:pt x="17" y="4"/>
                    <a:pt x="18" y="4"/>
                  </a:cubicBezTo>
                  <a:cubicBezTo>
                    <a:pt x="30" y="4"/>
                    <a:pt x="30" y="4"/>
                    <a:pt x="30" y="4"/>
                  </a:cubicBezTo>
                  <a:cubicBezTo>
                    <a:pt x="1" y="33"/>
                    <a:pt x="1" y="33"/>
                    <a:pt x="1" y="33"/>
                  </a:cubicBezTo>
                  <a:cubicBezTo>
                    <a:pt x="0" y="34"/>
                    <a:pt x="0" y="35"/>
                    <a:pt x="1" y="36"/>
                  </a:cubicBezTo>
                  <a:cubicBezTo>
                    <a:pt x="1" y="36"/>
                    <a:pt x="2" y="36"/>
                    <a:pt x="2" y="3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US" sz="1013"/>
            </a:p>
          </p:txBody>
        </p:sp>
        <p:sp>
          <p:nvSpPr>
            <p:cNvPr id="18" name="Freeform 31">
              <a:extLst>
                <a:ext uri="{FF2B5EF4-FFF2-40B4-BE49-F238E27FC236}">
                  <a16:creationId xmlns:a16="http://schemas.microsoft.com/office/drawing/2014/main" id="{CEDC1E4B-AA40-CB79-059F-FF5AF458CAED}"/>
                </a:ext>
              </a:extLst>
            </p:cNvPr>
            <p:cNvSpPr>
              <a:spLocks/>
            </p:cNvSpPr>
            <p:nvPr/>
          </p:nvSpPr>
          <p:spPr bwMode="auto">
            <a:xfrm>
              <a:off x="3660" y="2134"/>
              <a:ext cx="97" cy="52"/>
            </a:xfrm>
            <a:custGeom>
              <a:avLst/>
              <a:gdLst>
                <a:gd name="T0" fmla="*/ 7 w 50"/>
                <a:gd name="T1" fmla="*/ 16 h 27"/>
                <a:gd name="T2" fmla="*/ 48 w 50"/>
                <a:gd name="T3" fmla="*/ 16 h 27"/>
                <a:gd name="T4" fmla="*/ 50 w 50"/>
                <a:gd name="T5" fmla="*/ 14 h 27"/>
                <a:gd name="T6" fmla="*/ 48 w 50"/>
                <a:gd name="T7" fmla="*/ 12 h 27"/>
                <a:gd name="T8" fmla="*/ 7 w 50"/>
                <a:gd name="T9" fmla="*/ 12 h 27"/>
                <a:gd name="T10" fmla="*/ 15 w 50"/>
                <a:gd name="T11" fmla="*/ 4 h 27"/>
                <a:gd name="T12" fmla="*/ 15 w 50"/>
                <a:gd name="T13" fmla="*/ 1 h 27"/>
                <a:gd name="T14" fmla="*/ 12 w 50"/>
                <a:gd name="T15" fmla="*/ 1 h 27"/>
                <a:gd name="T16" fmla="*/ 1 w 50"/>
                <a:gd name="T17" fmla="*/ 12 h 27"/>
                <a:gd name="T18" fmla="*/ 0 w 50"/>
                <a:gd name="T19" fmla="*/ 13 h 27"/>
                <a:gd name="T20" fmla="*/ 0 w 50"/>
                <a:gd name="T21" fmla="*/ 15 h 27"/>
                <a:gd name="T22" fmla="*/ 1 w 50"/>
                <a:gd name="T23" fmla="*/ 15 h 27"/>
                <a:gd name="T24" fmla="*/ 12 w 50"/>
                <a:gd name="T25" fmla="*/ 27 h 27"/>
                <a:gd name="T26" fmla="*/ 14 w 50"/>
                <a:gd name="T27" fmla="*/ 27 h 27"/>
                <a:gd name="T28" fmla="*/ 15 w 50"/>
                <a:gd name="T29" fmla="*/ 27 h 27"/>
                <a:gd name="T30" fmla="*/ 15 w 50"/>
                <a:gd name="T31" fmla="*/ 24 h 27"/>
                <a:gd name="T32" fmla="*/ 7 w 50"/>
                <a:gd name="T33"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27">
                  <a:moveTo>
                    <a:pt x="7" y="16"/>
                  </a:moveTo>
                  <a:cubicBezTo>
                    <a:pt x="48" y="16"/>
                    <a:pt x="48" y="16"/>
                    <a:pt x="48" y="16"/>
                  </a:cubicBezTo>
                  <a:cubicBezTo>
                    <a:pt x="49" y="16"/>
                    <a:pt x="50" y="15"/>
                    <a:pt x="50" y="14"/>
                  </a:cubicBezTo>
                  <a:cubicBezTo>
                    <a:pt x="50" y="13"/>
                    <a:pt x="49" y="12"/>
                    <a:pt x="48" y="12"/>
                  </a:cubicBezTo>
                  <a:cubicBezTo>
                    <a:pt x="7" y="12"/>
                    <a:pt x="7" y="12"/>
                    <a:pt x="7" y="12"/>
                  </a:cubicBezTo>
                  <a:cubicBezTo>
                    <a:pt x="15" y="4"/>
                    <a:pt x="15" y="4"/>
                    <a:pt x="15" y="4"/>
                  </a:cubicBezTo>
                  <a:cubicBezTo>
                    <a:pt x="16" y="3"/>
                    <a:pt x="16" y="2"/>
                    <a:pt x="15" y="1"/>
                  </a:cubicBezTo>
                  <a:cubicBezTo>
                    <a:pt x="14" y="0"/>
                    <a:pt x="13" y="0"/>
                    <a:pt x="12" y="1"/>
                  </a:cubicBezTo>
                  <a:cubicBezTo>
                    <a:pt x="1" y="12"/>
                    <a:pt x="1" y="12"/>
                    <a:pt x="1" y="12"/>
                  </a:cubicBezTo>
                  <a:cubicBezTo>
                    <a:pt x="1" y="13"/>
                    <a:pt x="0" y="13"/>
                    <a:pt x="0" y="13"/>
                  </a:cubicBezTo>
                  <a:cubicBezTo>
                    <a:pt x="0" y="14"/>
                    <a:pt x="0" y="14"/>
                    <a:pt x="0" y="15"/>
                  </a:cubicBezTo>
                  <a:cubicBezTo>
                    <a:pt x="0" y="15"/>
                    <a:pt x="1" y="15"/>
                    <a:pt x="1" y="15"/>
                  </a:cubicBezTo>
                  <a:cubicBezTo>
                    <a:pt x="12" y="27"/>
                    <a:pt x="12" y="27"/>
                    <a:pt x="12" y="27"/>
                  </a:cubicBezTo>
                  <a:cubicBezTo>
                    <a:pt x="13" y="27"/>
                    <a:pt x="13" y="27"/>
                    <a:pt x="14" y="27"/>
                  </a:cubicBezTo>
                  <a:cubicBezTo>
                    <a:pt x="14" y="27"/>
                    <a:pt x="15" y="27"/>
                    <a:pt x="15" y="27"/>
                  </a:cubicBezTo>
                  <a:cubicBezTo>
                    <a:pt x="16" y="26"/>
                    <a:pt x="16" y="25"/>
                    <a:pt x="15" y="24"/>
                  </a:cubicBezTo>
                  <a:lnTo>
                    <a:pt x="7" y="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US" sz="1013"/>
            </a:p>
          </p:txBody>
        </p:sp>
        <p:sp>
          <p:nvSpPr>
            <p:cNvPr id="19" name="Freeform 32">
              <a:extLst>
                <a:ext uri="{FF2B5EF4-FFF2-40B4-BE49-F238E27FC236}">
                  <a16:creationId xmlns:a16="http://schemas.microsoft.com/office/drawing/2014/main" id="{1C42A0EA-CB8C-F90A-5CE3-A3A406A8BCDD}"/>
                </a:ext>
              </a:extLst>
            </p:cNvPr>
            <p:cNvSpPr>
              <a:spLocks/>
            </p:cNvSpPr>
            <p:nvPr/>
          </p:nvSpPr>
          <p:spPr bwMode="auto">
            <a:xfrm>
              <a:off x="3927" y="2134"/>
              <a:ext cx="95" cy="52"/>
            </a:xfrm>
            <a:custGeom>
              <a:avLst/>
              <a:gdLst>
                <a:gd name="T0" fmla="*/ 49 w 49"/>
                <a:gd name="T1" fmla="*/ 15 h 27"/>
                <a:gd name="T2" fmla="*/ 49 w 49"/>
                <a:gd name="T3" fmla="*/ 13 h 27"/>
                <a:gd name="T4" fmla="*/ 49 w 49"/>
                <a:gd name="T5" fmla="*/ 12 h 27"/>
                <a:gd name="T6" fmla="*/ 37 w 49"/>
                <a:gd name="T7" fmla="*/ 1 h 27"/>
                <a:gd name="T8" fmla="*/ 35 w 49"/>
                <a:gd name="T9" fmla="*/ 1 h 27"/>
                <a:gd name="T10" fmla="*/ 35 w 49"/>
                <a:gd name="T11" fmla="*/ 4 h 27"/>
                <a:gd name="T12" fmla="*/ 43 w 49"/>
                <a:gd name="T13" fmla="*/ 12 h 27"/>
                <a:gd name="T14" fmla="*/ 2 w 49"/>
                <a:gd name="T15" fmla="*/ 12 h 27"/>
                <a:gd name="T16" fmla="*/ 0 w 49"/>
                <a:gd name="T17" fmla="*/ 14 h 27"/>
                <a:gd name="T18" fmla="*/ 2 w 49"/>
                <a:gd name="T19" fmla="*/ 16 h 27"/>
                <a:gd name="T20" fmla="*/ 43 w 49"/>
                <a:gd name="T21" fmla="*/ 16 h 27"/>
                <a:gd name="T22" fmla="*/ 35 w 49"/>
                <a:gd name="T23" fmla="*/ 24 h 27"/>
                <a:gd name="T24" fmla="*/ 35 w 49"/>
                <a:gd name="T25" fmla="*/ 27 h 27"/>
                <a:gd name="T26" fmla="*/ 36 w 49"/>
                <a:gd name="T27" fmla="*/ 27 h 27"/>
                <a:gd name="T28" fmla="*/ 37 w 49"/>
                <a:gd name="T29" fmla="*/ 27 h 27"/>
                <a:gd name="T30" fmla="*/ 49 w 49"/>
                <a:gd name="T31" fmla="*/ 15 h 27"/>
                <a:gd name="T32" fmla="*/ 49 w 49"/>
                <a:gd name="T33"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27">
                  <a:moveTo>
                    <a:pt x="49" y="15"/>
                  </a:moveTo>
                  <a:cubicBezTo>
                    <a:pt x="49" y="14"/>
                    <a:pt x="49" y="14"/>
                    <a:pt x="49" y="13"/>
                  </a:cubicBezTo>
                  <a:cubicBezTo>
                    <a:pt x="49" y="13"/>
                    <a:pt x="49" y="13"/>
                    <a:pt x="49" y="12"/>
                  </a:cubicBezTo>
                  <a:cubicBezTo>
                    <a:pt x="37" y="1"/>
                    <a:pt x="37" y="1"/>
                    <a:pt x="37" y="1"/>
                  </a:cubicBezTo>
                  <a:cubicBezTo>
                    <a:pt x="37" y="0"/>
                    <a:pt x="35" y="0"/>
                    <a:pt x="35" y="1"/>
                  </a:cubicBezTo>
                  <a:cubicBezTo>
                    <a:pt x="34" y="2"/>
                    <a:pt x="34" y="3"/>
                    <a:pt x="35" y="4"/>
                  </a:cubicBezTo>
                  <a:cubicBezTo>
                    <a:pt x="43" y="12"/>
                    <a:pt x="43" y="12"/>
                    <a:pt x="43" y="12"/>
                  </a:cubicBezTo>
                  <a:cubicBezTo>
                    <a:pt x="2" y="12"/>
                    <a:pt x="2" y="12"/>
                    <a:pt x="2" y="12"/>
                  </a:cubicBezTo>
                  <a:cubicBezTo>
                    <a:pt x="0" y="12"/>
                    <a:pt x="0" y="13"/>
                    <a:pt x="0" y="14"/>
                  </a:cubicBezTo>
                  <a:cubicBezTo>
                    <a:pt x="0" y="15"/>
                    <a:pt x="0" y="16"/>
                    <a:pt x="2" y="16"/>
                  </a:cubicBezTo>
                  <a:cubicBezTo>
                    <a:pt x="43" y="16"/>
                    <a:pt x="43" y="16"/>
                    <a:pt x="43" y="16"/>
                  </a:cubicBezTo>
                  <a:cubicBezTo>
                    <a:pt x="35" y="24"/>
                    <a:pt x="35" y="24"/>
                    <a:pt x="35" y="24"/>
                  </a:cubicBezTo>
                  <a:cubicBezTo>
                    <a:pt x="34" y="25"/>
                    <a:pt x="34" y="26"/>
                    <a:pt x="35" y="27"/>
                  </a:cubicBezTo>
                  <a:cubicBezTo>
                    <a:pt x="35" y="27"/>
                    <a:pt x="35" y="27"/>
                    <a:pt x="36" y="27"/>
                  </a:cubicBezTo>
                  <a:cubicBezTo>
                    <a:pt x="36" y="27"/>
                    <a:pt x="37" y="27"/>
                    <a:pt x="37" y="27"/>
                  </a:cubicBezTo>
                  <a:cubicBezTo>
                    <a:pt x="49" y="15"/>
                    <a:pt x="49" y="15"/>
                    <a:pt x="49" y="15"/>
                  </a:cubicBezTo>
                  <a:cubicBezTo>
                    <a:pt x="49" y="15"/>
                    <a:pt x="49" y="15"/>
                    <a:pt x="49" y="1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US" sz="1013"/>
            </a:p>
          </p:txBody>
        </p:sp>
        <p:sp>
          <p:nvSpPr>
            <p:cNvPr id="20" name="Freeform 33">
              <a:extLst>
                <a:ext uri="{FF2B5EF4-FFF2-40B4-BE49-F238E27FC236}">
                  <a16:creationId xmlns:a16="http://schemas.microsoft.com/office/drawing/2014/main" id="{070A7FB0-F399-038F-17B0-9E560EF49E27}"/>
                </a:ext>
              </a:extLst>
            </p:cNvPr>
            <p:cNvSpPr>
              <a:spLocks/>
            </p:cNvSpPr>
            <p:nvPr/>
          </p:nvSpPr>
          <p:spPr bwMode="auto">
            <a:xfrm>
              <a:off x="3815" y="2246"/>
              <a:ext cx="52" cy="95"/>
            </a:xfrm>
            <a:custGeom>
              <a:avLst/>
              <a:gdLst>
                <a:gd name="T0" fmla="*/ 24 w 27"/>
                <a:gd name="T1" fmla="*/ 35 h 49"/>
                <a:gd name="T2" fmla="*/ 16 w 27"/>
                <a:gd name="T3" fmla="*/ 43 h 49"/>
                <a:gd name="T4" fmla="*/ 16 w 27"/>
                <a:gd name="T5" fmla="*/ 2 h 49"/>
                <a:gd name="T6" fmla="*/ 14 w 27"/>
                <a:gd name="T7" fmla="*/ 0 h 49"/>
                <a:gd name="T8" fmla="*/ 12 w 27"/>
                <a:gd name="T9" fmla="*/ 2 h 49"/>
                <a:gd name="T10" fmla="*/ 12 w 27"/>
                <a:gd name="T11" fmla="*/ 43 h 49"/>
                <a:gd name="T12" fmla="*/ 4 w 27"/>
                <a:gd name="T13" fmla="*/ 35 h 49"/>
                <a:gd name="T14" fmla="*/ 1 w 27"/>
                <a:gd name="T15" fmla="*/ 35 h 49"/>
                <a:gd name="T16" fmla="*/ 1 w 27"/>
                <a:gd name="T17" fmla="*/ 37 h 49"/>
                <a:gd name="T18" fmla="*/ 12 w 27"/>
                <a:gd name="T19" fmla="*/ 49 h 49"/>
                <a:gd name="T20" fmla="*/ 13 w 27"/>
                <a:gd name="T21" fmla="*/ 49 h 49"/>
                <a:gd name="T22" fmla="*/ 14 w 27"/>
                <a:gd name="T23" fmla="*/ 49 h 49"/>
                <a:gd name="T24" fmla="*/ 15 w 27"/>
                <a:gd name="T25" fmla="*/ 49 h 49"/>
                <a:gd name="T26" fmla="*/ 15 w 27"/>
                <a:gd name="T27" fmla="*/ 49 h 49"/>
                <a:gd name="T28" fmla="*/ 27 w 27"/>
                <a:gd name="T29" fmla="*/ 37 h 49"/>
                <a:gd name="T30" fmla="*/ 27 w 27"/>
                <a:gd name="T31" fmla="*/ 35 h 49"/>
                <a:gd name="T32" fmla="*/ 24 w 27"/>
                <a:gd name="T33" fmla="*/ 3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49">
                  <a:moveTo>
                    <a:pt x="24" y="35"/>
                  </a:moveTo>
                  <a:cubicBezTo>
                    <a:pt x="16" y="43"/>
                    <a:pt x="16" y="43"/>
                    <a:pt x="16" y="43"/>
                  </a:cubicBezTo>
                  <a:cubicBezTo>
                    <a:pt x="16" y="2"/>
                    <a:pt x="16" y="2"/>
                    <a:pt x="16" y="2"/>
                  </a:cubicBezTo>
                  <a:cubicBezTo>
                    <a:pt x="16" y="1"/>
                    <a:pt x="15" y="0"/>
                    <a:pt x="14" y="0"/>
                  </a:cubicBezTo>
                  <a:cubicBezTo>
                    <a:pt x="13" y="0"/>
                    <a:pt x="12" y="1"/>
                    <a:pt x="12" y="2"/>
                  </a:cubicBezTo>
                  <a:cubicBezTo>
                    <a:pt x="12" y="43"/>
                    <a:pt x="12" y="43"/>
                    <a:pt x="12" y="43"/>
                  </a:cubicBezTo>
                  <a:cubicBezTo>
                    <a:pt x="4" y="35"/>
                    <a:pt x="4" y="35"/>
                    <a:pt x="4" y="35"/>
                  </a:cubicBezTo>
                  <a:cubicBezTo>
                    <a:pt x="3" y="34"/>
                    <a:pt x="2" y="34"/>
                    <a:pt x="1" y="35"/>
                  </a:cubicBezTo>
                  <a:cubicBezTo>
                    <a:pt x="0" y="35"/>
                    <a:pt x="0" y="37"/>
                    <a:pt x="1" y="37"/>
                  </a:cubicBezTo>
                  <a:cubicBezTo>
                    <a:pt x="12" y="49"/>
                    <a:pt x="12" y="49"/>
                    <a:pt x="12" y="49"/>
                  </a:cubicBezTo>
                  <a:cubicBezTo>
                    <a:pt x="13" y="49"/>
                    <a:pt x="13" y="49"/>
                    <a:pt x="13" y="49"/>
                  </a:cubicBezTo>
                  <a:cubicBezTo>
                    <a:pt x="13" y="49"/>
                    <a:pt x="13" y="49"/>
                    <a:pt x="14" y="49"/>
                  </a:cubicBezTo>
                  <a:cubicBezTo>
                    <a:pt x="14" y="49"/>
                    <a:pt x="14" y="49"/>
                    <a:pt x="15" y="49"/>
                  </a:cubicBezTo>
                  <a:cubicBezTo>
                    <a:pt x="15" y="49"/>
                    <a:pt x="15" y="49"/>
                    <a:pt x="15" y="49"/>
                  </a:cubicBezTo>
                  <a:cubicBezTo>
                    <a:pt x="27" y="37"/>
                    <a:pt x="27" y="37"/>
                    <a:pt x="27" y="37"/>
                  </a:cubicBezTo>
                  <a:cubicBezTo>
                    <a:pt x="27" y="37"/>
                    <a:pt x="27" y="35"/>
                    <a:pt x="27" y="35"/>
                  </a:cubicBezTo>
                  <a:cubicBezTo>
                    <a:pt x="26" y="34"/>
                    <a:pt x="25" y="34"/>
                    <a:pt x="24" y="3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US" sz="1013"/>
            </a:p>
          </p:txBody>
        </p:sp>
        <p:sp>
          <p:nvSpPr>
            <p:cNvPr id="21" name="Freeform 34">
              <a:extLst>
                <a:ext uri="{FF2B5EF4-FFF2-40B4-BE49-F238E27FC236}">
                  <a16:creationId xmlns:a16="http://schemas.microsoft.com/office/drawing/2014/main" id="{96912FBE-B26B-9BD6-F4B0-6809B8103B28}"/>
                </a:ext>
              </a:extLst>
            </p:cNvPr>
            <p:cNvSpPr>
              <a:spLocks/>
            </p:cNvSpPr>
            <p:nvPr/>
          </p:nvSpPr>
          <p:spPr bwMode="auto">
            <a:xfrm>
              <a:off x="3815" y="1979"/>
              <a:ext cx="52" cy="97"/>
            </a:xfrm>
            <a:custGeom>
              <a:avLst/>
              <a:gdLst>
                <a:gd name="T0" fmla="*/ 4 w 27"/>
                <a:gd name="T1" fmla="*/ 15 h 50"/>
                <a:gd name="T2" fmla="*/ 12 w 27"/>
                <a:gd name="T3" fmla="*/ 7 h 50"/>
                <a:gd name="T4" fmla="*/ 12 w 27"/>
                <a:gd name="T5" fmla="*/ 48 h 50"/>
                <a:gd name="T6" fmla="*/ 14 w 27"/>
                <a:gd name="T7" fmla="*/ 50 h 50"/>
                <a:gd name="T8" fmla="*/ 16 w 27"/>
                <a:gd name="T9" fmla="*/ 48 h 50"/>
                <a:gd name="T10" fmla="*/ 16 w 27"/>
                <a:gd name="T11" fmla="*/ 7 h 50"/>
                <a:gd name="T12" fmla="*/ 24 w 27"/>
                <a:gd name="T13" fmla="*/ 15 h 50"/>
                <a:gd name="T14" fmla="*/ 25 w 27"/>
                <a:gd name="T15" fmla="*/ 16 h 50"/>
                <a:gd name="T16" fmla="*/ 27 w 27"/>
                <a:gd name="T17" fmla="*/ 15 h 50"/>
                <a:gd name="T18" fmla="*/ 27 w 27"/>
                <a:gd name="T19" fmla="*/ 12 h 50"/>
                <a:gd name="T20" fmla="*/ 15 w 27"/>
                <a:gd name="T21" fmla="*/ 1 h 50"/>
                <a:gd name="T22" fmla="*/ 15 w 27"/>
                <a:gd name="T23" fmla="*/ 0 h 50"/>
                <a:gd name="T24" fmla="*/ 13 w 27"/>
                <a:gd name="T25" fmla="*/ 0 h 50"/>
                <a:gd name="T26" fmla="*/ 12 w 27"/>
                <a:gd name="T27" fmla="*/ 1 h 50"/>
                <a:gd name="T28" fmla="*/ 1 w 27"/>
                <a:gd name="T29" fmla="*/ 12 h 50"/>
                <a:gd name="T30" fmla="*/ 1 w 27"/>
                <a:gd name="T31" fmla="*/ 15 h 50"/>
                <a:gd name="T32" fmla="*/ 4 w 27"/>
                <a:gd name="T33"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50">
                  <a:moveTo>
                    <a:pt x="4" y="15"/>
                  </a:moveTo>
                  <a:cubicBezTo>
                    <a:pt x="12" y="7"/>
                    <a:pt x="12" y="7"/>
                    <a:pt x="12" y="7"/>
                  </a:cubicBezTo>
                  <a:cubicBezTo>
                    <a:pt x="12" y="48"/>
                    <a:pt x="12" y="48"/>
                    <a:pt x="12" y="48"/>
                  </a:cubicBezTo>
                  <a:cubicBezTo>
                    <a:pt x="12" y="49"/>
                    <a:pt x="13" y="50"/>
                    <a:pt x="14" y="50"/>
                  </a:cubicBezTo>
                  <a:cubicBezTo>
                    <a:pt x="15" y="50"/>
                    <a:pt x="16" y="49"/>
                    <a:pt x="16" y="48"/>
                  </a:cubicBezTo>
                  <a:cubicBezTo>
                    <a:pt x="16" y="7"/>
                    <a:pt x="16" y="7"/>
                    <a:pt x="16" y="7"/>
                  </a:cubicBezTo>
                  <a:cubicBezTo>
                    <a:pt x="24" y="15"/>
                    <a:pt x="24" y="15"/>
                    <a:pt x="24" y="15"/>
                  </a:cubicBezTo>
                  <a:cubicBezTo>
                    <a:pt x="24" y="15"/>
                    <a:pt x="25" y="16"/>
                    <a:pt x="25" y="16"/>
                  </a:cubicBezTo>
                  <a:cubicBezTo>
                    <a:pt x="26" y="16"/>
                    <a:pt x="26" y="15"/>
                    <a:pt x="27" y="15"/>
                  </a:cubicBezTo>
                  <a:cubicBezTo>
                    <a:pt x="27" y="14"/>
                    <a:pt x="27" y="13"/>
                    <a:pt x="27" y="12"/>
                  </a:cubicBezTo>
                  <a:cubicBezTo>
                    <a:pt x="15" y="1"/>
                    <a:pt x="15" y="1"/>
                    <a:pt x="15" y="1"/>
                  </a:cubicBezTo>
                  <a:cubicBezTo>
                    <a:pt x="15" y="1"/>
                    <a:pt x="15" y="0"/>
                    <a:pt x="15" y="0"/>
                  </a:cubicBezTo>
                  <a:cubicBezTo>
                    <a:pt x="14" y="0"/>
                    <a:pt x="13" y="0"/>
                    <a:pt x="13" y="0"/>
                  </a:cubicBezTo>
                  <a:cubicBezTo>
                    <a:pt x="13" y="0"/>
                    <a:pt x="13" y="1"/>
                    <a:pt x="12" y="1"/>
                  </a:cubicBezTo>
                  <a:cubicBezTo>
                    <a:pt x="1" y="12"/>
                    <a:pt x="1" y="12"/>
                    <a:pt x="1" y="12"/>
                  </a:cubicBezTo>
                  <a:cubicBezTo>
                    <a:pt x="0" y="13"/>
                    <a:pt x="0" y="14"/>
                    <a:pt x="1" y="15"/>
                  </a:cubicBezTo>
                  <a:cubicBezTo>
                    <a:pt x="2" y="16"/>
                    <a:pt x="3" y="16"/>
                    <a:pt x="4" y="1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US" sz="1013"/>
            </a:p>
          </p:txBody>
        </p:sp>
        <p:sp>
          <p:nvSpPr>
            <p:cNvPr id="22" name="Freeform 35">
              <a:extLst>
                <a:ext uri="{FF2B5EF4-FFF2-40B4-BE49-F238E27FC236}">
                  <a16:creationId xmlns:a16="http://schemas.microsoft.com/office/drawing/2014/main" id="{648F241E-9335-973C-BF1B-74A30226BF95}"/>
                </a:ext>
              </a:extLst>
            </p:cNvPr>
            <p:cNvSpPr>
              <a:spLocks noEditPoints="1"/>
            </p:cNvSpPr>
            <p:nvPr/>
          </p:nvSpPr>
          <p:spPr bwMode="auto">
            <a:xfrm>
              <a:off x="3774" y="2093"/>
              <a:ext cx="134" cy="134"/>
            </a:xfrm>
            <a:custGeom>
              <a:avLst/>
              <a:gdLst>
                <a:gd name="T0" fmla="*/ 35 w 69"/>
                <a:gd name="T1" fmla="*/ 0 h 69"/>
                <a:gd name="T2" fmla="*/ 0 w 69"/>
                <a:gd name="T3" fmla="*/ 35 h 69"/>
                <a:gd name="T4" fmla="*/ 35 w 69"/>
                <a:gd name="T5" fmla="*/ 69 h 69"/>
                <a:gd name="T6" fmla="*/ 69 w 69"/>
                <a:gd name="T7" fmla="*/ 35 h 69"/>
                <a:gd name="T8" fmla="*/ 35 w 69"/>
                <a:gd name="T9" fmla="*/ 0 h 69"/>
                <a:gd name="T10" fmla="*/ 35 w 69"/>
                <a:gd name="T11" fmla="*/ 65 h 69"/>
                <a:gd name="T12" fmla="*/ 4 w 69"/>
                <a:gd name="T13" fmla="*/ 35 h 69"/>
                <a:gd name="T14" fmla="*/ 35 w 69"/>
                <a:gd name="T15" fmla="*/ 4 h 69"/>
                <a:gd name="T16" fmla="*/ 65 w 69"/>
                <a:gd name="T17" fmla="*/ 35 h 69"/>
                <a:gd name="T18" fmla="*/ 35 w 69"/>
                <a:gd name="T19" fmla="*/ 6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69">
                  <a:moveTo>
                    <a:pt x="35" y="0"/>
                  </a:moveTo>
                  <a:cubicBezTo>
                    <a:pt x="16" y="0"/>
                    <a:pt x="0" y="16"/>
                    <a:pt x="0" y="35"/>
                  </a:cubicBezTo>
                  <a:cubicBezTo>
                    <a:pt x="0" y="54"/>
                    <a:pt x="16" y="69"/>
                    <a:pt x="35" y="69"/>
                  </a:cubicBezTo>
                  <a:cubicBezTo>
                    <a:pt x="54" y="69"/>
                    <a:pt x="69" y="54"/>
                    <a:pt x="69" y="35"/>
                  </a:cubicBezTo>
                  <a:cubicBezTo>
                    <a:pt x="69" y="16"/>
                    <a:pt x="54" y="0"/>
                    <a:pt x="35" y="0"/>
                  </a:cubicBezTo>
                  <a:close/>
                  <a:moveTo>
                    <a:pt x="35" y="65"/>
                  </a:moveTo>
                  <a:cubicBezTo>
                    <a:pt x="18" y="65"/>
                    <a:pt x="4" y="52"/>
                    <a:pt x="4" y="35"/>
                  </a:cubicBezTo>
                  <a:cubicBezTo>
                    <a:pt x="4" y="18"/>
                    <a:pt x="18" y="4"/>
                    <a:pt x="35" y="4"/>
                  </a:cubicBezTo>
                  <a:cubicBezTo>
                    <a:pt x="52" y="4"/>
                    <a:pt x="65" y="18"/>
                    <a:pt x="65" y="35"/>
                  </a:cubicBezTo>
                  <a:cubicBezTo>
                    <a:pt x="65" y="52"/>
                    <a:pt x="52" y="65"/>
                    <a:pt x="35" y="6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US" sz="1013"/>
            </a:p>
          </p:txBody>
        </p:sp>
        <p:sp>
          <p:nvSpPr>
            <p:cNvPr id="23" name="Freeform 36">
              <a:extLst>
                <a:ext uri="{FF2B5EF4-FFF2-40B4-BE49-F238E27FC236}">
                  <a16:creationId xmlns:a16="http://schemas.microsoft.com/office/drawing/2014/main" id="{8EDB6770-8240-E610-B4A0-08B806E40BCF}"/>
                </a:ext>
              </a:extLst>
            </p:cNvPr>
            <p:cNvSpPr>
              <a:spLocks noEditPoints="1"/>
            </p:cNvSpPr>
            <p:nvPr/>
          </p:nvSpPr>
          <p:spPr bwMode="auto">
            <a:xfrm>
              <a:off x="3828" y="2124"/>
              <a:ext cx="27" cy="29"/>
            </a:xfrm>
            <a:custGeom>
              <a:avLst/>
              <a:gdLst>
                <a:gd name="T0" fmla="*/ 7 w 14"/>
                <a:gd name="T1" fmla="*/ 15 h 15"/>
                <a:gd name="T2" fmla="*/ 14 w 14"/>
                <a:gd name="T3" fmla="*/ 7 h 15"/>
                <a:gd name="T4" fmla="*/ 7 w 14"/>
                <a:gd name="T5" fmla="*/ 0 h 15"/>
                <a:gd name="T6" fmla="*/ 0 w 14"/>
                <a:gd name="T7" fmla="*/ 7 h 15"/>
                <a:gd name="T8" fmla="*/ 7 w 14"/>
                <a:gd name="T9" fmla="*/ 15 h 15"/>
                <a:gd name="T10" fmla="*/ 7 w 14"/>
                <a:gd name="T11" fmla="*/ 4 h 15"/>
                <a:gd name="T12" fmla="*/ 10 w 14"/>
                <a:gd name="T13" fmla="*/ 7 h 15"/>
                <a:gd name="T14" fmla="*/ 7 w 14"/>
                <a:gd name="T15" fmla="*/ 11 h 15"/>
                <a:gd name="T16" fmla="*/ 4 w 14"/>
                <a:gd name="T17" fmla="*/ 7 h 15"/>
                <a:gd name="T18" fmla="*/ 7 w 14"/>
                <a:gd name="T19"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5">
                  <a:moveTo>
                    <a:pt x="7" y="15"/>
                  </a:moveTo>
                  <a:cubicBezTo>
                    <a:pt x="11" y="15"/>
                    <a:pt x="14" y="11"/>
                    <a:pt x="14" y="7"/>
                  </a:cubicBezTo>
                  <a:cubicBezTo>
                    <a:pt x="14" y="3"/>
                    <a:pt x="11" y="0"/>
                    <a:pt x="7" y="0"/>
                  </a:cubicBezTo>
                  <a:cubicBezTo>
                    <a:pt x="3" y="0"/>
                    <a:pt x="0" y="3"/>
                    <a:pt x="0" y="7"/>
                  </a:cubicBezTo>
                  <a:cubicBezTo>
                    <a:pt x="0" y="11"/>
                    <a:pt x="3" y="15"/>
                    <a:pt x="7" y="15"/>
                  </a:cubicBezTo>
                  <a:close/>
                  <a:moveTo>
                    <a:pt x="7" y="4"/>
                  </a:moveTo>
                  <a:cubicBezTo>
                    <a:pt x="9" y="4"/>
                    <a:pt x="10" y="5"/>
                    <a:pt x="10" y="7"/>
                  </a:cubicBezTo>
                  <a:cubicBezTo>
                    <a:pt x="10" y="9"/>
                    <a:pt x="9" y="11"/>
                    <a:pt x="7" y="11"/>
                  </a:cubicBezTo>
                  <a:cubicBezTo>
                    <a:pt x="5" y="11"/>
                    <a:pt x="4" y="9"/>
                    <a:pt x="4" y="7"/>
                  </a:cubicBezTo>
                  <a:cubicBezTo>
                    <a:pt x="4" y="5"/>
                    <a:pt x="5" y="4"/>
                    <a:pt x="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US" sz="1013"/>
            </a:p>
          </p:txBody>
        </p:sp>
        <p:sp>
          <p:nvSpPr>
            <p:cNvPr id="24" name="Freeform 37">
              <a:extLst>
                <a:ext uri="{FF2B5EF4-FFF2-40B4-BE49-F238E27FC236}">
                  <a16:creationId xmlns:a16="http://schemas.microsoft.com/office/drawing/2014/main" id="{873A527A-8598-1016-207B-322EA1EA562F}"/>
                </a:ext>
              </a:extLst>
            </p:cNvPr>
            <p:cNvSpPr>
              <a:spLocks noEditPoints="1"/>
            </p:cNvSpPr>
            <p:nvPr/>
          </p:nvSpPr>
          <p:spPr bwMode="auto">
            <a:xfrm>
              <a:off x="3813" y="2157"/>
              <a:ext cx="58" cy="39"/>
            </a:xfrm>
            <a:custGeom>
              <a:avLst/>
              <a:gdLst>
                <a:gd name="T0" fmla="*/ 15 w 30"/>
                <a:gd name="T1" fmla="*/ 0 h 20"/>
                <a:gd name="T2" fmla="*/ 0 w 30"/>
                <a:gd name="T3" fmla="*/ 18 h 20"/>
                <a:gd name="T4" fmla="*/ 2 w 30"/>
                <a:gd name="T5" fmla="*/ 20 h 20"/>
                <a:gd name="T6" fmla="*/ 28 w 30"/>
                <a:gd name="T7" fmla="*/ 20 h 20"/>
                <a:gd name="T8" fmla="*/ 30 w 30"/>
                <a:gd name="T9" fmla="*/ 18 h 20"/>
                <a:gd name="T10" fmla="*/ 15 w 30"/>
                <a:gd name="T11" fmla="*/ 0 h 20"/>
                <a:gd name="T12" fmla="*/ 4 w 30"/>
                <a:gd name="T13" fmla="*/ 16 h 20"/>
                <a:gd name="T14" fmla="*/ 15 w 30"/>
                <a:gd name="T15" fmla="*/ 4 h 20"/>
                <a:gd name="T16" fmla="*/ 26 w 30"/>
                <a:gd name="T17" fmla="*/ 16 h 20"/>
                <a:gd name="T18" fmla="*/ 4 w 3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0">
                  <a:moveTo>
                    <a:pt x="15" y="0"/>
                  </a:moveTo>
                  <a:cubicBezTo>
                    <a:pt x="6" y="0"/>
                    <a:pt x="0" y="8"/>
                    <a:pt x="0" y="18"/>
                  </a:cubicBezTo>
                  <a:cubicBezTo>
                    <a:pt x="0" y="19"/>
                    <a:pt x="1" y="20"/>
                    <a:pt x="2" y="20"/>
                  </a:cubicBezTo>
                  <a:cubicBezTo>
                    <a:pt x="28" y="20"/>
                    <a:pt x="28" y="20"/>
                    <a:pt x="28" y="20"/>
                  </a:cubicBezTo>
                  <a:cubicBezTo>
                    <a:pt x="29" y="20"/>
                    <a:pt x="30" y="19"/>
                    <a:pt x="30" y="18"/>
                  </a:cubicBezTo>
                  <a:cubicBezTo>
                    <a:pt x="30" y="8"/>
                    <a:pt x="23" y="0"/>
                    <a:pt x="15" y="0"/>
                  </a:cubicBezTo>
                  <a:close/>
                  <a:moveTo>
                    <a:pt x="4" y="16"/>
                  </a:moveTo>
                  <a:cubicBezTo>
                    <a:pt x="5" y="9"/>
                    <a:pt x="9" y="4"/>
                    <a:pt x="15" y="4"/>
                  </a:cubicBezTo>
                  <a:cubicBezTo>
                    <a:pt x="20" y="4"/>
                    <a:pt x="25" y="9"/>
                    <a:pt x="26" y="16"/>
                  </a:cubicBezTo>
                  <a:lnTo>
                    <a:pt x="4" y="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US" sz="1013"/>
            </a:p>
          </p:txBody>
        </p:sp>
      </p:grpSp>
      <p:grpSp>
        <p:nvGrpSpPr>
          <p:cNvPr id="25" name="Group 24">
            <a:extLst>
              <a:ext uri="{FF2B5EF4-FFF2-40B4-BE49-F238E27FC236}">
                <a16:creationId xmlns:a16="http://schemas.microsoft.com/office/drawing/2014/main" id="{89DEDA3F-55FD-07C1-73A5-2E547968D568}"/>
              </a:ext>
            </a:extLst>
          </p:cNvPr>
          <p:cNvGrpSpPr/>
          <p:nvPr/>
        </p:nvGrpSpPr>
        <p:grpSpPr>
          <a:xfrm>
            <a:off x="127717" y="358393"/>
            <a:ext cx="2720482" cy="1660340"/>
            <a:chOff x="7854267" y="296002"/>
            <a:chExt cx="3163743" cy="1721702"/>
          </a:xfrm>
        </p:grpSpPr>
        <p:sp>
          <p:nvSpPr>
            <p:cNvPr id="26" name="Rounded Rectangle 7">
              <a:extLst>
                <a:ext uri="{FF2B5EF4-FFF2-40B4-BE49-F238E27FC236}">
                  <a16:creationId xmlns:a16="http://schemas.microsoft.com/office/drawing/2014/main" id="{B4CE5207-7618-B1C3-F4AB-23BD9DFF9040}"/>
                </a:ext>
              </a:extLst>
            </p:cNvPr>
            <p:cNvSpPr/>
            <p:nvPr/>
          </p:nvSpPr>
          <p:spPr>
            <a:xfrm>
              <a:off x="7854267" y="296002"/>
              <a:ext cx="3163743" cy="1721702"/>
            </a:xfrm>
            <a:prstGeom prst="roundRect">
              <a:avLst>
                <a:gd name="adj" fmla="val 10853"/>
              </a:avLst>
            </a:prstGeom>
            <a:solidFill>
              <a:schemeClr val="bg1"/>
            </a:solidFill>
            <a:ln>
              <a:solidFill>
                <a:schemeClr val="tx1">
                  <a:lumMod val="40000"/>
                  <a:lumOff val="60000"/>
                </a:schemeClr>
              </a:solidFill>
            </a:ln>
            <a:effectLst>
              <a:outerShdw blurRad="152896" dist="11807" dir="1440000" sx="101518" sy="101518" algn="ctr" rotWithShape="0">
                <a:schemeClr val="tx1">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115EC9B-29EF-4CA9-C5C5-9ACA74AE4E25}"/>
                </a:ext>
              </a:extLst>
            </p:cNvPr>
            <p:cNvSpPr txBox="1"/>
            <p:nvPr/>
          </p:nvSpPr>
          <p:spPr>
            <a:xfrm>
              <a:off x="7978236" y="432366"/>
              <a:ext cx="2057218" cy="382982"/>
            </a:xfrm>
            <a:prstGeom prst="rect">
              <a:avLst/>
            </a:prstGeom>
            <a:noFill/>
          </p:spPr>
          <p:txBody>
            <a:bodyPr wrap="square" rtlCol="0">
              <a:spAutoFit/>
            </a:bodyPr>
            <a:lstStyle/>
            <a:p>
              <a:r>
                <a:rPr lang="en-US" dirty="0">
                  <a:solidFill>
                    <a:schemeClr val="tx2"/>
                  </a:solidFill>
                  <a:latin typeface="Lato Light" panose="020F0302020204030203" pitchFamily="34" charset="77"/>
                </a:rPr>
                <a:t>Multinational</a:t>
              </a:r>
            </a:p>
          </p:txBody>
        </p:sp>
        <p:sp>
          <p:nvSpPr>
            <p:cNvPr id="28" name="TextBox 27">
              <a:extLst>
                <a:ext uri="{FF2B5EF4-FFF2-40B4-BE49-F238E27FC236}">
                  <a16:creationId xmlns:a16="http://schemas.microsoft.com/office/drawing/2014/main" id="{ADD3EDC9-93AE-CA9F-77DF-ADBACFC11C75}"/>
                </a:ext>
              </a:extLst>
            </p:cNvPr>
            <p:cNvSpPr txBox="1"/>
            <p:nvPr/>
          </p:nvSpPr>
          <p:spPr>
            <a:xfrm>
              <a:off x="7939781" y="892853"/>
              <a:ext cx="2825391" cy="946815"/>
            </a:xfrm>
            <a:prstGeom prst="rect">
              <a:avLst/>
            </a:prstGeom>
            <a:noFill/>
          </p:spPr>
          <p:txBody>
            <a:bodyPr wrap="square" rtlCol="0">
              <a:spAutoFit/>
            </a:bodyPr>
            <a:lstStyle/>
            <a:p>
              <a:pPr algn="just">
                <a:spcAft>
                  <a:spcPts val="400"/>
                </a:spcAft>
              </a:pPr>
              <a:r>
                <a:rPr lang="en-US" sz="1000" b="1" dirty="0">
                  <a:solidFill>
                    <a:schemeClr val="tx2"/>
                  </a:solidFill>
                </a:rPr>
                <a:t>Global tax complexity </a:t>
              </a:r>
            </a:p>
            <a:p>
              <a:pPr algn="just">
                <a:spcAft>
                  <a:spcPts val="600"/>
                </a:spcAft>
              </a:pPr>
              <a:r>
                <a:rPr lang="ko-KR" altLang="en-US" sz="800" dirty="0"/>
                <a:t>미국내 국제 관계사 거래가 있는 자회사 경우 필요한 공시사항을 더욱더 세밀히 점검해야 하며</a:t>
              </a:r>
              <a:r>
                <a:rPr lang="en-US" altLang="ko-KR" sz="800" dirty="0"/>
                <a:t>, </a:t>
              </a:r>
              <a:r>
                <a:rPr lang="ko-KR" altLang="en-US" sz="800" b="1" dirty="0">
                  <a:hlinkClick r:id="rId6"/>
                </a:rPr>
                <a:t>주재원 세금보고</a:t>
              </a:r>
              <a:r>
                <a:rPr lang="ko-KR" altLang="en-US" sz="800" b="1" dirty="0"/>
                <a:t> </a:t>
              </a:r>
              <a:r>
                <a:rPr lang="ko-KR" altLang="en-US" sz="800" dirty="0"/>
                <a:t>의 </a:t>
              </a:r>
              <a:r>
                <a:rPr lang="en-US" altLang="ko-KR" sz="800" dirty="0"/>
                <a:t>Gross-Up, Shadow Payroll </a:t>
              </a:r>
              <a:r>
                <a:rPr lang="ko-KR" altLang="en-US" sz="800" dirty="0"/>
                <a:t>등 세밀한 조세협약 검토를 예전 보다 더 유심히 살펴야 합니다</a:t>
              </a:r>
              <a:r>
                <a:rPr lang="en-US" altLang="ko-KR" sz="800" dirty="0"/>
                <a:t>. </a:t>
              </a:r>
              <a:r>
                <a:rPr lang="ko-KR" altLang="en-US" sz="800" dirty="0"/>
                <a:t> </a:t>
              </a:r>
              <a:endParaRPr lang="en-US" sz="800" dirty="0"/>
            </a:p>
          </p:txBody>
        </p:sp>
      </p:grpSp>
      <p:pic>
        <p:nvPicPr>
          <p:cNvPr id="29" name="Graphic 28">
            <a:extLst>
              <a:ext uri="{FF2B5EF4-FFF2-40B4-BE49-F238E27FC236}">
                <a16:creationId xmlns:a16="http://schemas.microsoft.com/office/drawing/2014/main" id="{450A90BE-7200-118D-B973-244D28E931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31906" y="538772"/>
            <a:ext cx="456719" cy="526983"/>
          </a:xfrm>
          <a:prstGeom prst="rect">
            <a:avLst/>
          </a:prstGeom>
        </p:spPr>
      </p:pic>
      <p:sp>
        <p:nvSpPr>
          <p:cNvPr id="30" name="Rectangle 29">
            <a:extLst>
              <a:ext uri="{FF2B5EF4-FFF2-40B4-BE49-F238E27FC236}">
                <a16:creationId xmlns:a16="http://schemas.microsoft.com/office/drawing/2014/main" id="{D07636EA-905E-53A7-F552-C4F6B17ADD9B}"/>
              </a:ext>
            </a:extLst>
          </p:cNvPr>
          <p:cNvSpPr/>
          <p:nvPr/>
        </p:nvSpPr>
        <p:spPr>
          <a:xfrm>
            <a:off x="0" y="0"/>
            <a:ext cx="2984576" cy="2622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6165073-2275-99DA-AE80-CB617AEC885F}"/>
              </a:ext>
            </a:extLst>
          </p:cNvPr>
          <p:cNvSpPr txBox="1"/>
          <p:nvPr/>
        </p:nvSpPr>
        <p:spPr>
          <a:xfrm>
            <a:off x="385932" y="6502451"/>
            <a:ext cx="2200619" cy="253916"/>
          </a:xfrm>
          <a:prstGeom prst="rect">
            <a:avLst/>
          </a:prstGeom>
          <a:noFill/>
        </p:spPr>
        <p:txBody>
          <a:bodyPr wrap="square">
            <a:spAutoFit/>
          </a:bodyPr>
          <a:lstStyle/>
          <a:p>
            <a:r>
              <a:rPr lang="en-US" sz="1050" dirty="0"/>
              <a:t>Korea Desk -  All at “One-Stop”</a:t>
            </a:r>
          </a:p>
        </p:txBody>
      </p:sp>
    </p:spTree>
    <p:extLst>
      <p:ext uri="{BB962C8B-B14F-4D97-AF65-F5344CB8AC3E}">
        <p14:creationId xmlns:p14="http://schemas.microsoft.com/office/powerpoint/2010/main" val="911108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699BD1B4-A242-5C37-73FA-D97EB47DFBF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1" name="Rectangle 20" descr="e7d195523061f1c0cef09ac28eaae964ec9988a5cce77c8b8C1E4685C6E6B40CD7615480512384A61EE159C6FE0045D14B61E85D0A95589D558B81FFC809322ACC20DC2254D928200A3EA0841B8B18145E4076E2716215F9CA74215B300285468169D7DD1FA2F2873B8815601B39E841862D712EA7F5373BA315BA9E7E16882AEF70AD4E677971A3">
            <a:extLst>
              <a:ext uri="{FF2B5EF4-FFF2-40B4-BE49-F238E27FC236}">
                <a16:creationId xmlns:a16="http://schemas.microsoft.com/office/drawing/2014/main" id="{8EE10DAF-0F07-4EB4-9ACA-CCA4BAAC761F}"/>
              </a:ext>
            </a:extLst>
          </p:cNvPr>
          <p:cNvSpPr/>
          <p:nvPr/>
        </p:nvSpPr>
        <p:spPr>
          <a:xfrm>
            <a:off x="8013245" y="3126644"/>
            <a:ext cx="3553511" cy="1026371"/>
          </a:xfrm>
          <a:prstGeom prst="rect">
            <a:avLst/>
          </a:prstGeom>
        </p:spPr>
        <p:txBody>
          <a:bodyPr wrap="square">
            <a:spAutoFit/>
          </a:bodyPr>
          <a:lstStyle/>
          <a:p>
            <a:r>
              <a:rPr lang="ko-KR" altLang="en-US" sz="1333" b="1" dirty="0">
                <a:solidFill>
                  <a:srgbClr val="EA7744"/>
                </a:solidFill>
                <a:latin typeface="+mj-lt"/>
                <a:ea typeface="Lato Light" panose="020F0502020204030203" pitchFamily="34" charset="0"/>
                <a:cs typeface="Lato Light" panose="020F0502020204030203" pitchFamily="34" charset="0"/>
              </a:rPr>
              <a:t>미국 법인 확장 및 재조정 </a:t>
            </a:r>
            <a:endParaRPr lang="en-US" altLang="ko-KR" sz="1333" b="1" dirty="0">
              <a:solidFill>
                <a:srgbClr val="EA7744"/>
              </a:solidFill>
              <a:latin typeface="+mj-lt"/>
              <a:ea typeface="Lato Light" panose="020F0502020204030203" pitchFamily="34" charset="0"/>
              <a:cs typeface="Lato Light" panose="020F0502020204030203" pitchFamily="34" charset="0"/>
            </a:endParaRPr>
          </a:p>
          <a:p>
            <a:pPr>
              <a:lnSpc>
                <a:spcPct val="150000"/>
              </a:lnSpc>
            </a:pPr>
            <a:r>
              <a:rPr lang="ko-KR" altLang="en-US" sz="1100" dirty="0">
                <a:solidFill>
                  <a:schemeClr val="bg2">
                    <a:lumMod val="50000"/>
                  </a:schemeClr>
                </a:solidFill>
                <a:ea typeface="Lato Light" panose="020F0502020204030203" pitchFamily="34" charset="0"/>
                <a:cs typeface="Lato Light" panose="020F0502020204030203" pitchFamily="34" charset="0"/>
              </a:rPr>
              <a:t>구조조정</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확장 및 축소를 위한 기업 재편성</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추가 투자 및 인수합병</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인력 유지를 위한 정책</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사업 계획</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사업 평가</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기업 전략</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등</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 </a:t>
            </a:r>
            <a:endParaRPr lang="en-US" altLang="zh-CN" sz="1100" dirty="0">
              <a:solidFill>
                <a:schemeClr val="bg2">
                  <a:lumMod val="50000"/>
                </a:schemeClr>
              </a:solidFill>
              <a:ea typeface="Lato Light" panose="020F0502020204030203" pitchFamily="34" charset="0"/>
              <a:cs typeface="Lato Light" panose="020F0502020204030203" pitchFamily="34" charset="0"/>
            </a:endParaRPr>
          </a:p>
        </p:txBody>
      </p:sp>
      <p:sp>
        <p:nvSpPr>
          <p:cNvPr id="22" name="Rectangle 21" descr="e7d195523061f1c0cef09ac28eaae964ec9988a5cce77c8b8C1E4685C6E6B40CD7615480512384A61EE159C6FE0045D14B61E85D0A95589D558B81FFC809322ACC20DC2254D928200A3EA0841B8B18145E4076E2716215F9CA74215B300285468169D7DD1FA2F2873B8815601B39E841862D712EA7F5373BA315BA9E7E16882AEF70AD4E677971A3">
            <a:extLst>
              <a:ext uri="{FF2B5EF4-FFF2-40B4-BE49-F238E27FC236}">
                <a16:creationId xmlns:a16="http://schemas.microsoft.com/office/drawing/2014/main" id="{D568D547-628D-4423-AF67-9C49C30E877C}"/>
              </a:ext>
            </a:extLst>
          </p:cNvPr>
          <p:cNvSpPr/>
          <p:nvPr/>
        </p:nvSpPr>
        <p:spPr>
          <a:xfrm>
            <a:off x="7818247" y="1328648"/>
            <a:ext cx="3304032" cy="1026371"/>
          </a:xfrm>
          <a:prstGeom prst="rect">
            <a:avLst/>
          </a:prstGeom>
        </p:spPr>
        <p:txBody>
          <a:bodyPr wrap="square">
            <a:spAutoFit/>
          </a:bodyPr>
          <a:lstStyle/>
          <a:p>
            <a:r>
              <a:rPr lang="ko-KR" altLang="en-US" sz="1333" b="1" dirty="0">
                <a:solidFill>
                  <a:srgbClr val="EA7744"/>
                </a:solidFill>
                <a:latin typeface="+mj-lt"/>
                <a:ea typeface="Lato Light" panose="020F0502020204030203" pitchFamily="34" charset="0"/>
                <a:cs typeface="Lato Light" panose="020F0502020204030203" pitchFamily="34" charset="0"/>
              </a:rPr>
              <a:t>미국 법인 컴플라이언스 및 영업활동</a:t>
            </a:r>
          </a:p>
          <a:p>
            <a:pPr>
              <a:lnSpc>
                <a:spcPct val="150000"/>
              </a:lnSpc>
            </a:pPr>
            <a:r>
              <a:rPr lang="ko-KR" altLang="en-US" sz="1100" dirty="0">
                <a:solidFill>
                  <a:schemeClr val="bg2">
                    <a:lumMod val="50000"/>
                  </a:schemeClr>
                </a:solidFill>
                <a:ea typeface="Lato Light" panose="020F0502020204030203" pitchFamily="34" charset="0"/>
                <a:cs typeface="Lato Light" panose="020F0502020204030203" pitchFamily="34" charset="0"/>
              </a:rPr>
              <a:t>회계연결감사</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세무 플랜닝 및 컴플라이언스</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내부통제제도</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노무</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임금</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라이센스</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주</a:t>
            </a:r>
            <a:r>
              <a:rPr lang="en-US" altLang="ko-KR" sz="1100" dirty="0">
                <a:solidFill>
                  <a:schemeClr val="bg2">
                    <a:lumMod val="50000"/>
                  </a:schemeClr>
                </a:solidFill>
                <a:ea typeface="Lato Light" panose="020F0502020204030203" pitchFamily="34" charset="0"/>
                <a:cs typeface="Lato Light" panose="020F0502020204030203" pitchFamily="34" charset="0"/>
              </a:rPr>
              <a:t>/</a:t>
            </a:r>
            <a:r>
              <a:rPr lang="ko-KR" altLang="en-US" sz="1100" dirty="0">
                <a:solidFill>
                  <a:schemeClr val="bg2">
                    <a:lumMod val="50000"/>
                  </a:schemeClr>
                </a:solidFill>
                <a:ea typeface="Lato Light" panose="020F0502020204030203" pitchFamily="34" charset="0"/>
                <a:cs typeface="Lato Light" panose="020F0502020204030203" pitchFamily="34" charset="0"/>
              </a:rPr>
              <a:t>연방</a:t>
            </a:r>
            <a:r>
              <a:rPr lang="en-US" altLang="ko-KR" sz="1100" dirty="0">
                <a:solidFill>
                  <a:schemeClr val="bg2">
                    <a:lumMod val="50000"/>
                  </a:schemeClr>
                </a:solidFill>
                <a:ea typeface="Lato Light" panose="020F0502020204030203" pitchFamily="34" charset="0"/>
                <a:cs typeface="Lato Light" panose="020F0502020204030203" pitchFamily="34" charset="0"/>
              </a:rPr>
              <a:t>/</a:t>
            </a:r>
            <a:r>
              <a:rPr lang="ko-KR" altLang="en-US" sz="1100" dirty="0">
                <a:solidFill>
                  <a:schemeClr val="bg2">
                    <a:lumMod val="50000"/>
                  </a:schemeClr>
                </a:solidFill>
                <a:ea typeface="Lato Light" panose="020F0502020204030203" pitchFamily="34" charset="0"/>
                <a:cs typeface="Lato Light" panose="020F0502020204030203" pitchFamily="34" charset="0"/>
              </a:rPr>
              <a:t>지방 보고 및 신고</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이전가격</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관세</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인력 및 고용</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등</a:t>
            </a:r>
            <a:r>
              <a:rPr lang="en-US" altLang="ko-KR" sz="1100" dirty="0">
                <a:solidFill>
                  <a:schemeClr val="bg2">
                    <a:lumMod val="50000"/>
                  </a:schemeClr>
                </a:solidFill>
                <a:ea typeface="Lato Light" panose="020F0502020204030203" pitchFamily="34" charset="0"/>
                <a:cs typeface="Lato Light" panose="020F0502020204030203" pitchFamily="34" charset="0"/>
              </a:rPr>
              <a:t>. </a:t>
            </a:r>
            <a:endParaRPr lang="en-US" altLang="zh-CN" sz="1100" dirty="0">
              <a:solidFill>
                <a:schemeClr val="bg2">
                  <a:lumMod val="50000"/>
                </a:schemeClr>
              </a:solidFill>
              <a:ea typeface="Lato Light" panose="020F0502020204030203" pitchFamily="34" charset="0"/>
              <a:cs typeface="Lato Light" panose="020F0502020204030203" pitchFamily="34" charset="0"/>
            </a:endParaRPr>
          </a:p>
        </p:txBody>
      </p:sp>
      <p:sp>
        <p:nvSpPr>
          <p:cNvPr id="23" name="Rectangle 22" descr="e7d195523061f1c0cef09ac28eaae964ec9988a5cce77c8b8C1E4685C6E6B40CD7615480512384A61EE159C6FE0045D14B61E85D0A95589D558B81FFC809322ACC20DC2254D928200A3EA0841B8B18145E4076E2716215F9CA74215B300285468169D7DD1FA2F2873B8815601B39E841862D712EA7F5373BA315BA9E7E16882AEF70AD4E677971A3">
            <a:extLst>
              <a:ext uri="{FF2B5EF4-FFF2-40B4-BE49-F238E27FC236}">
                <a16:creationId xmlns:a16="http://schemas.microsoft.com/office/drawing/2014/main" id="{EDDFE80F-B7D5-4A13-92FC-B271F3BC37A4}"/>
              </a:ext>
            </a:extLst>
          </p:cNvPr>
          <p:cNvSpPr/>
          <p:nvPr/>
        </p:nvSpPr>
        <p:spPr>
          <a:xfrm>
            <a:off x="7502392" y="5123491"/>
            <a:ext cx="4086911" cy="1026371"/>
          </a:xfrm>
          <a:prstGeom prst="rect">
            <a:avLst/>
          </a:prstGeom>
        </p:spPr>
        <p:txBody>
          <a:bodyPr wrap="square">
            <a:spAutoFit/>
          </a:bodyPr>
          <a:lstStyle/>
          <a:p>
            <a:r>
              <a:rPr lang="ko-KR" altLang="en-US" sz="1333" b="1" dirty="0">
                <a:solidFill>
                  <a:srgbClr val="EA7744"/>
                </a:solidFill>
                <a:latin typeface="+mj-lt"/>
                <a:ea typeface="Lato Light" panose="020F0502020204030203" pitchFamily="34" charset="0"/>
                <a:cs typeface="Lato Light" panose="020F0502020204030203" pitchFamily="34" charset="0"/>
              </a:rPr>
              <a:t>미국 법인 투자금 회수 및 미국내 상장</a:t>
            </a:r>
            <a:endParaRPr lang="en-US" altLang="ko-KR" sz="1333" b="1" dirty="0">
              <a:solidFill>
                <a:srgbClr val="EA7744"/>
              </a:solidFill>
              <a:latin typeface="+mj-lt"/>
              <a:ea typeface="Lato Light" panose="020F0502020204030203" pitchFamily="34" charset="0"/>
              <a:cs typeface="Lato Light" panose="020F0502020204030203" pitchFamily="34" charset="0"/>
            </a:endParaRPr>
          </a:p>
          <a:p>
            <a:pPr>
              <a:lnSpc>
                <a:spcPct val="150000"/>
              </a:lnSpc>
            </a:pPr>
            <a:r>
              <a:rPr lang="ko-KR" altLang="en-US" sz="1100" dirty="0">
                <a:solidFill>
                  <a:schemeClr val="bg2">
                    <a:lumMod val="50000"/>
                  </a:schemeClr>
                </a:solidFill>
                <a:ea typeface="Lato Light" panose="020F0502020204030203" pitchFamily="34" charset="0"/>
                <a:cs typeface="Lato Light" panose="020F0502020204030203" pitchFamily="34" charset="0"/>
              </a:rPr>
              <a:t>미국내 사업의 성장함에 따라서 성숙하고 독립적 미국기업으로 운영하는 사업체에 따라서</a:t>
            </a:r>
            <a:r>
              <a:rPr lang="en-US" altLang="ko-KR" sz="1100" dirty="0">
                <a:solidFill>
                  <a:schemeClr val="bg2">
                    <a:lumMod val="50000"/>
                  </a:schemeClr>
                </a:solidFill>
                <a:ea typeface="Lato Light" panose="020F0502020204030203" pitchFamily="34" charset="0"/>
                <a:cs typeface="Lato Light" panose="020F0502020204030203" pitchFamily="34" charset="0"/>
              </a:rPr>
              <a:t>,</a:t>
            </a:r>
            <a:r>
              <a:rPr lang="ko-KR" altLang="en-US" sz="1100" dirty="0">
                <a:solidFill>
                  <a:schemeClr val="bg2">
                    <a:lumMod val="50000"/>
                  </a:schemeClr>
                </a:solidFill>
                <a:ea typeface="Lato Light" panose="020F0502020204030203" pitchFamily="34" charset="0"/>
                <a:cs typeface="Lato Light" panose="020F0502020204030203" pitchFamily="34" charset="0"/>
              </a:rPr>
              <a:t> 미국내 개별 상장</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개별 은행 대출</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추가 확장 계획 및 추후 기업 전략 마련</a:t>
            </a:r>
            <a:r>
              <a:rPr lang="en-US" altLang="ko-KR" sz="1100" dirty="0">
                <a:solidFill>
                  <a:schemeClr val="bg2">
                    <a:lumMod val="50000"/>
                  </a:schemeClr>
                </a:solidFill>
                <a:ea typeface="Lato Light" panose="020F0502020204030203" pitchFamily="34" charset="0"/>
                <a:cs typeface="Lato Light" panose="020F0502020204030203" pitchFamily="34" charset="0"/>
              </a:rPr>
              <a:t> </a:t>
            </a:r>
            <a:endParaRPr lang="en-US" altLang="zh-CN" sz="1100" dirty="0">
              <a:solidFill>
                <a:schemeClr val="bg2">
                  <a:lumMod val="50000"/>
                </a:schemeClr>
              </a:solidFill>
              <a:ea typeface="Lato Light" panose="020F0502020204030203" pitchFamily="34" charset="0"/>
              <a:cs typeface="Lato Light" panose="020F0502020204030203" pitchFamily="34" charset="0"/>
            </a:endParaRPr>
          </a:p>
        </p:txBody>
      </p:sp>
      <p:sp>
        <p:nvSpPr>
          <p:cNvPr id="24" name="Rectangle 23" descr="e7d195523061f1c0cef09ac28eaae964ec9988a5cce77c8b8C1E4685C6E6B40CD7615480512384A61EE159C6FE0045D14B61E85D0A95589D558B81FFC809322ACC20DC2254D928200A3EA0841B8B18145E4076E2716215F9CA74215B300285468169D7DD1FA2F2873B8815601B39E841862D712EA7F5373BA315BA9E7E16882AEF70AD4E677971A3">
            <a:extLst>
              <a:ext uri="{FF2B5EF4-FFF2-40B4-BE49-F238E27FC236}">
                <a16:creationId xmlns:a16="http://schemas.microsoft.com/office/drawing/2014/main" id="{9B4ECC1F-3B36-4255-952C-8293B3D5BBD0}"/>
              </a:ext>
            </a:extLst>
          </p:cNvPr>
          <p:cNvSpPr/>
          <p:nvPr/>
        </p:nvSpPr>
        <p:spPr>
          <a:xfrm>
            <a:off x="602842" y="3022729"/>
            <a:ext cx="3556028" cy="1128963"/>
          </a:xfrm>
          <a:prstGeom prst="rect">
            <a:avLst/>
          </a:prstGeom>
        </p:spPr>
        <p:txBody>
          <a:bodyPr wrap="square">
            <a:spAutoFit/>
          </a:bodyPr>
          <a:lstStyle/>
          <a:p>
            <a:pPr algn="r">
              <a:lnSpc>
                <a:spcPct val="150000"/>
              </a:lnSpc>
            </a:pPr>
            <a:r>
              <a:rPr lang="ko-KR" altLang="en-US" sz="1333" b="1" dirty="0">
                <a:solidFill>
                  <a:srgbClr val="EA7744"/>
                </a:solidFill>
                <a:latin typeface="+mj-lt"/>
                <a:ea typeface="Lato Light" panose="020F0502020204030203" pitchFamily="34" charset="0"/>
                <a:cs typeface="Lato Light" panose="020F0502020204030203" pitchFamily="34" charset="0"/>
              </a:rPr>
              <a:t>사업 계획서 수립 및 진출 방향 결정</a:t>
            </a:r>
            <a:endParaRPr lang="en-US" altLang="zh-CN" sz="1333" b="1" dirty="0">
              <a:solidFill>
                <a:srgbClr val="EA7744"/>
              </a:solidFill>
              <a:latin typeface="+mj-lt"/>
              <a:ea typeface="Lato Light" panose="020F0502020204030203" pitchFamily="34" charset="0"/>
              <a:cs typeface="Lato Light" panose="020F0502020204030203" pitchFamily="34" charset="0"/>
            </a:endParaRPr>
          </a:p>
          <a:p>
            <a:pPr algn="r">
              <a:lnSpc>
                <a:spcPct val="150000"/>
              </a:lnSpc>
            </a:pPr>
            <a:r>
              <a:rPr lang="ko-KR" altLang="en-US" sz="1100" dirty="0">
                <a:solidFill>
                  <a:schemeClr val="bg2">
                    <a:lumMod val="50000"/>
                  </a:schemeClr>
                </a:solidFill>
                <a:cs typeface="Lato Light" panose="020F0502020204030203" pitchFamily="34" charset="0"/>
              </a:rPr>
              <a:t>사업 계획의 따른 투자 방향 결정</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부지 선정 및 진출 지역 확정</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cs typeface="Lato Light" panose="020F0502020204030203" pitchFamily="34" charset="0"/>
              </a:rPr>
              <a:t>생산 및 판매</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cs typeface="Lato Light" panose="020F0502020204030203" pitchFamily="34" charset="0"/>
              </a:rPr>
              <a:t>인력수급 방법</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cs typeface="Lato Light" panose="020F0502020204030203" pitchFamily="34" charset="0"/>
              </a:rPr>
              <a:t>투자자금회수 및 차입금 상환</a:t>
            </a:r>
            <a:r>
              <a:rPr lang="en-US" altLang="ko-KR" sz="1100" dirty="0">
                <a:solidFill>
                  <a:schemeClr val="bg2">
                    <a:lumMod val="50000"/>
                  </a:schemeClr>
                </a:solidFill>
                <a:cs typeface="Lato Light" panose="020F0502020204030203" pitchFamily="34" charset="0"/>
              </a:rPr>
              <a:t>, </a:t>
            </a:r>
            <a:r>
              <a:rPr lang="ko-KR" altLang="en-US" sz="1100" dirty="0">
                <a:solidFill>
                  <a:schemeClr val="bg2">
                    <a:lumMod val="50000"/>
                  </a:schemeClr>
                </a:solidFill>
                <a:cs typeface="Lato Light" panose="020F0502020204030203" pitchFamily="34" charset="0"/>
              </a:rPr>
              <a:t>주재원 파견 인원 등의 계획 수립 완료</a:t>
            </a:r>
            <a:endParaRPr lang="en-US" altLang="zh-CN" sz="1100" dirty="0">
              <a:solidFill>
                <a:schemeClr val="bg2">
                  <a:lumMod val="50000"/>
                </a:schemeClr>
              </a:solidFill>
              <a:ea typeface="Lato Light" panose="020F0502020204030203" pitchFamily="34" charset="0"/>
              <a:cs typeface="Lato Light" panose="020F0502020204030203" pitchFamily="34" charset="0"/>
            </a:endParaRPr>
          </a:p>
        </p:txBody>
      </p:sp>
      <p:sp>
        <p:nvSpPr>
          <p:cNvPr id="25" name="Rectangle 24" descr="e7d195523061f1c0cef09ac28eaae964ec9988a5cce77c8b8C1E4685C6E6B40CD7615480512384A61EE159C6FE0045D14B61E85D0A95589D558B81FFC809322ACC20DC2254D928200A3EA0841B8B18145E4076E2716215F9CA74215B300285468169D7DD1FA2F2873B8815601B39E841862D712EA7F5373BA315BA9E7E16882AEF70AD4E677971A3">
            <a:extLst>
              <a:ext uri="{FF2B5EF4-FFF2-40B4-BE49-F238E27FC236}">
                <a16:creationId xmlns:a16="http://schemas.microsoft.com/office/drawing/2014/main" id="{24F56161-AA7F-4DC8-A33B-63E989AE4BB2}"/>
              </a:ext>
            </a:extLst>
          </p:cNvPr>
          <p:cNvSpPr/>
          <p:nvPr/>
        </p:nvSpPr>
        <p:spPr>
          <a:xfrm>
            <a:off x="1121254" y="1410174"/>
            <a:ext cx="3306372" cy="772456"/>
          </a:xfrm>
          <a:prstGeom prst="rect">
            <a:avLst/>
          </a:prstGeom>
        </p:spPr>
        <p:txBody>
          <a:bodyPr wrap="square">
            <a:spAutoFit/>
          </a:bodyPr>
          <a:lstStyle/>
          <a:p>
            <a:pPr algn="r"/>
            <a:r>
              <a:rPr lang="ko-KR" altLang="en-US" sz="1333" b="1" dirty="0">
                <a:solidFill>
                  <a:srgbClr val="EA7744"/>
                </a:solidFill>
                <a:latin typeface="+mj-lt"/>
                <a:ea typeface="Lato Light" panose="020F0502020204030203" pitchFamily="34" charset="0"/>
                <a:cs typeface="Lato Light" panose="020F0502020204030203" pitchFamily="34" charset="0"/>
              </a:rPr>
              <a:t>미국 법인 설립 완료로 진출 시작 </a:t>
            </a:r>
            <a:endParaRPr lang="en-US" altLang="ko-KR" sz="1333" b="1" dirty="0">
              <a:solidFill>
                <a:srgbClr val="EA7744"/>
              </a:solidFill>
              <a:latin typeface="+mj-lt"/>
              <a:ea typeface="Lato Light" panose="020F0502020204030203" pitchFamily="34" charset="0"/>
              <a:cs typeface="Lato Light" panose="020F0502020204030203" pitchFamily="34" charset="0"/>
            </a:endParaRPr>
          </a:p>
          <a:p>
            <a:pPr algn="r">
              <a:lnSpc>
                <a:spcPct val="150000"/>
              </a:lnSpc>
            </a:pPr>
            <a:r>
              <a:rPr lang="ko-KR" altLang="en-US" sz="1100" dirty="0">
                <a:solidFill>
                  <a:schemeClr val="bg2">
                    <a:lumMod val="50000"/>
                  </a:schemeClr>
                </a:solidFill>
                <a:ea typeface="Lato Light" panose="020F0502020204030203" pitchFamily="34" charset="0"/>
                <a:cs typeface="Lato Light" panose="020F0502020204030203" pitchFamily="34" charset="0"/>
              </a:rPr>
              <a:t>비자발급</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은행계좌 개설</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주거래은행 신고</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사무실 임대</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미국 입국</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건설</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설비 입고</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공장</a:t>
            </a:r>
            <a:r>
              <a:rPr lang="en-US" altLang="ko-KR" sz="1100" dirty="0">
                <a:solidFill>
                  <a:schemeClr val="bg2">
                    <a:lumMod val="50000"/>
                  </a:schemeClr>
                </a:solidFill>
                <a:ea typeface="Lato Light" panose="020F0502020204030203" pitchFamily="34" charset="0"/>
                <a:cs typeface="Lato Light" panose="020F0502020204030203" pitchFamily="34" charset="0"/>
              </a:rPr>
              <a:t>/</a:t>
            </a:r>
            <a:r>
              <a:rPr lang="ko-KR" altLang="en-US" sz="1100" dirty="0">
                <a:solidFill>
                  <a:schemeClr val="bg2">
                    <a:lumMod val="50000"/>
                  </a:schemeClr>
                </a:solidFill>
                <a:ea typeface="Lato Light" panose="020F0502020204030203" pitchFamily="34" charset="0"/>
                <a:cs typeface="Lato Light" panose="020F0502020204030203" pitchFamily="34" charset="0"/>
              </a:rPr>
              <a:t>사무실 준비</a:t>
            </a:r>
            <a:endParaRPr lang="en-US" altLang="zh-CN" sz="1100" dirty="0">
              <a:solidFill>
                <a:schemeClr val="bg2">
                  <a:lumMod val="50000"/>
                </a:schemeClr>
              </a:solidFill>
              <a:ea typeface="Lato Light" panose="020F0502020204030203" pitchFamily="34" charset="0"/>
              <a:cs typeface="Lato Light" panose="020F0502020204030203" pitchFamily="34" charset="0"/>
            </a:endParaRPr>
          </a:p>
        </p:txBody>
      </p:sp>
      <p:sp>
        <p:nvSpPr>
          <p:cNvPr id="26" name="Rectangle 25" descr="e7d195523061f1c0cef09ac28eaae964ec9988a5cce77c8b8C1E4685C6E6B40CD7615480512384A61EE159C6FE0045D14B61E85D0A95589D558B81FFC809322ACC20DC2254D928200A3EA0841B8B18145E4076E2716215F9CA74215B300285468169D7DD1FA2F2873B8815601B39E841862D712EA7F5373BA315BA9E7E16882AEF70AD4E677971A3">
            <a:extLst>
              <a:ext uri="{FF2B5EF4-FFF2-40B4-BE49-F238E27FC236}">
                <a16:creationId xmlns:a16="http://schemas.microsoft.com/office/drawing/2014/main" id="{018A113E-7ED5-4578-8416-1934E892A44F}"/>
              </a:ext>
            </a:extLst>
          </p:cNvPr>
          <p:cNvSpPr/>
          <p:nvPr/>
        </p:nvSpPr>
        <p:spPr>
          <a:xfrm>
            <a:off x="1383238" y="5079055"/>
            <a:ext cx="3306372" cy="1026371"/>
          </a:xfrm>
          <a:prstGeom prst="rect">
            <a:avLst/>
          </a:prstGeom>
        </p:spPr>
        <p:txBody>
          <a:bodyPr wrap="square">
            <a:spAutoFit/>
          </a:bodyPr>
          <a:lstStyle/>
          <a:p>
            <a:pPr algn="r"/>
            <a:r>
              <a:rPr lang="ko-KR" altLang="en-US" sz="1333" b="1" dirty="0">
                <a:solidFill>
                  <a:srgbClr val="EA7744"/>
                </a:solidFill>
                <a:latin typeface="+mj-lt"/>
                <a:ea typeface="Lato Light" panose="020F0502020204030203" pitchFamily="34" charset="0"/>
                <a:cs typeface="Lato Light" panose="020F0502020204030203" pitchFamily="34" charset="0"/>
              </a:rPr>
              <a:t>미국법인 </a:t>
            </a:r>
            <a:r>
              <a:rPr lang="en-US" altLang="ko-KR" sz="1333" b="1" dirty="0">
                <a:solidFill>
                  <a:srgbClr val="EA7744"/>
                </a:solidFill>
                <a:latin typeface="+mj-lt"/>
                <a:ea typeface="Lato Light" panose="020F0502020204030203" pitchFamily="34" charset="0"/>
                <a:cs typeface="Lato Light" panose="020F0502020204030203" pitchFamily="34" charset="0"/>
              </a:rPr>
              <a:t>(</a:t>
            </a:r>
            <a:r>
              <a:rPr lang="ko-KR" altLang="en-US" sz="1333" b="1" dirty="0">
                <a:solidFill>
                  <a:srgbClr val="EA7744"/>
                </a:solidFill>
                <a:latin typeface="+mj-lt"/>
                <a:ea typeface="Lato Light" panose="020F0502020204030203" pitchFamily="34" charset="0"/>
                <a:cs typeface="Lato Light" panose="020F0502020204030203" pitchFamily="34" charset="0"/>
              </a:rPr>
              <a:t>지사</a:t>
            </a:r>
            <a:r>
              <a:rPr lang="en-US" altLang="ko-KR" sz="1333" b="1" dirty="0">
                <a:solidFill>
                  <a:srgbClr val="EA7744"/>
                </a:solidFill>
                <a:latin typeface="+mj-lt"/>
                <a:ea typeface="Lato Light" panose="020F0502020204030203" pitchFamily="34" charset="0"/>
                <a:cs typeface="Lato Light" panose="020F0502020204030203" pitchFamily="34" charset="0"/>
              </a:rPr>
              <a:t>) </a:t>
            </a:r>
            <a:r>
              <a:rPr lang="ko-KR" altLang="en-US" sz="1333" b="1" dirty="0">
                <a:solidFill>
                  <a:srgbClr val="EA7744"/>
                </a:solidFill>
                <a:latin typeface="+mj-lt"/>
                <a:ea typeface="Lato Light" panose="020F0502020204030203" pitchFamily="34" charset="0"/>
                <a:cs typeface="Lato Light" panose="020F0502020204030203" pitchFamily="34" charset="0"/>
              </a:rPr>
              <a:t>설립 준비</a:t>
            </a:r>
            <a:endParaRPr lang="en-US" altLang="ko-KR" sz="1333" b="1" dirty="0">
              <a:solidFill>
                <a:srgbClr val="EA7744"/>
              </a:solidFill>
              <a:latin typeface="+mj-lt"/>
              <a:ea typeface="Lato Light" panose="020F0502020204030203" pitchFamily="34" charset="0"/>
              <a:cs typeface="Lato Light" panose="020F0502020204030203" pitchFamily="34" charset="0"/>
            </a:endParaRPr>
          </a:p>
          <a:p>
            <a:pPr algn="r">
              <a:lnSpc>
                <a:spcPct val="150000"/>
              </a:lnSpc>
            </a:pPr>
            <a:r>
              <a:rPr lang="ko-KR" altLang="en-US" sz="1100" dirty="0">
                <a:solidFill>
                  <a:schemeClr val="bg2">
                    <a:lumMod val="50000"/>
                  </a:schemeClr>
                </a:solidFill>
                <a:ea typeface="Lato Light" panose="020F0502020204030203" pitchFamily="34" charset="0"/>
                <a:cs typeface="Lato Light" panose="020F0502020204030203" pitchFamily="34" charset="0"/>
              </a:rPr>
              <a:t>사업목적의 구체화</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진출 지역 </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부지 선정을 위한 기초자료 수집 및 출장</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투자형태와 투자방법 등의 결정</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투자예산</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투자환경 조사</a:t>
            </a:r>
            <a:r>
              <a:rPr lang="en-US" altLang="ko-KR" sz="1100" dirty="0">
                <a:solidFill>
                  <a:schemeClr val="bg2">
                    <a:lumMod val="50000"/>
                  </a:schemeClr>
                </a:solidFill>
                <a:ea typeface="Lato Light" panose="020F0502020204030203" pitchFamily="34" charset="0"/>
                <a:cs typeface="Lato Light" panose="020F0502020204030203" pitchFamily="34" charset="0"/>
              </a:rPr>
              <a:t>, </a:t>
            </a:r>
            <a:r>
              <a:rPr lang="ko-KR" altLang="en-US" sz="1100" dirty="0">
                <a:solidFill>
                  <a:schemeClr val="bg2">
                    <a:lumMod val="50000"/>
                  </a:schemeClr>
                </a:solidFill>
                <a:ea typeface="Lato Light" panose="020F0502020204030203" pitchFamily="34" charset="0"/>
                <a:cs typeface="Lato Light" panose="020F0502020204030203" pitchFamily="34" charset="0"/>
              </a:rPr>
              <a:t>사업의 타당성 검토</a:t>
            </a:r>
            <a:endParaRPr lang="en-US" altLang="zh-CN" sz="1100" dirty="0">
              <a:solidFill>
                <a:schemeClr val="bg2">
                  <a:lumMod val="50000"/>
                </a:schemeClr>
              </a:solidFill>
              <a:ea typeface="Lato Light" panose="020F0502020204030203" pitchFamily="34" charset="0"/>
              <a:cs typeface="Lato Light" panose="020F0502020204030203" pitchFamily="34" charset="0"/>
            </a:endParaRPr>
          </a:p>
        </p:txBody>
      </p:sp>
      <p:sp>
        <p:nvSpPr>
          <p:cNvPr id="28" name="Google Shape;221;p18">
            <a:extLst>
              <a:ext uri="{FF2B5EF4-FFF2-40B4-BE49-F238E27FC236}">
                <a16:creationId xmlns:a16="http://schemas.microsoft.com/office/drawing/2014/main" id="{2C2E4513-7A0A-41BE-8481-1EFFB97F7B9D}"/>
              </a:ext>
            </a:extLst>
          </p:cNvPr>
          <p:cNvSpPr txBox="1">
            <a:spLocks/>
          </p:cNvSpPr>
          <p:nvPr/>
        </p:nvSpPr>
        <p:spPr>
          <a:xfrm>
            <a:off x="8296" y="397451"/>
            <a:ext cx="12192000" cy="652462"/>
          </a:xfrm>
          <a:prstGeom prst="rect">
            <a:avLst/>
          </a:prstGeom>
        </p:spPr>
        <p:txBody>
          <a:bodyPr spcFirstLastPara="1" wrap="square"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ko-KR" altLang="en-US" sz="4000" b="1" dirty="0">
                <a:solidFill>
                  <a:schemeClr val="tx2"/>
                </a:solidFill>
              </a:rPr>
              <a:t>성공하는 미국진출 기업의 길잡이 개요</a:t>
            </a:r>
            <a:endParaRPr lang="en-US" sz="4000" b="1" dirty="0">
              <a:solidFill>
                <a:schemeClr val="tx2"/>
              </a:solidFill>
            </a:endParaRPr>
          </a:p>
        </p:txBody>
      </p:sp>
      <p:sp>
        <p:nvSpPr>
          <p:cNvPr id="3" name="Freeform 2">
            <a:extLst>
              <a:ext uri="{FF2B5EF4-FFF2-40B4-BE49-F238E27FC236}">
                <a16:creationId xmlns:a16="http://schemas.microsoft.com/office/drawing/2014/main" id="{A8CC41DC-66F8-4D87-BE80-6FAA265DB86A}"/>
              </a:ext>
            </a:extLst>
          </p:cNvPr>
          <p:cNvSpPr>
            <a:spLocks/>
          </p:cNvSpPr>
          <p:nvPr/>
        </p:nvSpPr>
        <p:spPr bwMode="auto">
          <a:xfrm>
            <a:off x="4865952" y="3872610"/>
            <a:ext cx="1192242" cy="1376253"/>
          </a:xfrm>
          <a:custGeom>
            <a:avLst/>
            <a:gdLst>
              <a:gd name="T0" fmla="*/ 0 w 1555"/>
              <a:gd name="T1" fmla="*/ 449 h 1795"/>
              <a:gd name="T2" fmla="*/ 779 w 1555"/>
              <a:gd name="T3" fmla="*/ 0 h 1795"/>
              <a:gd name="T4" fmla="*/ 1555 w 1555"/>
              <a:gd name="T5" fmla="*/ 449 h 1795"/>
              <a:gd name="T6" fmla="*/ 1555 w 1555"/>
              <a:gd name="T7" fmla="*/ 1347 h 1795"/>
              <a:gd name="T8" fmla="*/ 779 w 1555"/>
              <a:gd name="T9" fmla="*/ 1795 h 1795"/>
              <a:gd name="T10" fmla="*/ 0 w 1555"/>
              <a:gd name="T11" fmla="*/ 1347 h 1795"/>
              <a:gd name="T12" fmla="*/ 0 w 1555"/>
              <a:gd name="T13" fmla="*/ 449 h 1795"/>
            </a:gdLst>
            <a:ahLst/>
            <a:cxnLst>
              <a:cxn ang="0">
                <a:pos x="T0" y="T1"/>
              </a:cxn>
              <a:cxn ang="0">
                <a:pos x="T2" y="T3"/>
              </a:cxn>
              <a:cxn ang="0">
                <a:pos x="T4" y="T5"/>
              </a:cxn>
              <a:cxn ang="0">
                <a:pos x="T6" y="T7"/>
              </a:cxn>
              <a:cxn ang="0">
                <a:pos x="T8" y="T9"/>
              </a:cxn>
              <a:cxn ang="0">
                <a:pos x="T10" y="T11"/>
              </a:cxn>
              <a:cxn ang="0">
                <a:pos x="T12" y="T13"/>
              </a:cxn>
            </a:cxnLst>
            <a:rect l="0" t="0" r="r" b="b"/>
            <a:pathLst>
              <a:path w="1555" h="1795">
                <a:moveTo>
                  <a:pt x="0" y="449"/>
                </a:moveTo>
                <a:lnTo>
                  <a:pt x="779" y="0"/>
                </a:lnTo>
                <a:lnTo>
                  <a:pt x="1555" y="449"/>
                </a:lnTo>
                <a:lnTo>
                  <a:pt x="1555" y="1347"/>
                </a:lnTo>
                <a:lnTo>
                  <a:pt x="779" y="1795"/>
                </a:lnTo>
                <a:lnTo>
                  <a:pt x="0" y="1347"/>
                </a:lnTo>
                <a:lnTo>
                  <a:pt x="0" y="449"/>
                </a:lnTo>
                <a:close/>
              </a:path>
            </a:pathLst>
          </a:custGeom>
          <a:solidFill>
            <a:schemeClr val="accent6"/>
          </a:solidFill>
          <a:ln>
            <a:noFill/>
          </a:ln>
        </p:spPr>
        <p:txBody>
          <a:bodyPr vert="horz" wrap="square" lIns="60960" tIns="30480" rIns="60960" bIns="30480" numCol="1" anchor="t" anchorCtr="0" compatLnSpc="1">
            <a:prstTxWarp prst="textNoShape">
              <a:avLst/>
            </a:prstTxWarp>
          </a:bodyPr>
          <a:lstStyle/>
          <a:p>
            <a:endParaRPr lang="en-US" altLang="zh-CN" sz="933" dirty="0">
              <a:solidFill>
                <a:schemeClr val="bg2">
                  <a:lumMod val="50000"/>
                </a:schemeClr>
              </a:solidFill>
            </a:endParaRPr>
          </a:p>
        </p:txBody>
      </p:sp>
      <p:sp>
        <p:nvSpPr>
          <p:cNvPr id="4" name="Freeform 3">
            <a:extLst>
              <a:ext uri="{FF2B5EF4-FFF2-40B4-BE49-F238E27FC236}">
                <a16:creationId xmlns:a16="http://schemas.microsoft.com/office/drawing/2014/main" id="{85E7394A-3E67-40E3-896E-2F5298F5B660}"/>
              </a:ext>
            </a:extLst>
          </p:cNvPr>
          <p:cNvSpPr>
            <a:spLocks/>
          </p:cNvSpPr>
          <p:nvPr/>
        </p:nvSpPr>
        <p:spPr bwMode="auto">
          <a:xfrm>
            <a:off x="6146365" y="3872610"/>
            <a:ext cx="1191476" cy="1376253"/>
          </a:xfrm>
          <a:custGeom>
            <a:avLst/>
            <a:gdLst>
              <a:gd name="T0" fmla="*/ 0 w 1554"/>
              <a:gd name="T1" fmla="*/ 449 h 1795"/>
              <a:gd name="T2" fmla="*/ 778 w 1554"/>
              <a:gd name="T3" fmla="*/ 0 h 1795"/>
              <a:gd name="T4" fmla="*/ 1554 w 1554"/>
              <a:gd name="T5" fmla="*/ 449 h 1795"/>
              <a:gd name="T6" fmla="*/ 1554 w 1554"/>
              <a:gd name="T7" fmla="*/ 1347 h 1795"/>
              <a:gd name="T8" fmla="*/ 778 w 1554"/>
              <a:gd name="T9" fmla="*/ 1795 h 1795"/>
              <a:gd name="T10" fmla="*/ 0 w 1554"/>
              <a:gd name="T11" fmla="*/ 1347 h 1795"/>
              <a:gd name="T12" fmla="*/ 0 w 1554"/>
              <a:gd name="T13" fmla="*/ 449 h 1795"/>
            </a:gdLst>
            <a:ahLst/>
            <a:cxnLst>
              <a:cxn ang="0">
                <a:pos x="T0" y="T1"/>
              </a:cxn>
              <a:cxn ang="0">
                <a:pos x="T2" y="T3"/>
              </a:cxn>
              <a:cxn ang="0">
                <a:pos x="T4" y="T5"/>
              </a:cxn>
              <a:cxn ang="0">
                <a:pos x="T6" y="T7"/>
              </a:cxn>
              <a:cxn ang="0">
                <a:pos x="T8" y="T9"/>
              </a:cxn>
              <a:cxn ang="0">
                <a:pos x="T10" y="T11"/>
              </a:cxn>
              <a:cxn ang="0">
                <a:pos x="T12" y="T13"/>
              </a:cxn>
            </a:cxnLst>
            <a:rect l="0" t="0" r="r" b="b"/>
            <a:pathLst>
              <a:path w="1554" h="1795">
                <a:moveTo>
                  <a:pt x="0" y="449"/>
                </a:moveTo>
                <a:lnTo>
                  <a:pt x="778" y="0"/>
                </a:lnTo>
                <a:lnTo>
                  <a:pt x="1554" y="449"/>
                </a:lnTo>
                <a:lnTo>
                  <a:pt x="1554" y="1347"/>
                </a:lnTo>
                <a:lnTo>
                  <a:pt x="778" y="1795"/>
                </a:lnTo>
                <a:lnTo>
                  <a:pt x="0" y="1347"/>
                </a:lnTo>
                <a:lnTo>
                  <a:pt x="0" y="449"/>
                </a:lnTo>
                <a:close/>
              </a:path>
            </a:pathLst>
          </a:custGeom>
          <a:solidFill>
            <a:schemeClr val="accent5"/>
          </a:solidFill>
          <a:ln>
            <a:noFill/>
          </a:ln>
        </p:spPr>
        <p:txBody>
          <a:bodyPr vert="horz" wrap="square" lIns="60960" tIns="30480" rIns="60960" bIns="30480" numCol="1" anchor="t" anchorCtr="0" compatLnSpc="1">
            <a:prstTxWarp prst="textNoShape">
              <a:avLst/>
            </a:prstTxWarp>
          </a:bodyPr>
          <a:lstStyle/>
          <a:p>
            <a:endParaRPr lang="en-US" altLang="zh-CN" sz="933" dirty="0">
              <a:solidFill>
                <a:schemeClr val="bg2">
                  <a:lumMod val="50000"/>
                </a:schemeClr>
              </a:solidFill>
            </a:endParaRPr>
          </a:p>
        </p:txBody>
      </p:sp>
      <p:sp>
        <p:nvSpPr>
          <p:cNvPr id="5" name="Freeform 4">
            <a:extLst>
              <a:ext uri="{FF2B5EF4-FFF2-40B4-BE49-F238E27FC236}">
                <a16:creationId xmlns:a16="http://schemas.microsoft.com/office/drawing/2014/main" id="{26A43442-41F7-4703-B97C-30DA962E6A4F}"/>
              </a:ext>
            </a:extLst>
          </p:cNvPr>
          <p:cNvSpPr>
            <a:spLocks/>
          </p:cNvSpPr>
          <p:nvPr/>
        </p:nvSpPr>
        <p:spPr bwMode="auto">
          <a:xfrm>
            <a:off x="4865952" y="1674435"/>
            <a:ext cx="1192242" cy="1377021"/>
          </a:xfrm>
          <a:custGeom>
            <a:avLst/>
            <a:gdLst>
              <a:gd name="T0" fmla="*/ 0 w 1555"/>
              <a:gd name="T1" fmla="*/ 450 h 1796"/>
              <a:gd name="T2" fmla="*/ 779 w 1555"/>
              <a:gd name="T3" fmla="*/ 0 h 1796"/>
              <a:gd name="T4" fmla="*/ 1555 w 1555"/>
              <a:gd name="T5" fmla="*/ 450 h 1796"/>
              <a:gd name="T6" fmla="*/ 1555 w 1555"/>
              <a:gd name="T7" fmla="*/ 1346 h 1796"/>
              <a:gd name="T8" fmla="*/ 779 w 1555"/>
              <a:gd name="T9" fmla="*/ 1796 h 1796"/>
              <a:gd name="T10" fmla="*/ 0 w 1555"/>
              <a:gd name="T11" fmla="*/ 1346 h 1796"/>
              <a:gd name="T12" fmla="*/ 0 w 1555"/>
              <a:gd name="T13" fmla="*/ 450 h 1796"/>
            </a:gdLst>
            <a:ahLst/>
            <a:cxnLst>
              <a:cxn ang="0">
                <a:pos x="T0" y="T1"/>
              </a:cxn>
              <a:cxn ang="0">
                <a:pos x="T2" y="T3"/>
              </a:cxn>
              <a:cxn ang="0">
                <a:pos x="T4" y="T5"/>
              </a:cxn>
              <a:cxn ang="0">
                <a:pos x="T6" y="T7"/>
              </a:cxn>
              <a:cxn ang="0">
                <a:pos x="T8" y="T9"/>
              </a:cxn>
              <a:cxn ang="0">
                <a:pos x="T10" y="T11"/>
              </a:cxn>
              <a:cxn ang="0">
                <a:pos x="T12" y="T13"/>
              </a:cxn>
            </a:cxnLst>
            <a:rect l="0" t="0" r="r" b="b"/>
            <a:pathLst>
              <a:path w="1555" h="1796">
                <a:moveTo>
                  <a:pt x="0" y="450"/>
                </a:moveTo>
                <a:lnTo>
                  <a:pt x="779" y="0"/>
                </a:lnTo>
                <a:lnTo>
                  <a:pt x="1555" y="450"/>
                </a:lnTo>
                <a:lnTo>
                  <a:pt x="1555" y="1346"/>
                </a:lnTo>
                <a:lnTo>
                  <a:pt x="779" y="1796"/>
                </a:lnTo>
                <a:lnTo>
                  <a:pt x="0" y="1346"/>
                </a:lnTo>
                <a:lnTo>
                  <a:pt x="0" y="450"/>
                </a:lnTo>
                <a:close/>
              </a:path>
            </a:pathLst>
          </a:custGeom>
          <a:solidFill>
            <a:schemeClr val="accent2"/>
          </a:solidFill>
          <a:ln>
            <a:noFill/>
          </a:ln>
        </p:spPr>
        <p:txBody>
          <a:bodyPr vert="horz" wrap="square" lIns="60960" tIns="30480" rIns="60960" bIns="30480" numCol="1" anchor="t" anchorCtr="0" compatLnSpc="1">
            <a:prstTxWarp prst="textNoShape">
              <a:avLst/>
            </a:prstTxWarp>
          </a:bodyPr>
          <a:lstStyle/>
          <a:p>
            <a:endParaRPr lang="en-US" altLang="zh-CN" sz="933" dirty="0">
              <a:solidFill>
                <a:schemeClr val="bg2">
                  <a:lumMod val="50000"/>
                </a:schemeClr>
              </a:solidFill>
            </a:endParaRPr>
          </a:p>
        </p:txBody>
      </p:sp>
      <p:sp>
        <p:nvSpPr>
          <p:cNvPr id="6" name="Freeform 5">
            <a:extLst>
              <a:ext uri="{FF2B5EF4-FFF2-40B4-BE49-F238E27FC236}">
                <a16:creationId xmlns:a16="http://schemas.microsoft.com/office/drawing/2014/main" id="{4C10B579-3E23-4156-A8CF-A9F54DA71E3F}"/>
              </a:ext>
            </a:extLst>
          </p:cNvPr>
          <p:cNvSpPr>
            <a:spLocks/>
          </p:cNvSpPr>
          <p:nvPr/>
        </p:nvSpPr>
        <p:spPr bwMode="auto">
          <a:xfrm>
            <a:off x="6146365" y="1674435"/>
            <a:ext cx="1191476" cy="1377021"/>
          </a:xfrm>
          <a:custGeom>
            <a:avLst/>
            <a:gdLst>
              <a:gd name="T0" fmla="*/ 0 w 1554"/>
              <a:gd name="T1" fmla="*/ 450 h 1796"/>
              <a:gd name="T2" fmla="*/ 778 w 1554"/>
              <a:gd name="T3" fmla="*/ 0 h 1796"/>
              <a:gd name="T4" fmla="*/ 1554 w 1554"/>
              <a:gd name="T5" fmla="*/ 450 h 1796"/>
              <a:gd name="T6" fmla="*/ 1554 w 1554"/>
              <a:gd name="T7" fmla="*/ 1346 h 1796"/>
              <a:gd name="T8" fmla="*/ 778 w 1554"/>
              <a:gd name="T9" fmla="*/ 1796 h 1796"/>
              <a:gd name="T10" fmla="*/ 0 w 1554"/>
              <a:gd name="T11" fmla="*/ 1346 h 1796"/>
              <a:gd name="T12" fmla="*/ 0 w 1554"/>
              <a:gd name="T13" fmla="*/ 450 h 1796"/>
            </a:gdLst>
            <a:ahLst/>
            <a:cxnLst>
              <a:cxn ang="0">
                <a:pos x="T0" y="T1"/>
              </a:cxn>
              <a:cxn ang="0">
                <a:pos x="T2" y="T3"/>
              </a:cxn>
              <a:cxn ang="0">
                <a:pos x="T4" y="T5"/>
              </a:cxn>
              <a:cxn ang="0">
                <a:pos x="T6" y="T7"/>
              </a:cxn>
              <a:cxn ang="0">
                <a:pos x="T8" y="T9"/>
              </a:cxn>
              <a:cxn ang="0">
                <a:pos x="T10" y="T11"/>
              </a:cxn>
              <a:cxn ang="0">
                <a:pos x="T12" y="T13"/>
              </a:cxn>
            </a:cxnLst>
            <a:rect l="0" t="0" r="r" b="b"/>
            <a:pathLst>
              <a:path w="1554" h="1796">
                <a:moveTo>
                  <a:pt x="0" y="450"/>
                </a:moveTo>
                <a:lnTo>
                  <a:pt x="778" y="0"/>
                </a:lnTo>
                <a:lnTo>
                  <a:pt x="1554" y="450"/>
                </a:lnTo>
                <a:lnTo>
                  <a:pt x="1554" y="1346"/>
                </a:lnTo>
                <a:lnTo>
                  <a:pt x="778" y="1796"/>
                </a:lnTo>
                <a:lnTo>
                  <a:pt x="0" y="1346"/>
                </a:lnTo>
                <a:lnTo>
                  <a:pt x="0" y="450"/>
                </a:lnTo>
                <a:close/>
              </a:path>
            </a:pathLst>
          </a:custGeom>
          <a:solidFill>
            <a:schemeClr val="accent3"/>
          </a:solidFill>
          <a:ln>
            <a:noFill/>
          </a:ln>
        </p:spPr>
        <p:txBody>
          <a:bodyPr vert="horz" wrap="square" lIns="60960" tIns="30480" rIns="60960" bIns="30480" numCol="1" anchor="t" anchorCtr="0" compatLnSpc="1">
            <a:prstTxWarp prst="textNoShape">
              <a:avLst/>
            </a:prstTxWarp>
          </a:bodyPr>
          <a:lstStyle/>
          <a:p>
            <a:endParaRPr lang="en-US" altLang="zh-CN" sz="933" dirty="0">
              <a:solidFill>
                <a:schemeClr val="bg2">
                  <a:lumMod val="50000"/>
                </a:schemeClr>
              </a:solidFill>
            </a:endParaRPr>
          </a:p>
        </p:txBody>
      </p:sp>
      <p:sp>
        <p:nvSpPr>
          <p:cNvPr id="7" name="Freeform 6">
            <a:extLst>
              <a:ext uri="{FF2B5EF4-FFF2-40B4-BE49-F238E27FC236}">
                <a16:creationId xmlns:a16="http://schemas.microsoft.com/office/drawing/2014/main" id="{AAA95B06-C579-4B33-995E-12CA5AA181ED}"/>
              </a:ext>
            </a:extLst>
          </p:cNvPr>
          <p:cNvSpPr>
            <a:spLocks/>
          </p:cNvSpPr>
          <p:nvPr/>
        </p:nvSpPr>
        <p:spPr bwMode="auto">
          <a:xfrm>
            <a:off x="6787339" y="2775439"/>
            <a:ext cx="1191476" cy="1376253"/>
          </a:xfrm>
          <a:custGeom>
            <a:avLst/>
            <a:gdLst>
              <a:gd name="T0" fmla="*/ 0 w 1554"/>
              <a:gd name="T1" fmla="*/ 449 h 1795"/>
              <a:gd name="T2" fmla="*/ 778 w 1554"/>
              <a:gd name="T3" fmla="*/ 0 h 1795"/>
              <a:gd name="T4" fmla="*/ 1554 w 1554"/>
              <a:gd name="T5" fmla="*/ 449 h 1795"/>
              <a:gd name="T6" fmla="*/ 1554 w 1554"/>
              <a:gd name="T7" fmla="*/ 1347 h 1795"/>
              <a:gd name="T8" fmla="*/ 778 w 1554"/>
              <a:gd name="T9" fmla="*/ 1795 h 1795"/>
              <a:gd name="T10" fmla="*/ 0 w 1554"/>
              <a:gd name="T11" fmla="*/ 1347 h 1795"/>
              <a:gd name="T12" fmla="*/ 0 w 1554"/>
              <a:gd name="T13" fmla="*/ 449 h 1795"/>
            </a:gdLst>
            <a:ahLst/>
            <a:cxnLst>
              <a:cxn ang="0">
                <a:pos x="T0" y="T1"/>
              </a:cxn>
              <a:cxn ang="0">
                <a:pos x="T2" y="T3"/>
              </a:cxn>
              <a:cxn ang="0">
                <a:pos x="T4" y="T5"/>
              </a:cxn>
              <a:cxn ang="0">
                <a:pos x="T6" y="T7"/>
              </a:cxn>
              <a:cxn ang="0">
                <a:pos x="T8" y="T9"/>
              </a:cxn>
              <a:cxn ang="0">
                <a:pos x="T10" y="T11"/>
              </a:cxn>
              <a:cxn ang="0">
                <a:pos x="T12" y="T13"/>
              </a:cxn>
            </a:cxnLst>
            <a:rect l="0" t="0" r="r" b="b"/>
            <a:pathLst>
              <a:path w="1554" h="1795">
                <a:moveTo>
                  <a:pt x="0" y="449"/>
                </a:moveTo>
                <a:lnTo>
                  <a:pt x="778" y="0"/>
                </a:lnTo>
                <a:lnTo>
                  <a:pt x="1554" y="449"/>
                </a:lnTo>
                <a:lnTo>
                  <a:pt x="1554" y="1347"/>
                </a:lnTo>
                <a:lnTo>
                  <a:pt x="778" y="1795"/>
                </a:lnTo>
                <a:lnTo>
                  <a:pt x="0" y="1347"/>
                </a:lnTo>
                <a:lnTo>
                  <a:pt x="0" y="449"/>
                </a:lnTo>
                <a:close/>
              </a:path>
            </a:pathLst>
          </a:custGeom>
          <a:solidFill>
            <a:schemeClr val="accent4"/>
          </a:solidFill>
          <a:ln>
            <a:noFill/>
          </a:ln>
        </p:spPr>
        <p:txBody>
          <a:bodyPr vert="horz" wrap="square" lIns="60960" tIns="30480" rIns="60960" bIns="30480" numCol="1" anchor="t" anchorCtr="0" compatLnSpc="1">
            <a:prstTxWarp prst="textNoShape">
              <a:avLst/>
            </a:prstTxWarp>
          </a:bodyPr>
          <a:lstStyle/>
          <a:p>
            <a:endParaRPr lang="en-US" altLang="zh-CN" sz="933" dirty="0">
              <a:solidFill>
                <a:schemeClr val="bg2">
                  <a:lumMod val="50000"/>
                </a:schemeClr>
              </a:solidFill>
            </a:endParaRPr>
          </a:p>
        </p:txBody>
      </p:sp>
      <p:sp>
        <p:nvSpPr>
          <p:cNvPr id="8" name="Freeform 7">
            <a:extLst>
              <a:ext uri="{FF2B5EF4-FFF2-40B4-BE49-F238E27FC236}">
                <a16:creationId xmlns:a16="http://schemas.microsoft.com/office/drawing/2014/main" id="{0B19D688-81D8-4882-A97C-C1C82A9D7D0F}"/>
              </a:ext>
            </a:extLst>
          </p:cNvPr>
          <p:cNvSpPr>
            <a:spLocks/>
          </p:cNvSpPr>
          <p:nvPr/>
        </p:nvSpPr>
        <p:spPr bwMode="auto">
          <a:xfrm>
            <a:off x="4214243" y="2775439"/>
            <a:ext cx="1191476" cy="1376253"/>
          </a:xfrm>
          <a:custGeom>
            <a:avLst/>
            <a:gdLst>
              <a:gd name="T0" fmla="*/ 0 w 1554"/>
              <a:gd name="T1" fmla="*/ 449 h 1795"/>
              <a:gd name="T2" fmla="*/ 778 w 1554"/>
              <a:gd name="T3" fmla="*/ 0 h 1795"/>
              <a:gd name="T4" fmla="*/ 1554 w 1554"/>
              <a:gd name="T5" fmla="*/ 449 h 1795"/>
              <a:gd name="T6" fmla="*/ 1554 w 1554"/>
              <a:gd name="T7" fmla="*/ 1347 h 1795"/>
              <a:gd name="T8" fmla="*/ 778 w 1554"/>
              <a:gd name="T9" fmla="*/ 1795 h 1795"/>
              <a:gd name="T10" fmla="*/ 0 w 1554"/>
              <a:gd name="T11" fmla="*/ 1347 h 1795"/>
              <a:gd name="T12" fmla="*/ 0 w 1554"/>
              <a:gd name="T13" fmla="*/ 449 h 1795"/>
            </a:gdLst>
            <a:ahLst/>
            <a:cxnLst>
              <a:cxn ang="0">
                <a:pos x="T0" y="T1"/>
              </a:cxn>
              <a:cxn ang="0">
                <a:pos x="T2" y="T3"/>
              </a:cxn>
              <a:cxn ang="0">
                <a:pos x="T4" y="T5"/>
              </a:cxn>
              <a:cxn ang="0">
                <a:pos x="T6" y="T7"/>
              </a:cxn>
              <a:cxn ang="0">
                <a:pos x="T8" y="T9"/>
              </a:cxn>
              <a:cxn ang="0">
                <a:pos x="T10" y="T11"/>
              </a:cxn>
              <a:cxn ang="0">
                <a:pos x="T12" y="T13"/>
              </a:cxn>
            </a:cxnLst>
            <a:rect l="0" t="0" r="r" b="b"/>
            <a:pathLst>
              <a:path w="1554" h="1795">
                <a:moveTo>
                  <a:pt x="0" y="449"/>
                </a:moveTo>
                <a:lnTo>
                  <a:pt x="778" y="0"/>
                </a:lnTo>
                <a:lnTo>
                  <a:pt x="1554" y="449"/>
                </a:lnTo>
                <a:lnTo>
                  <a:pt x="1554" y="1347"/>
                </a:lnTo>
                <a:lnTo>
                  <a:pt x="778" y="1795"/>
                </a:lnTo>
                <a:lnTo>
                  <a:pt x="0" y="1347"/>
                </a:lnTo>
                <a:lnTo>
                  <a:pt x="0" y="449"/>
                </a:lnTo>
                <a:close/>
              </a:path>
            </a:pathLst>
          </a:custGeom>
          <a:solidFill>
            <a:schemeClr val="accent1"/>
          </a:solidFill>
          <a:ln>
            <a:noFill/>
          </a:ln>
        </p:spPr>
        <p:txBody>
          <a:bodyPr vert="horz" wrap="square" lIns="60960" tIns="30480" rIns="60960" bIns="30480" numCol="1" anchor="t" anchorCtr="0" compatLnSpc="1">
            <a:prstTxWarp prst="textNoShape">
              <a:avLst/>
            </a:prstTxWarp>
          </a:bodyPr>
          <a:lstStyle/>
          <a:p>
            <a:endParaRPr lang="en-US" altLang="zh-CN" sz="933" dirty="0">
              <a:solidFill>
                <a:schemeClr val="bg2">
                  <a:lumMod val="50000"/>
                </a:schemeClr>
              </a:solidFill>
            </a:endParaRPr>
          </a:p>
        </p:txBody>
      </p:sp>
      <p:pic>
        <p:nvPicPr>
          <p:cNvPr id="61" name="Graphic 60">
            <a:extLst>
              <a:ext uri="{FF2B5EF4-FFF2-40B4-BE49-F238E27FC236}">
                <a16:creationId xmlns:a16="http://schemas.microsoft.com/office/drawing/2014/main" id="{D5E75771-C121-4F23-941C-F2152C7631E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24430"/>
          <a:stretch/>
        </p:blipFill>
        <p:spPr>
          <a:xfrm>
            <a:off x="6412903" y="1998538"/>
            <a:ext cx="658400" cy="621939"/>
          </a:xfrm>
          <a:prstGeom prst="rect">
            <a:avLst/>
          </a:prstGeom>
        </p:spPr>
      </p:pic>
      <p:pic>
        <p:nvPicPr>
          <p:cNvPr id="62" name="Graphic 61">
            <a:extLst>
              <a:ext uri="{FF2B5EF4-FFF2-40B4-BE49-F238E27FC236}">
                <a16:creationId xmlns:a16="http://schemas.microsoft.com/office/drawing/2014/main" id="{D6056C74-5A45-4761-A45D-FC91E7298E30}"/>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18337" b="36000"/>
          <a:stretch/>
        </p:blipFill>
        <p:spPr>
          <a:xfrm>
            <a:off x="5036061" y="2160524"/>
            <a:ext cx="852023" cy="486325"/>
          </a:xfrm>
          <a:prstGeom prst="rect">
            <a:avLst/>
          </a:prstGeom>
        </p:spPr>
      </p:pic>
      <p:pic>
        <p:nvPicPr>
          <p:cNvPr id="10" name="Graphic 9">
            <a:extLst>
              <a:ext uri="{FF2B5EF4-FFF2-40B4-BE49-F238E27FC236}">
                <a16:creationId xmlns:a16="http://schemas.microsoft.com/office/drawing/2014/main" id="{C5661D43-5BDB-4D0B-9CDB-FB6143C05278}"/>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24430"/>
          <a:stretch/>
        </p:blipFill>
        <p:spPr>
          <a:xfrm>
            <a:off x="7071303" y="3121640"/>
            <a:ext cx="723900" cy="683812"/>
          </a:xfrm>
          <a:prstGeom prst="rect">
            <a:avLst/>
          </a:prstGeom>
        </p:spPr>
      </p:pic>
      <p:pic>
        <p:nvPicPr>
          <p:cNvPr id="12" name="Graphic 11">
            <a:extLst>
              <a:ext uri="{FF2B5EF4-FFF2-40B4-BE49-F238E27FC236}">
                <a16:creationId xmlns:a16="http://schemas.microsoft.com/office/drawing/2014/main" id="{2C53B9B1-AE84-44CB-9DA8-7184CBBD051C}"/>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b="16522"/>
          <a:stretch/>
        </p:blipFill>
        <p:spPr>
          <a:xfrm>
            <a:off x="6456721" y="4262159"/>
            <a:ext cx="570763" cy="593852"/>
          </a:xfrm>
          <a:prstGeom prst="rect">
            <a:avLst/>
          </a:prstGeom>
        </p:spPr>
      </p:pic>
      <p:pic>
        <p:nvPicPr>
          <p:cNvPr id="14" name="Graphic 13">
            <a:extLst>
              <a:ext uri="{FF2B5EF4-FFF2-40B4-BE49-F238E27FC236}">
                <a16:creationId xmlns:a16="http://schemas.microsoft.com/office/drawing/2014/main" id="{3491D8E0-F4C3-4E86-AD43-AC39D446AB46}"/>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22500"/>
          <a:stretch/>
        </p:blipFill>
        <p:spPr>
          <a:xfrm>
            <a:off x="4453722" y="3118063"/>
            <a:ext cx="712518" cy="690252"/>
          </a:xfrm>
          <a:prstGeom prst="rect">
            <a:avLst/>
          </a:prstGeom>
        </p:spPr>
      </p:pic>
      <p:pic>
        <p:nvPicPr>
          <p:cNvPr id="16" name="Graphic 15">
            <a:extLst>
              <a:ext uri="{FF2B5EF4-FFF2-40B4-BE49-F238E27FC236}">
                <a16:creationId xmlns:a16="http://schemas.microsoft.com/office/drawing/2014/main" id="{D9702165-87D9-4191-9007-4B7805ED23C5}"/>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26000"/>
          <a:stretch/>
        </p:blipFill>
        <p:spPr>
          <a:xfrm>
            <a:off x="5144632" y="4265461"/>
            <a:ext cx="638432" cy="590550"/>
          </a:xfrm>
          <a:prstGeom prst="rect">
            <a:avLst/>
          </a:prstGeom>
        </p:spPr>
      </p:pic>
      <p:sp>
        <p:nvSpPr>
          <p:cNvPr id="27" name="Slide Number Placeholder 1">
            <a:extLst>
              <a:ext uri="{FF2B5EF4-FFF2-40B4-BE49-F238E27FC236}">
                <a16:creationId xmlns:a16="http://schemas.microsoft.com/office/drawing/2014/main" id="{04E72D16-AD0F-479E-A8E9-1DA4C328E371}"/>
              </a:ext>
            </a:extLst>
          </p:cNvPr>
          <p:cNvSpPr txBox="1">
            <a:spLocks/>
          </p:cNvSpPr>
          <p:nvPr/>
        </p:nvSpPr>
        <p:spPr>
          <a:xfrm>
            <a:off x="4777781" y="5059254"/>
            <a:ext cx="437029" cy="429768"/>
          </a:xfrm>
          <a:prstGeom prst="ellipse">
            <a:avLst/>
          </a:prstGeom>
          <a:solidFill>
            <a:srgbClr val="003399"/>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bg1"/>
                </a:solidFill>
              </a:rPr>
              <a:t>Step 1</a:t>
            </a:r>
          </a:p>
        </p:txBody>
      </p:sp>
      <p:sp>
        <p:nvSpPr>
          <p:cNvPr id="29" name="Slide Number Placeholder 1">
            <a:extLst>
              <a:ext uri="{FF2B5EF4-FFF2-40B4-BE49-F238E27FC236}">
                <a16:creationId xmlns:a16="http://schemas.microsoft.com/office/drawing/2014/main" id="{D7B3D91F-EF0E-48C7-A8A5-75FB40BCC7D4}"/>
              </a:ext>
            </a:extLst>
          </p:cNvPr>
          <p:cNvSpPr txBox="1">
            <a:spLocks/>
          </p:cNvSpPr>
          <p:nvPr/>
        </p:nvSpPr>
        <p:spPr>
          <a:xfrm>
            <a:off x="4158870" y="3968956"/>
            <a:ext cx="437029" cy="429768"/>
          </a:xfrm>
          <a:prstGeom prst="ellipse">
            <a:avLst/>
          </a:prstGeom>
          <a:solidFill>
            <a:srgbClr val="003399"/>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bg1"/>
                </a:solidFill>
              </a:rPr>
              <a:t>Step 2</a:t>
            </a:r>
          </a:p>
        </p:txBody>
      </p:sp>
      <p:sp>
        <p:nvSpPr>
          <p:cNvPr id="30" name="Slide Number Placeholder 1">
            <a:extLst>
              <a:ext uri="{FF2B5EF4-FFF2-40B4-BE49-F238E27FC236}">
                <a16:creationId xmlns:a16="http://schemas.microsoft.com/office/drawing/2014/main" id="{F1881F1E-B94D-4D98-BF21-35C78EA13DF5}"/>
              </a:ext>
            </a:extLst>
          </p:cNvPr>
          <p:cNvSpPr txBox="1">
            <a:spLocks/>
          </p:cNvSpPr>
          <p:nvPr/>
        </p:nvSpPr>
        <p:spPr>
          <a:xfrm>
            <a:off x="4404719" y="2182630"/>
            <a:ext cx="437029" cy="429768"/>
          </a:xfrm>
          <a:prstGeom prst="ellipse">
            <a:avLst/>
          </a:prstGeom>
          <a:solidFill>
            <a:srgbClr val="003399"/>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bg1"/>
                </a:solidFill>
              </a:rPr>
              <a:t>Step 3</a:t>
            </a:r>
          </a:p>
        </p:txBody>
      </p:sp>
      <p:sp>
        <p:nvSpPr>
          <p:cNvPr id="2" name="TextBox 1">
            <a:extLst>
              <a:ext uri="{FF2B5EF4-FFF2-40B4-BE49-F238E27FC236}">
                <a16:creationId xmlns:a16="http://schemas.microsoft.com/office/drawing/2014/main" id="{3D9A5043-4861-4A19-AE83-97F7F68DCBB6}"/>
              </a:ext>
            </a:extLst>
          </p:cNvPr>
          <p:cNvSpPr txBox="1"/>
          <p:nvPr/>
        </p:nvSpPr>
        <p:spPr>
          <a:xfrm>
            <a:off x="102390" y="4287017"/>
            <a:ext cx="3904218" cy="669414"/>
          </a:xfrm>
          <a:prstGeom prst="rect">
            <a:avLst/>
          </a:prstGeom>
          <a:noFill/>
          <a:ln>
            <a:solidFill>
              <a:srgbClr val="FF0000"/>
            </a:solidFill>
          </a:ln>
        </p:spPr>
        <p:txBody>
          <a:bodyPr wrap="square" rtlCol="0">
            <a:spAutoFit/>
          </a:bodyPr>
          <a:lstStyle/>
          <a:p>
            <a:r>
              <a:rPr lang="en-US" altLang="ko-KR" sz="1050" b="1" dirty="0">
                <a:solidFill>
                  <a:schemeClr val="accent1"/>
                </a:solidFill>
                <a:cs typeface="Lato Light" panose="020F0502020204030203" pitchFamily="34" charset="0"/>
              </a:rPr>
              <a:t>&lt;APRIO </a:t>
            </a:r>
            <a:r>
              <a:rPr lang="ko-KR" altLang="en-US" sz="1050" b="1" dirty="0">
                <a:solidFill>
                  <a:schemeClr val="accent1"/>
                </a:solidFill>
                <a:cs typeface="Lato Light" panose="020F0502020204030203" pitchFamily="34" charset="0"/>
              </a:rPr>
              <a:t>의 협력</a:t>
            </a:r>
            <a:r>
              <a:rPr lang="en-US" altLang="ko-KR" sz="1050" b="1" dirty="0">
                <a:solidFill>
                  <a:schemeClr val="accent1"/>
                </a:solidFill>
                <a:cs typeface="Lato Light" panose="020F0502020204030203" pitchFamily="34" charset="0"/>
              </a:rPr>
              <a:t> </a:t>
            </a:r>
            <a:r>
              <a:rPr lang="ko-KR" altLang="en-US" sz="1050" b="1" dirty="0">
                <a:solidFill>
                  <a:schemeClr val="accent1"/>
                </a:solidFill>
                <a:cs typeface="Lato Light" panose="020F0502020204030203" pitchFamily="34" charset="0"/>
              </a:rPr>
              <a:t>부분</a:t>
            </a:r>
            <a:r>
              <a:rPr lang="en-US" altLang="ko-KR" sz="1050" b="1" dirty="0">
                <a:solidFill>
                  <a:schemeClr val="accent1"/>
                </a:solidFill>
                <a:cs typeface="Lato Light" panose="020F0502020204030203" pitchFamily="34" charset="0"/>
              </a:rPr>
              <a:t>&gt;</a:t>
            </a:r>
          </a:p>
          <a:p>
            <a:r>
              <a:rPr lang="ko-KR" altLang="en-US" sz="900" dirty="0">
                <a:solidFill>
                  <a:schemeClr val="tx2"/>
                </a:solidFill>
                <a:cs typeface="Lato Light" panose="020F0502020204030203" pitchFamily="34" charset="0"/>
              </a:rPr>
              <a:t>현지법인 설립을 위한 주</a:t>
            </a:r>
            <a:r>
              <a:rPr lang="en-US" altLang="ko-KR" sz="900" dirty="0">
                <a:solidFill>
                  <a:schemeClr val="tx2"/>
                </a:solidFill>
                <a:cs typeface="Lato Light" panose="020F0502020204030203" pitchFamily="34" charset="0"/>
              </a:rPr>
              <a:t>, </a:t>
            </a:r>
            <a:r>
              <a:rPr lang="ko-KR" altLang="en-US" sz="900" dirty="0">
                <a:solidFill>
                  <a:schemeClr val="tx2"/>
                </a:solidFill>
                <a:cs typeface="Lato Light" panose="020F0502020204030203" pitchFamily="34" charset="0"/>
              </a:rPr>
              <a:t>연방</a:t>
            </a:r>
            <a:r>
              <a:rPr lang="en-US" altLang="ko-KR" sz="900" dirty="0">
                <a:solidFill>
                  <a:schemeClr val="tx2"/>
                </a:solidFill>
                <a:cs typeface="Lato Light" panose="020F0502020204030203" pitchFamily="34" charset="0"/>
              </a:rPr>
              <a:t>, </a:t>
            </a:r>
            <a:r>
              <a:rPr lang="ko-KR" altLang="en-US" sz="900" dirty="0">
                <a:solidFill>
                  <a:schemeClr val="tx2"/>
                </a:solidFill>
                <a:cs typeface="Lato Light" panose="020F0502020204030203" pitchFamily="34" charset="0"/>
              </a:rPr>
              <a:t>지방 세무 등록</a:t>
            </a:r>
            <a:r>
              <a:rPr lang="en-US" altLang="ko-KR" sz="900" dirty="0">
                <a:solidFill>
                  <a:schemeClr val="tx2"/>
                </a:solidFill>
                <a:ea typeface="Lato Light" panose="020F0502020204030203" pitchFamily="34" charset="0"/>
                <a:cs typeface="Lato Light" panose="020F0502020204030203" pitchFamily="34" charset="0"/>
              </a:rPr>
              <a:t>, SALT</a:t>
            </a:r>
            <a:r>
              <a:rPr lang="ko-KR" altLang="en-US" sz="900" dirty="0">
                <a:solidFill>
                  <a:schemeClr val="tx2"/>
                </a:solidFill>
                <a:ea typeface="Lato Light" panose="020F0502020204030203" pitchFamily="34" charset="0"/>
                <a:cs typeface="Lato Light" panose="020F0502020204030203" pitchFamily="34" charset="0"/>
              </a:rPr>
              <a:t> </a:t>
            </a:r>
            <a:r>
              <a:rPr lang="en-US" altLang="ko-KR" sz="900" dirty="0">
                <a:solidFill>
                  <a:schemeClr val="tx2"/>
                </a:solidFill>
                <a:ea typeface="Lato Light" panose="020F0502020204030203" pitchFamily="34" charset="0"/>
                <a:cs typeface="Lato Light" panose="020F0502020204030203" pitchFamily="34" charset="0"/>
              </a:rPr>
              <a:t>(</a:t>
            </a:r>
            <a:r>
              <a:rPr lang="ko-KR" altLang="en-US" sz="900" dirty="0">
                <a:solidFill>
                  <a:schemeClr val="tx2"/>
                </a:solidFill>
                <a:ea typeface="Lato Light" panose="020F0502020204030203" pitchFamily="34" charset="0"/>
                <a:cs typeface="Lato Light" panose="020F0502020204030203" pitchFamily="34" charset="0"/>
              </a:rPr>
              <a:t>지역정부</a:t>
            </a:r>
            <a:r>
              <a:rPr lang="en-US" altLang="ko-KR" sz="900" dirty="0">
                <a:solidFill>
                  <a:schemeClr val="tx2"/>
                </a:solidFill>
                <a:ea typeface="Lato Light" panose="020F0502020204030203" pitchFamily="34" charset="0"/>
                <a:cs typeface="Lato Light" panose="020F0502020204030203" pitchFamily="34" charset="0"/>
              </a:rPr>
              <a:t>) </a:t>
            </a:r>
            <a:r>
              <a:rPr lang="ko-KR" altLang="en-US" sz="900" dirty="0">
                <a:solidFill>
                  <a:schemeClr val="tx2"/>
                </a:solidFill>
                <a:ea typeface="Lato Light" panose="020F0502020204030203" pitchFamily="34" charset="0"/>
                <a:cs typeface="Lato Light" panose="020F0502020204030203" pitchFamily="34" charset="0"/>
              </a:rPr>
              <a:t>대응</a:t>
            </a:r>
            <a:r>
              <a:rPr lang="en-US" altLang="ko-KR" sz="900" dirty="0">
                <a:solidFill>
                  <a:schemeClr val="tx2"/>
                </a:solidFill>
                <a:ea typeface="Lato Light" panose="020F0502020204030203" pitchFamily="34" charset="0"/>
                <a:cs typeface="Lato Light" panose="020F0502020204030203" pitchFamily="34" charset="0"/>
              </a:rPr>
              <a:t>, </a:t>
            </a:r>
            <a:r>
              <a:rPr lang="ko-KR" altLang="en-US" sz="900" dirty="0">
                <a:solidFill>
                  <a:schemeClr val="tx2"/>
                </a:solidFill>
                <a:cs typeface="Lato Light" panose="020F0502020204030203" pitchFamily="34" charset="0"/>
              </a:rPr>
              <a:t>미국 국세청 납세번호 발급</a:t>
            </a:r>
            <a:r>
              <a:rPr lang="en-US" altLang="ko-KR" sz="900" dirty="0">
                <a:solidFill>
                  <a:schemeClr val="tx2"/>
                </a:solidFill>
                <a:ea typeface="Lato Light" panose="020F0502020204030203" pitchFamily="34" charset="0"/>
                <a:cs typeface="Lato Light" panose="020F0502020204030203" pitchFamily="34" charset="0"/>
              </a:rPr>
              <a:t>,  </a:t>
            </a:r>
            <a:r>
              <a:rPr lang="ko-KR" altLang="en-US" sz="900" dirty="0">
                <a:solidFill>
                  <a:schemeClr val="tx2"/>
                </a:solidFill>
                <a:ea typeface="Lato Light" panose="020F0502020204030203" pitchFamily="34" charset="0"/>
                <a:cs typeface="Lato Light" panose="020F0502020204030203" pitchFamily="34" charset="0"/>
              </a:rPr>
              <a:t>미국내 기업 운영을 위한 </a:t>
            </a:r>
            <a:r>
              <a:rPr lang="ko-KR" altLang="en-US" sz="900" dirty="0">
                <a:solidFill>
                  <a:schemeClr val="tx2"/>
                </a:solidFill>
                <a:cs typeface="Lato Light" panose="020F0502020204030203" pitchFamily="34" charset="0"/>
              </a:rPr>
              <a:t>현지 업체 소개</a:t>
            </a:r>
            <a:r>
              <a:rPr lang="en-US" altLang="ko-KR" sz="900" dirty="0">
                <a:solidFill>
                  <a:schemeClr val="tx2"/>
                </a:solidFill>
                <a:cs typeface="Lato Light" panose="020F0502020204030203" pitchFamily="34" charset="0"/>
              </a:rPr>
              <a:t>, </a:t>
            </a:r>
            <a:r>
              <a:rPr lang="ko-KR" altLang="en-US" sz="900" dirty="0">
                <a:solidFill>
                  <a:schemeClr val="tx2"/>
                </a:solidFill>
                <a:cs typeface="Lato Light" panose="020F0502020204030203" pitchFamily="34" charset="0"/>
              </a:rPr>
              <a:t>주정부 인센티브 및 회계</a:t>
            </a:r>
            <a:r>
              <a:rPr lang="en-US" altLang="ko-KR" sz="900" dirty="0">
                <a:solidFill>
                  <a:schemeClr val="tx2"/>
                </a:solidFill>
                <a:cs typeface="Lato Light" panose="020F0502020204030203" pitchFamily="34" charset="0"/>
              </a:rPr>
              <a:t>/</a:t>
            </a:r>
            <a:r>
              <a:rPr lang="ko-KR" altLang="en-US" sz="900" dirty="0">
                <a:solidFill>
                  <a:schemeClr val="tx2"/>
                </a:solidFill>
                <a:cs typeface="Lato Light" panose="020F0502020204030203" pitchFamily="34" charset="0"/>
              </a:rPr>
              <a:t>세무적 분석과 검토</a:t>
            </a:r>
            <a:r>
              <a:rPr lang="en-US" altLang="ko-KR" sz="900" dirty="0">
                <a:solidFill>
                  <a:schemeClr val="tx2"/>
                </a:solidFill>
                <a:cs typeface="Lato Light" panose="020F0502020204030203" pitchFamily="34" charset="0"/>
              </a:rPr>
              <a:t>, </a:t>
            </a:r>
            <a:r>
              <a:rPr lang="ko-KR" altLang="en-US" sz="900" dirty="0">
                <a:solidFill>
                  <a:schemeClr val="tx2"/>
                </a:solidFill>
                <a:cs typeface="Lato Light" panose="020F0502020204030203" pitchFamily="34" charset="0"/>
              </a:rPr>
              <a:t>미국진출 준비</a:t>
            </a:r>
            <a:r>
              <a:rPr lang="en-US" altLang="ko-KR" sz="900" dirty="0">
                <a:solidFill>
                  <a:schemeClr val="tx2"/>
                </a:solidFill>
                <a:cs typeface="Lato Light" panose="020F0502020204030203" pitchFamily="34" charset="0"/>
              </a:rPr>
              <a:t> </a:t>
            </a:r>
            <a:r>
              <a:rPr lang="ko-KR" altLang="en-US" sz="900" dirty="0">
                <a:solidFill>
                  <a:schemeClr val="tx2"/>
                </a:solidFill>
                <a:cs typeface="Lato Light" panose="020F0502020204030203" pitchFamily="34" charset="0"/>
              </a:rPr>
              <a:t>자문 </a:t>
            </a:r>
            <a:r>
              <a:rPr lang="en-US" altLang="ko-KR" sz="900" dirty="0">
                <a:solidFill>
                  <a:schemeClr val="tx2"/>
                </a:solidFill>
                <a:cs typeface="Lato Light" panose="020F0502020204030203" pitchFamily="34" charset="0"/>
              </a:rPr>
              <a:t>(</a:t>
            </a:r>
            <a:r>
              <a:rPr lang="ko-KR" altLang="en-US" sz="900" dirty="0">
                <a:solidFill>
                  <a:schemeClr val="tx2"/>
                </a:solidFill>
                <a:cs typeface="Lato Light" panose="020F0502020204030203" pitchFamily="34" charset="0"/>
              </a:rPr>
              <a:t>로펌 협업</a:t>
            </a:r>
            <a:r>
              <a:rPr lang="en-US" altLang="ko-KR" sz="900" dirty="0">
                <a:solidFill>
                  <a:schemeClr val="tx2"/>
                </a:solidFill>
                <a:cs typeface="Lato Light" panose="020F0502020204030203" pitchFamily="34" charset="0"/>
              </a:rPr>
              <a:t>)</a:t>
            </a:r>
            <a:endParaRPr lang="en-US" sz="900" dirty="0">
              <a:solidFill>
                <a:schemeClr val="bg2">
                  <a:lumMod val="25000"/>
                </a:schemeClr>
              </a:solidFill>
              <a:ea typeface="Lato Light" panose="020F0502020204030203" pitchFamily="34" charset="0"/>
              <a:cs typeface="Lato Light" panose="020F0502020204030203" pitchFamily="34" charset="0"/>
            </a:endParaRPr>
          </a:p>
        </p:txBody>
      </p:sp>
      <p:sp>
        <p:nvSpPr>
          <p:cNvPr id="31" name="TextBox 30">
            <a:extLst>
              <a:ext uri="{FF2B5EF4-FFF2-40B4-BE49-F238E27FC236}">
                <a16:creationId xmlns:a16="http://schemas.microsoft.com/office/drawing/2014/main" id="{9203483F-36E1-4848-819A-246D1F7CFF41}"/>
              </a:ext>
            </a:extLst>
          </p:cNvPr>
          <p:cNvSpPr txBox="1"/>
          <p:nvPr/>
        </p:nvSpPr>
        <p:spPr>
          <a:xfrm>
            <a:off x="102391" y="2355019"/>
            <a:ext cx="3780222" cy="530915"/>
          </a:xfrm>
          <a:prstGeom prst="rect">
            <a:avLst/>
          </a:prstGeom>
          <a:noFill/>
          <a:ln>
            <a:solidFill>
              <a:srgbClr val="FF0000"/>
            </a:solidFill>
          </a:ln>
        </p:spPr>
        <p:txBody>
          <a:bodyPr wrap="square" rtlCol="0">
            <a:spAutoFit/>
          </a:bodyPr>
          <a:lstStyle/>
          <a:p>
            <a:r>
              <a:rPr lang="en-US" altLang="ko-KR" sz="1050" b="1" dirty="0">
                <a:solidFill>
                  <a:schemeClr val="accent1"/>
                </a:solidFill>
                <a:cs typeface="Lato Light" panose="020F0502020204030203" pitchFamily="34" charset="0"/>
              </a:rPr>
              <a:t>&lt;APRIO </a:t>
            </a:r>
            <a:r>
              <a:rPr lang="ko-KR" altLang="en-US" sz="1050" b="1" dirty="0">
                <a:solidFill>
                  <a:schemeClr val="accent1"/>
                </a:solidFill>
                <a:cs typeface="Lato Light" panose="020F0502020204030203" pitchFamily="34" charset="0"/>
              </a:rPr>
              <a:t>의 협력</a:t>
            </a:r>
            <a:r>
              <a:rPr lang="en-US" altLang="ko-KR" sz="1050" b="1" dirty="0">
                <a:solidFill>
                  <a:schemeClr val="accent1"/>
                </a:solidFill>
                <a:cs typeface="Lato Light" panose="020F0502020204030203" pitchFamily="34" charset="0"/>
              </a:rPr>
              <a:t> </a:t>
            </a:r>
            <a:r>
              <a:rPr lang="ko-KR" altLang="en-US" sz="1050" b="1" dirty="0">
                <a:solidFill>
                  <a:schemeClr val="accent1"/>
                </a:solidFill>
                <a:cs typeface="Lato Light" panose="020F0502020204030203" pitchFamily="34" charset="0"/>
              </a:rPr>
              <a:t>부분</a:t>
            </a:r>
            <a:r>
              <a:rPr lang="en-US" altLang="ko-KR" sz="1050" b="1" dirty="0">
                <a:solidFill>
                  <a:schemeClr val="accent1"/>
                </a:solidFill>
                <a:cs typeface="Lato Light" panose="020F0502020204030203" pitchFamily="34" charset="0"/>
              </a:rPr>
              <a:t>&gt;</a:t>
            </a:r>
          </a:p>
          <a:p>
            <a:r>
              <a:rPr lang="ko-KR" altLang="en-US" sz="900" dirty="0">
                <a:solidFill>
                  <a:schemeClr val="tx2"/>
                </a:solidFill>
                <a:ea typeface="Lato Light" panose="020F0502020204030203" pitchFamily="34" charset="0"/>
                <a:cs typeface="Lato Light" panose="020F0502020204030203" pitchFamily="34" charset="0"/>
              </a:rPr>
              <a:t>현지 은행 미국 자회사 계좌 개설</a:t>
            </a:r>
            <a:r>
              <a:rPr lang="en-US" altLang="ko-KR" sz="900" dirty="0">
                <a:solidFill>
                  <a:schemeClr val="tx2"/>
                </a:solidFill>
                <a:ea typeface="Lato Light" panose="020F0502020204030203" pitchFamily="34" charset="0"/>
                <a:cs typeface="Lato Light" panose="020F0502020204030203" pitchFamily="34" charset="0"/>
              </a:rPr>
              <a:t> </a:t>
            </a:r>
            <a:r>
              <a:rPr lang="ko-KR" altLang="en-US" sz="900" dirty="0">
                <a:solidFill>
                  <a:schemeClr val="tx2"/>
                </a:solidFill>
                <a:ea typeface="Lato Light" panose="020F0502020204030203" pitchFamily="34" charset="0"/>
                <a:cs typeface="Lato Light" panose="020F0502020204030203" pitchFamily="34" charset="0"/>
              </a:rPr>
              <a:t>도움</a:t>
            </a:r>
            <a:r>
              <a:rPr lang="en-US" altLang="ko-KR" sz="900" dirty="0">
                <a:solidFill>
                  <a:schemeClr val="tx2"/>
                </a:solidFill>
                <a:ea typeface="Lato Light" panose="020F0502020204030203" pitchFamily="34" charset="0"/>
                <a:cs typeface="Lato Light" panose="020F0502020204030203" pitchFamily="34" charset="0"/>
              </a:rPr>
              <a:t>, </a:t>
            </a:r>
            <a:r>
              <a:rPr lang="ko-KR" altLang="en-US" sz="900" dirty="0">
                <a:solidFill>
                  <a:schemeClr val="tx2"/>
                </a:solidFill>
                <a:ea typeface="Lato Light" panose="020F0502020204030203" pitchFamily="34" charset="0"/>
                <a:cs typeface="Lato Light" panose="020F0502020204030203" pitchFamily="34" charset="0"/>
              </a:rPr>
              <a:t>설비 수출</a:t>
            </a:r>
            <a:r>
              <a:rPr lang="en-US" altLang="ko-KR" sz="900" dirty="0">
                <a:solidFill>
                  <a:schemeClr val="tx2"/>
                </a:solidFill>
                <a:ea typeface="Lato Light" panose="020F0502020204030203" pitchFamily="34" charset="0"/>
                <a:cs typeface="Lato Light" panose="020F0502020204030203" pitchFamily="34" charset="0"/>
              </a:rPr>
              <a:t>/</a:t>
            </a:r>
            <a:r>
              <a:rPr lang="ko-KR" altLang="en-US" sz="900" dirty="0">
                <a:solidFill>
                  <a:schemeClr val="tx2"/>
                </a:solidFill>
                <a:ea typeface="Lato Light" panose="020F0502020204030203" pitchFamily="34" charset="0"/>
                <a:cs typeface="Lato Light" panose="020F0502020204030203" pitchFamily="34" charset="0"/>
              </a:rPr>
              <a:t>수입 관세 점검</a:t>
            </a:r>
            <a:r>
              <a:rPr lang="en-US" altLang="ko-KR" sz="900" dirty="0">
                <a:solidFill>
                  <a:schemeClr val="tx2"/>
                </a:solidFill>
                <a:ea typeface="Lato Light" panose="020F0502020204030203" pitchFamily="34" charset="0"/>
                <a:cs typeface="Lato Light" panose="020F0502020204030203" pitchFamily="34" charset="0"/>
              </a:rPr>
              <a:t>, </a:t>
            </a:r>
            <a:r>
              <a:rPr lang="ko-KR" altLang="en-US" sz="900" dirty="0">
                <a:solidFill>
                  <a:schemeClr val="tx2"/>
                </a:solidFill>
                <a:ea typeface="Lato Light" panose="020F0502020204030203" pitchFamily="34" charset="0"/>
                <a:cs typeface="Lato Light" panose="020F0502020204030203" pitchFamily="34" charset="0"/>
              </a:rPr>
              <a:t>미국 이민변호사 협업</a:t>
            </a:r>
            <a:r>
              <a:rPr lang="en-US" altLang="ko-KR" sz="900" dirty="0">
                <a:solidFill>
                  <a:schemeClr val="tx2"/>
                </a:solidFill>
                <a:ea typeface="Lato Light" panose="020F0502020204030203" pitchFamily="34" charset="0"/>
                <a:cs typeface="Lato Light" panose="020F0502020204030203" pitchFamily="34" charset="0"/>
              </a:rPr>
              <a:t>, </a:t>
            </a:r>
            <a:r>
              <a:rPr lang="ko-KR" altLang="en-US" sz="900" dirty="0">
                <a:solidFill>
                  <a:schemeClr val="tx2"/>
                </a:solidFill>
                <a:ea typeface="Lato Light" panose="020F0502020204030203" pitchFamily="34" charset="0"/>
                <a:cs typeface="Lato Light" panose="020F0502020204030203" pitchFamily="34" charset="0"/>
              </a:rPr>
              <a:t>건설</a:t>
            </a:r>
            <a:r>
              <a:rPr lang="en-US" altLang="ko-KR" sz="900" dirty="0">
                <a:solidFill>
                  <a:schemeClr val="tx2"/>
                </a:solidFill>
                <a:ea typeface="Lato Light" panose="020F0502020204030203" pitchFamily="34" charset="0"/>
                <a:cs typeface="Lato Light" panose="020F0502020204030203" pitchFamily="34" charset="0"/>
              </a:rPr>
              <a:t> </a:t>
            </a:r>
            <a:r>
              <a:rPr lang="ko-KR" altLang="en-US" sz="900" dirty="0">
                <a:solidFill>
                  <a:schemeClr val="tx2"/>
                </a:solidFill>
                <a:ea typeface="Lato Light" panose="020F0502020204030203" pitchFamily="34" charset="0"/>
                <a:cs typeface="Lato Light" panose="020F0502020204030203" pitchFamily="34" charset="0"/>
              </a:rPr>
              <a:t>예산 자문</a:t>
            </a:r>
            <a:r>
              <a:rPr lang="en-US" altLang="ko-KR" sz="900" dirty="0">
                <a:solidFill>
                  <a:schemeClr val="tx2"/>
                </a:solidFill>
                <a:ea typeface="Lato Light" panose="020F0502020204030203" pitchFamily="34" charset="0"/>
                <a:cs typeface="Lato Light" panose="020F0502020204030203" pitchFamily="34" charset="0"/>
              </a:rPr>
              <a:t>, </a:t>
            </a:r>
            <a:r>
              <a:rPr lang="ko-KR" altLang="en-US" sz="900" dirty="0">
                <a:solidFill>
                  <a:schemeClr val="tx2"/>
                </a:solidFill>
                <a:ea typeface="Lato Light" panose="020F0502020204030203" pitchFamily="34" charset="0"/>
                <a:cs typeface="Lato Light" panose="020F0502020204030203" pitchFamily="34" charset="0"/>
              </a:rPr>
              <a:t>주재원 서비스</a:t>
            </a:r>
            <a:r>
              <a:rPr lang="en-US" altLang="ko-KR" sz="900" dirty="0">
                <a:solidFill>
                  <a:schemeClr val="tx2"/>
                </a:solidFill>
                <a:ea typeface="Lato Light" panose="020F0502020204030203" pitchFamily="34" charset="0"/>
                <a:cs typeface="Lato Light" panose="020F0502020204030203" pitchFamily="34" charset="0"/>
              </a:rPr>
              <a:t>, </a:t>
            </a:r>
            <a:r>
              <a:rPr lang="ko-KR" altLang="en-US" sz="900" dirty="0">
                <a:solidFill>
                  <a:schemeClr val="tx2"/>
                </a:solidFill>
                <a:ea typeface="Lato Light" panose="020F0502020204030203" pitchFamily="34" charset="0"/>
                <a:cs typeface="Lato Light" panose="020F0502020204030203" pitchFamily="34" charset="0"/>
              </a:rPr>
              <a:t>회계</a:t>
            </a:r>
            <a:r>
              <a:rPr lang="en-US" altLang="ko-KR" sz="900" dirty="0">
                <a:solidFill>
                  <a:schemeClr val="tx2"/>
                </a:solidFill>
                <a:ea typeface="Lato Light" panose="020F0502020204030203" pitchFamily="34" charset="0"/>
                <a:cs typeface="Lato Light" panose="020F0502020204030203" pitchFamily="34" charset="0"/>
              </a:rPr>
              <a:t>/</a:t>
            </a:r>
            <a:r>
              <a:rPr lang="ko-KR" altLang="en-US" sz="900" dirty="0">
                <a:solidFill>
                  <a:schemeClr val="tx2"/>
                </a:solidFill>
                <a:ea typeface="Lato Light" panose="020F0502020204030203" pitchFamily="34" charset="0"/>
                <a:cs typeface="Lato Light" panose="020F0502020204030203" pitchFamily="34" charset="0"/>
              </a:rPr>
              <a:t>세무 시스템 구축</a:t>
            </a:r>
            <a:endParaRPr lang="en-US" sz="900" dirty="0">
              <a:solidFill>
                <a:schemeClr val="tx2"/>
              </a:solidFill>
              <a:ea typeface="Lato Light" panose="020F0502020204030203" pitchFamily="34" charset="0"/>
              <a:cs typeface="Lato Light" panose="020F0502020204030203" pitchFamily="34" charset="0"/>
            </a:endParaRPr>
          </a:p>
        </p:txBody>
      </p:sp>
      <p:sp>
        <p:nvSpPr>
          <p:cNvPr id="32" name="Slide Number Placeholder 1">
            <a:extLst>
              <a:ext uri="{FF2B5EF4-FFF2-40B4-BE49-F238E27FC236}">
                <a16:creationId xmlns:a16="http://schemas.microsoft.com/office/drawing/2014/main" id="{527279BE-272D-4B8B-BEEE-8F0B6A8B5E44}"/>
              </a:ext>
            </a:extLst>
          </p:cNvPr>
          <p:cNvSpPr txBox="1">
            <a:spLocks/>
          </p:cNvSpPr>
          <p:nvPr/>
        </p:nvSpPr>
        <p:spPr>
          <a:xfrm>
            <a:off x="7383077" y="2143619"/>
            <a:ext cx="437029" cy="429768"/>
          </a:xfrm>
          <a:prstGeom prst="ellipse">
            <a:avLst/>
          </a:prstGeom>
          <a:solidFill>
            <a:srgbClr val="003399"/>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bg1"/>
                </a:solidFill>
              </a:rPr>
              <a:t>Step 4</a:t>
            </a:r>
          </a:p>
        </p:txBody>
      </p:sp>
      <p:sp>
        <p:nvSpPr>
          <p:cNvPr id="33" name="Slide Number Placeholder 1">
            <a:extLst>
              <a:ext uri="{FF2B5EF4-FFF2-40B4-BE49-F238E27FC236}">
                <a16:creationId xmlns:a16="http://schemas.microsoft.com/office/drawing/2014/main" id="{E77EF3B1-FE8B-4932-B1DE-E4E708E2F9CB}"/>
              </a:ext>
            </a:extLst>
          </p:cNvPr>
          <p:cNvSpPr txBox="1">
            <a:spLocks/>
          </p:cNvSpPr>
          <p:nvPr/>
        </p:nvSpPr>
        <p:spPr>
          <a:xfrm>
            <a:off x="7576216" y="4006992"/>
            <a:ext cx="437029" cy="429768"/>
          </a:xfrm>
          <a:prstGeom prst="ellipse">
            <a:avLst/>
          </a:prstGeom>
          <a:solidFill>
            <a:srgbClr val="003399"/>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bg1"/>
                </a:solidFill>
              </a:rPr>
              <a:t>Step 5</a:t>
            </a:r>
          </a:p>
        </p:txBody>
      </p:sp>
      <p:sp>
        <p:nvSpPr>
          <p:cNvPr id="34" name="Slide Number Placeholder 1">
            <a:extLst>
              <a:ext uri="{FF2B5EF4-FFF2-40B4-BE49-F238E27FC236}">
                <a16:creationId xmlns:a16="http://schemas.microsoft.com/office/drawing/2014/main" id="{9C24D69B-D3B8-4C22-AFEC-1135F26C8E3E}"/>
              </a:ext>
            </a:extLst>
          </p:cNvPr>
          <p:cNvSpPr txBox="1">
            <a:spLocks/>
          </p:cNvSpPr>
          <p:nvPr/>
        </p:nvSpPr>
        <p:spPr>
          <a:xfrm>
            <a:off x="6977192" y="5079055"/>
            <a:ext cx="437029" cy="429768"/>
          </a:xfrm>
          <a:prstGeom prst="ellipse">
            <a:avLst/>
          </a:prstGeom>
          <a:solidFill>
            <a:srgbClr val="003399"/>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bg1"/>
                </a:solidFill>
              </a:rPr>
              <a:t>Step 6</a:t>
            </a:r>
          </a:p>
        </p:txBody>
      </p:sp>
      <p:sp>
        <p:nvSpPr>
          <p:cNvPr id="35" name="TextBox 34">
            <a:extLst>
              <a:ext uri="{FF2B5EF4-FFF2-40B4-BE49-F238E27FC236}">
                <a16:creationId xmlns:a16="http://schemas.microsoft.com/office/drawing/2014/main" id="{6FCE7578-9282-4463-A294-5F2D6A9663FE}"/>
              </a:ext>
            </a:extLst>
          </p:cNvPr>
          <p:cNvSpPr txBox="1"/>
          <p:nvPr/>
        </p:nvSpPr>
        <p:spPr>
          <a:xfrm>
            <a:off x="8537589" y="2475374"/>
            <a:ext cx="3467342" cy="530915"/>
          </a:xfrm>
          <a:prstGeom prst="rect">
            <a:avLst/>
          </a:prstGeom>
          <a:noFill/>
          <a:ln>
            <a:solidFill>
              <a:srgbClr val="FF0000"/>
            </a:solidFill>
          </a:ln>
        </p:spPr>
        <p:txBody>
          <a:bodyPr wrap="square" rtlCol="0">
            <a:spAutoFit/>
          </a:bodyPr>
          <a:lstStyle/>
          <a:p>
            <a:r>
              <a:rPr lang="en-US" altLang="ko-KR" sz="1050" b="1" dirty="0">
                <a:solidFill>
                  <a:schemeClr val="accent1"/>
                </a:solidFill>
                <a:cs typeface="Lato Light" panose="020F0502020204030203" pitchFamily="34" charset="0"/>
              </a:rPr>
              <a:t>&lt;APRIO </a:t>
            </a:r>
            <a:r>
              <a:rPr lang="ko-KR" altLang="en-US" sz="1050" b="1" dirty="0">
                <a:solidFill>
                  <a:schemeClr val="accent1"/>
                </a:solidFill>
                <a:cs typeface="Lato Light" panose="020F0502020204030203" pitchFamily="34" charset="0"/>
              </a:rPr>
              <a:t>의 협력</a:t>
            </a:r>
            <a:r>
              <a:rPr lang="en-US" altLang="ko-KR" sz="1050" b="1" dirty="0">
                <a:solidFill>
                  <a:schemeClr val="accent1"/>
                </a:solidFill>
                <a:cs typeface="Lato Light" panose="020F0502020204030203" pitchFamily="34" charset="0"/>
              </a:rPr>
              <a:t> </a:t>
            </a:r>
            <a:r>
              <a:rPr lang="ko-KR" altLang="en-US" sz="1050" b="1" dirty="0">
                <a:solidFill>
                  <a:schemeClr val="accent1"/>
                </a:solidFill>
                <a:cs typeface="Lato Light" panose="020F0502020204030203" pitchFamily="34" charset="0"/>
              </a:rPr>
              <a:t>부분</a:t>
            </a:r>
            <a:r>
              <a:rPr lang="en-US" altLang="ko-KR" sz="1050" b="1" dirty="0">
                <a:solidFill>
                  <a:schemeClr val="accent1"/>
                </a:solidFill>
                <a:cs typeface="Lato Light" panose="020F0502020204030203" pitchFamily="34" charset="0"/>
              </a:rPr>
              <a:t>&gt;</a:t>
            </a:r>
          </a:p>
          <a:p>
            <a:r>
              <a:rPr lang="ko-KR" altLang="en-US" sz="900" dirty="0">
                <a:solidFill>
                  <a:schemeClr val="tx2"/>
                </a:solidFill>
                <a:ea typeface="Lato Light" panose="020F0502020204030203" pitchFamily="34" charset="0"/>
                <a:cs typeface="Lato Light" panose="020F0502020204030203" pitchFamily="34" charset="0"/>
              </a:rPr>
              <a:t>현지 전문가로 기업이 추진하는 </a:t>
            </a:r>
            <a:r>
              <a:rPr lang="ko-KR" altLang="en-US" sz="900" dirty="0">
                <a:solidFill>
                  <a:schemeClr val="tx2"/>
                </a:solidFill>
                <a:cs typeface="Lato Light" panose="020F0502020204030203" pitchFamily="34" charset="0"/>
              </a:rPr>
              <a:t>사업계획 관련 컴플라이언스를 대응하고</a:t>
            </a:r>
            <a:r>
              <a:rPr lang="en-US" altLang="ko-KR" sz="900" dirty="0">
                <a:solidFill>
                  <a:schemeClr val="tx2"/>
                </a:solidFill>
                <a:cs typeface="Lato Light" panose="020F0502020204030203" pitchFamily="34" charset="0"/>
              </a:rPr>
              <a:t>, </a:t>
            </a:r>
            <a:r>
              <a:rPr lang="ko-KR" altLang="en-US" sz="900" dirty="0">
                <a:solidFill>
                  <a:schemeClr val="tx2"/>
                </a:solidFill>
                <a:cs typeface="Lato Light" panose="020F0502020204030203" pitchFamily="34" charset="0"/>
              </a:rPr>
              <a:t>협업하고</a:t>
            </a:r>
            <a:r>
              <a:rPr lang="en-US" altLang="ko-KR" sz="900" dirty="0">
                <a:solidFill>
                  <a:schemeClr val="tx2"/>
                </a:solidFill>
                <a:cs typeface="Lato Light" panose="020F0502020204030203" pitchFamily="34" charset="0"/>
              </a:rPr>
              <a:t>, </a:t>
            </a:r>
            <a:r>
              <a:rPr lang="ko-KR" altLang="en-US" sz="900" dirty="0">
                <a:solidFill>
                  <a:schemeClr val="tx2"/>
                </a:solidFill>
                <a:cs typeface="Lato Light" panose="020F0502020204030203" pitchFamily="34" charset="0"/>
              </a:rPr>
              <a:t>관리하는데</a:t>
            </a:r>
            <a:r>
              <a:rPr lang="en-US" sz="900" dirty="0">
                <a:solidFill>
                  <a:schemeClr val="tx2"/>
                </a:solidFill>
                <a:ea typeface="Lato Light" panose="020F0502020204030203" pitchFamily="34" charset="0"/>
                <a:cs typeface="Lato Light" panose="020F0502020204030203" pitchFamily="34" charset="0"/>
              </a:rPr>
              <a:t>, </a:t>
            </a:r>
            <a:r>
              <a:rPr lang="ko-KR" altLang="en-US" sz="900" dirty="0">
                <a:solidFill>
                  <a:schemeClr val="tx2"/>
                </a:solidFill>
                <a:cs typeface="Lato Light" panose="020F0502020204030203" pitchFamily="34" charset="0"/>
              </a:rPr>
              <a:t>전문 자문가로써 긴밀히 대행</a:t>
            </a:r>
            <a:endParaRPr lang="en-US" sz="900" dirty="0">
              <a:solidFill>
                <a:schemeClr val="tx2"/>
              </a:solidFill>
              <a:ea typeface="Lato Light" panose="020F0502020204030203" pitchFamily="34" charset="0"/>
              <a:cs typeface="Lato Light" panose="020F0502020204030203" pitchFamily="34" charset="0"/>
            </a:endParaRPr>
          </a:p>
        </p:txBody>
      </p:sp>
      <p:sp>
        <p:nvSpPr>
          <p:cNvPr id="36" name="TextBox 35">
            <a:extLst>
              <a:ext uri="{FF2B5EF4-FFF2-40B4-BE49-F238E27FC236}">
                <a16:creationId xmlns:a16="http://schemas.microsoft.com/office/drawing/2014/main" id="{7F8705BB-11CD-42C4-8FFE-0861B2BD3AA8}"/>
              </a:ext>
            </a:extLst>
          </p:cNvPr>
          <p:cNvSpPr txBox="1"/>
          <p:nvPr/>
        </p:nvSpPr>
        <p:spPr>
          <a:xfrm>
            <a:off x="8165507" y="4303546"/>
            <a:ext cx="3853004" cy="669414"/>
          </a:xfrm>
          <a:prstGeom prst="rect">
            <a:avLst/>
          </a:prstGeom>
          <a:noFill/>
          <a:ln>
            <a:solidFill>
              <a:srgbClr val="FF0000"/>
            </a:solidFill>
          </a:ln>
        </p:spPr>
        <p:txBody>
          <a:bodyPr wrap="square" rtlCol="0">
            <a:spAutoFit/>
          </a:bodyPr>
          <a:lstStyle/>
          <a:p>
            <a:r>
              <a:rPr lang="en-US" altLang="ko-KR" sz="1050" b="1" dirty="0">
                <a:solidFill>
                  <a:schemeClr val="accent1"/>
                </a:solidFill>
                <a:cs typeface="Lato Light" panose="020F0502020204030203" pitchFamily="34" charset="0"/>
              </a:rPr>
              <a:t>&lt;APRIO </a:t>
            </a:r>
            <a:r>
              <a:rPr lang="ko-KR" altLang="en-US" sz="1050" b="1" dirty="0">
                <a:solidFill>
                  <a:schemeClr val="accent1"/>
                </a:solidFill>
                <a:cs typeface="Lato Light" panose="020F0502020204030203" pitchFamily="34" charset="0"/>
              </a:rPr>
              <a:t>의 협력</a:t>
            </a:r>
            <a:r>
              <a:rPr lang="en-US" altLang="ko-KR" sz="1050" b="1" dirty="0">
                <a:solidFill>
                  <a:schemeClr val="accent1"/>
                </a:solidFill>
                <a:cs typeface="Lato Light" panose="020F0502020204030203" pitchFamily="34" charset="0"/>
              </a:rPr>
              <a:t> </a:t>
            </a:r>
            <a:r>
              <a:rPr lang="ko-KR" altLang="en-US" sz="1050" b="1" dirty="0">
                <a:solidFill>
                  <a:schemeClr val="accent1"/>
                </a:solidFill>
                <a:cs typeface="Lato Light" panose="020F0502020204030203" pitchFamily="34" charset="0"/>
              </a:rPr>
              <a:t>부분</a:t>
            </a:r>
            <a:r>
              <a:rPr lang="en-US" altLang="ko-KR" sz="1050" b="1" dirty="0">
                <a:solidFill>
                  <a:schemeClr val="accent1"/>
                </a:solidFill>
                <a:cs typeface="Lato Light" panose="020F0502020204030203" pitchFamily="34" charset="0"/>
              </a:rPr>
              <a:t>&gt;</a:t>
            </a:r>
          </a:p>
          <a:p>
            <a:r>
              <a:rPr lang="en-US" sz="900" dirty="0">
                <a:solidFill>
                  <a:schemeClr val="tx2"/>
                </a:solidFill>
                <a:ea typeface="Lato Light" panose="020F0502020204030203" pitchFamily="34" charset="0"/>
                <a:cs typeface="Lato Light" panose="020F0502020204030203" pitchFamily="34" charset="0"/>
              </a:rPr>
              <a:t>M&amp;A, </a:t>
            </a:r>
            <a:r>
              <a:rPr lang="ko-KR" altLang="en-US" sz="900" dirty="0">
                <a:solidFill>
                  <a:schemeClr val="tx2"/>
                </a:solidFill>
                <a:ea typeface="Lato Light" panose="020F0502020204030203" pitchFamily="34" charset="0"/>
                <a:cs typeface="Lato Light" panose="020F0502020204030203" pitchFamily="34" charset="0"/>
              </a:rPr>
              <a:t>기업 가치 평가</a:t>
            </a:r>
            <a:r>
              <a:rPr lang="en-US" altLang="ko-KR" sz="900" dirty="0">
                <a:solidFill>
                  <a:schemeClr val="tx2"/>
                </a:solidFill>
                <a:ea typeface="Lato Light" panose="020F0502020204030203" pitchFamily="34" charset="0"/>
                <a:cs typeface="Lato Light" panose="020F0502020204030203" pitchFamily="34" charset="0"/>
              </a:rPr>
              <a:t>, </a:t>
            </a:r>
            <a:r>
              <a:rPr lang="ko-KR" altLang="en-US" sz="900" dirty="0">
                <a:solidFill>
                  <a:schemeClr val="tx2"/>
                </a:solidFill>
                <a:ea typeface="Lato Light" panose="020F0502020204030203" pitchFamily="34" charset="0"/>
                <a:cs typeface="Lato Light" panose="020F0502020204030203" pitchFamily="34" charset="0"/>
              </a:rPr>
              <a:t>실사 용역</a:t>
            </a:r>
            <a:r>
              <a:rPr lang="en-US" altLang="ko-KR" sz="900" dirty="0">
                <a:solidFill>
                  <a:schemeClr val="tx2"/>
                </a:solidFill>
                <a:ea typeface="Lato Light" panose="020F0502020204030203" pitchFamily="34" charset="0"/>
                <a:cs typeface="Lato Light" panose="020F0502020204030203" pitchFamily="34" charset="0"/>
              </a:rPr>
              <a:t>, </a:t>
            </a:r>
            <a:r>
              <a:rPr lang="ko-KR" altLang="en-US" sz="900" dirty="0">
                <a:solidFill>
                  <a:schemeClr val="tx2"/>
                </a:solidFill>
                <a:ea typeface="Lato Light" panose="020F0502020204030203" pitchFamily="34" charset="0"/>
                <a:cs typeface="Lato Light" panose="020F0502020204030203" pitchFamily="34" charset="0"/>
              </a:rPr>
              <a:t>인력 컨설팅 </a:t>
            </a:r>
            <a:r>
              <a:rPr lang="en-US" altLang="ko-KR" sz="900" dirty="0">
                <a:solidFill>
                  <a:schemeClr val="tx2"/>
                </a:solidFill>
                <a:ea typeface="Lato Light" panose="020F0502020204030203" pitchFamily="34" charset="0"/>
                <a:cs typeface="Lato Light" panose="020F0502020204030203" pitchFamily="34" charset="0"/>
              </a:rPr>
              <a:t>(401k, Stock option, </a:t>
            </a:r>
            <a:r>
              <a:rPr lang="ko-KR" altLang="en-US" sz="900" dirty="0">
                <a:solidFill>
                  <a:schemeClr val="tx2"/>
                </a:solidFill>
                <a:ea typeface="Lato Light" panose="020F0502020204030203" pitchFamily="34" charset="0"/>
                <a:cs typeface="Lato Light" panose="020F0502020204030203" pitchFamily="34" charset="0"/>
              </a:rPr>
              <a:t>연금</a:t>
            </a:r>
            <a:r>
              <a:rPr lang="en-US" altLang="ko-KR" sz="900" dirty="0">
                <a:solidFill>
                  <a:schemeClr val="tx2"/>
                </a:solidFill>
                <a:ea typeface="Lato Light" panose="020F0502020204030203" pitchFamily="34" charset="0"/>
                <a:cs typeface="Lato Light" panose="020F0502020204030203" pitchFamily="34" charset="0"/>
              </a:rPr>
              <a:t>), </a:t>
            </a:r>
            <a:r>
              <a:rPr lang="ko-KR" altLang="en-US" sz="900" dirty="0">
                <a:solidFill>
                  <a:schemeClr val="tx2"/>
                </a:solidFill>
                <a:ea typeface="Lato Light" panose="020F0502020204030203" pitchFamily="34" charset="0"/>
                <a:cs typeface="Lato Light" panose="020F0502020204030203" pitchFamily="34" charset="0"/>
              </a:rPr>
              <a:t>투자 전략</a:t>
            </a:r>
            <a:r>
              <a:rPr lang="en-US" altLang="ko-KR" sz="900" dirty="0">
                <a:solidFill>
                  <a:schemeClr val="tx2"/>
                </a:solidFill>
                <a:ea typeface="Lato Light" panose="020F0502020204030203" pitchFamily="34" charset="0"/>
                <a:cs typeface="Lato Light" panose="020F0502020204030203" pitchFamily="34" charset="0"/>
              </a:rPr>
              <a:t>, Forecasting/Planning </a:t>
            </a:r>
            <a:r>
              <a:rPr lang="ko-KR" altLang="en-US" sz="900" dirty="0">
                <a:solidFill>
                  <a:schemeClr val="tx2"/>
                </a:solidFill>
                <a:ea typeface="Lato Light" panose="020F0502020204030203" pitchFamily="34" charset="0"/>
                <a:cs typeface="Lato Light" panose="020F0502020204030203" pitchFamily="34" charset="0"/>
              </a:rPr>
              <a:t>의 기업 전략</a:t>
            </a:r>
            <a:r>
              <a:rPr lang="en-US" altLang="ko-KR" sz="900" dirty="0">
                <a:solidFill>
                  <a:schemeClr val="tx2"/>
                </a:solidFill>
                <a:ea typeface="Lato Light" panose="020F0502020204030203" pitchFamily="34" charset="0"/>
                <a:cs typeface="Lato Light" panose="020F0502020204030203" pitchFamily="34" charset="0"/>
              </a:rPr>
              <a:t>, IT </a:t>
            </a:r>
            <a:r>
              <a:rPr lang="ko-KR" altLang="en-US" sz="900" dirty="0">
                <a:solidFill>
                  <a:schemeClr val="tx2"/>
                </a:solidFill>
                <a:ea typeface="Lato Light" panose="020F0502020204030203" pitchFamily="34" charset="0"/>
                <a:cs typeface="Lato Light" panose="020F0502020204030203" pitchFamily="34" charset="0"/>
              </a:rPr>
              <a:t>전략</a:t>
            </a:r>
            <a:r>
              <a:rPr lang="en-US" altLang="ko-KR" sz="900" dirty="0">
                <a:solidFill>
                  <a:schemeClr val="tx2"/>
                </a:solidFill>
                <a:ea typeface="Lato Light" panose="020F0502020204030203" pitchFamily="34" charset="0"/>
                <a:cs typeface="Lato Light" panose="020F0502020204030203" pitchFamily="34" charset="0"/>
              </a:rPr>
              <a:t>, </a:t>
            </a:r>
            <a:r>
              <a:rPr lang="ko-KR" altLang="en-US" sz="900" dirty="0">
                <a:solidFill>
                  <a:schemeClr val="tx2"/>
                </a:solidFill>
                <a:ea typeface="Lato Light" panose="020F0502020204030203" pitchFamily="34" charset="0"/>
                <a:cs typeface="Lato Light" panose="020F0502020204030203" pitchFamily="34" charset="0"/>
              </a:rPr>
              <a:t>리스크 관리</a:t>
            </a:r>
            <a:r>
              <a:rPr lang="en-US" altLang="ko-KR" sz="900" dirty="0">
                <a:solidFill>
                  <a:schemeClr val="tx2"/>
                </a:solidFill>
                <a:ea typeface="Lato Light" panose="020F0502020204030203" pitchFamily="34" charset="0"/>
                <a:cs typeface="Lato Light" panose="020F0502020204030203" pitchFamily="34" charset="0"/>
              </a:rPr>
              <a:t>,</a:t>
            </a:r>
          </a:p>
          <a:p>
            <a:r>
              <a:rPr lang="ko-KR" altLang="en-US" sz="900" dirty="0">
                <a:solidFill>
                  <a:schemeClr val="tx2"/>
                </a:solidFill>
                <a:ea typeface="Lato Light" panose="020F0502020204030203" pitchFamily="34" charset="0"/>
                <a:cs typeface="Lato Light" panose="020F0502020204030203" pitchFamily="34" charset="0"/>
              </a:rPr>
              <a:t>미국내 상장 </a:t>
            </a:r>
            <a:r>
              <a:rPr lang="en-US" altLang="ko-KR" sz="900" dirty="0">
                <a:solidFill>
                  <a:schemeClr val="tx2"/>
                </a:solidFill>
                <a:ea typeface="Lato Light" panose="020F0502020204030203" pitchFamily="34" charset="0"/>
                <a:cs typeface="Lato Light" panose="020F0502020204030203" pitchFamily="34" charset="0"/>
              </a:rPr>
              <a:t>(IPO)</a:t>
            </a:r>
            <a:r>
              <a:rPr lang="ko-KR" altLang="en-US" sz="900" dirty="0">
                <a:solidFill>
                  <a:schemeClr val="tx2"/>
                </a:solidFill>
                <a:ea typeface="Lato Light" panose="020F0502020204030203" pitchFamily="34" charset="0"/>
                <a:cs typeface="Lato Light" panose="020F0502020204030203" pitchFamily="34" charset="0"/>
              </a:rPr>
              <a:t> 서비스</a:t>
            </a:r>
            <a:r>
              <a:rPr lang="en-US" altLang="ko-KR" sz="900" dirty="0">
                <a:solidFill>
                  <a:schemeClr val="tx2"/>
                </a:solidFill>
                <a:ea typeface="Lato Light" panose="020F0502020204030203" pitchFamily="34" charset="0"/>
                <a:cs typeface="Lato Light" panose="020F0502020204030203" pitchFamily="34" charset="0"/>
              </a:rPr>
              <a:t>, Exit</a:t>
            </a:r>
            <a:r>
              <a:rPr lang="ko-KR" altLang="en-US" sz="900" dirty="0">
                <a:solidFill>
                  <a:schemeClr val="tx2"/>
                </a:solidFill>
                <a:ea typeface="Lato Light" panose="020F0502020204030203" pitchFamily="34" charset="0"/>
                <a:cs typeface="Lato Light" panose="020F0502020204030203" pitchFamily="34" charset="0"/>
              </a:rPr>
              <a:t> 전략</a:t>
            </a:r>
            <a:r>
              <a:rPr lang="en-US" altLang="ko-KR" sz="900" dirty="0">
                <a:solidFill>
                  <a:schemeClr val="tx2"/>
                </a:solidFill>
                <a:ea typeface="Lato Light" panose="020F0502020204030203" pitchFamily="34" charset="0"/>
                <a:cs typeface="Lato Light" panose="020F0502020204030203" pitchFamily="34" charset="0"/>
              </a:rPr>
              <a:t>, </a:t>
            </a:r>
            <a:r>
              <a:rPr lang="ko-KR" altLang="en-US" sz="900" dirty="0">
                <a:solidFill>
                  <a:schemeClr val="tx2"/>
                </a:solidFill>
                <a:ea typeface="Lato Light" panose="020F0502020204030203" pitchFamily="34" charset="0"/>
                <a:cs typeface="Lato Light" panose="020F0502020204030203" pitchFamily="34" charset="0"/>
              </a:rPr>
              <a:t>재무 전략</a:t>
            </a:r>
            <a:r>
              <a:rPr lang="en-US" altLang="ko-KR" sz="900" dirty="0">
                <a:solidFill>
                  <a:schemeClr val="tx2"/>
                </a:solidFill>
                <a:ea typeface="Lato Light" panose="020F0502020204030203" pitchFamily="34" charset="0"/>
                <a:cs typeface="Lato Light" panose="020F0502020204030203" pitchFamily="34" charset="0"/>
              </a:rPr>
              <a:t>, Cost optimization </a:t>
            </a:r>
            <a:r>
              <a:rPr lang="ko-KR" altLang="en-US" sz="900" dirty="0">
                <a:solidFill>
                  <a:schemeClr val="tx2"/>
                </a:solidFill>
                <a:ea typeface="Lato Light" panose="020F0502020204030203" pitchFamily="34" charset="0"/>
                <a:cs typeface="Lato Light" panose="020F0502020204030203" pitchFamily="34" charset="0"/>
              </a:rPr>
              <a:t>등</a:t>
            </a:r>
            <a:r>
              <a:rPr lang="en-US" altLang="ko-KR" sz="900" dirty="0">
                <a:solidFill>
                  <a:schemeClr val="tx2"/>
                </a:solidFill>
                <a:ea typeface="Lato Light" panose="020F0502020204030203" pitchFamily="34" charset="0"/>
                <a:cs typeface="Lato Light" panose="020F0502020204030203" pitchFamily="34" charset="0"/>
              </a:rPr>
              <a:t>.</a:t>
            </a:r>
            <a:endParaRPr lang="en-US" sz="900" dirty="0">
              <a:solidFill>
                <a:schemeClr val="tx2"/>
              </a:solidFill>
              <a:ea typeface="Lato Light" panose="020F0502020204030203" pitchFamily="34" charset="0"/>
              <a:cs typeface="Lato Light" panose="020F0502020204030203" pitchFamily="34" charset="0"/>
            </a:endParaRPr>
          </a:p>
        </p:txBody>
      </p:sp>
      <p:sp>
        <p:nvSpPr>
          <p:cNvPr id="37" name="Footer Placeholder 2">
            <a:extLst>
              <a:ext uri="{FF2B5EF4-FFF2-40B4-BE49-F238E27FC236}">
                <a16:creationId xmlns:a16="http://schemas.microsoft.com/office/drawing/2014/main" id="{08FFFDB8-A99E-4A1F-804E-EE5626F43D15}"/>
              </a:ext>
            </a:extLst>
          </p:cNvPr>
          <p:cNvSpPr txBox="1">
            <a:spLocks/>
          </p:cNvSpPr>
          <p:nvPr/>
        </p:nvSpPr>
        <p:spPr>
          <a:xfrm>
            <a:off x="3138413" y="6436186"/>
            <a:ext cx="5407024" cy="431800"/>
          </a:xfrm>
          <a:prstGeom prst="rect">
            <a:avLst/>
          </a:prstGeom>
        </p:spPr>
        <p:txBody>
          <a:bodyPr vert="horz" lIns="91440" tIns="45720" rIns="91440" bIns="45720" rtlCol="0" anchor="ctr"/>
          <a:lstStyle>
            <a:defPPr>
              <a:defRPr lang="en-US"/>
            </a:defPPr>
            <a:lvl1pPr marL="0" algn="l" defTabSz="914400" rtl="0" eaLnBrk="1" latinLnBrk="0" hangingPunct="1">
              <a:defRPr sz="90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t>Successfully Doing Business in the U.S. – Aprio helping each step of the way </a:t>
            </a:r>
          </a:p>
        </p:txBody>
      </p:sp>
      <p:sp>
        <p:nvSpPr>
          <p:cNvPr id="41" name="Slide Number Placeholder 2">
            <a:extLst>
              <a:ext uri="{FF2B5EF4-FFF2-40B4-BE49-F238E27FC236}">
                <a16:creationId xmlns:a16="http://schemas.microsoft.com/office/drawing/2014/main" id="{EE4A744E-7664-4BB4-A461-3A9FF4BFED01}"/>
              </a:ext>
            </a:extLst>
          </p:cNvPr>
          <p:cNvSpPr txBox="1">
            <a:spLocks/>
          </p:cNvSpPr>
          <p:nvPr/>
        </p:nvSpPr>
        <p:spPr>
          <a:xfrm>
            <a:off x="9857470" y="6544730"/>
            <a:ext cx="810530" cy="2462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F5C94B-8C55-478B-B509-BAE6A06B2E2A}" type="slidenum">
              <a:rPr lang="en-US" sz="1000">
                <a:solidFill>
                  <a:srgbClr val="ADAFBB"/>
                </a:solidFill>
              </a:rPr>
              <a:pPr/>
              <a:t>9</a:t>
            </a:fld>
            <a:endParaRPr lang="en-US" sz="1000" dirty="0">
              <a:solidFill>
                <a:srgbClr val="ADAFBB"/>
              </a:solidFill>
            </a:endParaRPr>
          </a:p>
        </p:txBody>
      </p:sp>
      <p:sp>
        <p:nvSpPr>
          <p:cNvPr id="9" name="TextBox 8">
            <a:extLst>
              <a:ext uri="{FF2B5EF4-FFF2-40B4-BE49-F238E27FC236}">
                <a16:creationId xmlns:a16="http://schemas.microsoft.com/office/drawing/2014/main" id="{15E58E31-4EA6-CA81-8280-F0F38FDB6F84}"/>
              </a:ext>
            </a:extLst>
          </p:cNvPr>
          <p:cNvSpPr txBox="1"/>
          <p:nvPr/>
        </p:nvSpPr>
        <p:spPr>
          <a:xfrm>
            <a:off x="8168641" y="6543584"/>
            <a:ext cx="1753958" cy="246221"/>
          </a:xfrm>
          <a:prstGeom prst="rect">
            <a:avLst/>
          </a:prstGeom>
          <a:noFill/>
        </p:spPr>
        <p:txBody>
          <a:bodyPr wrap="square" rtlCol="0">
            <a:spAutoFit/>
          </a:bodyPr>
          <a:lstStyle/>
          <a:p>
            <a:pPr algn="ctr"/>
            <a:r>
              <a:rPr lang="en-US" sz="1000" i="1" dirty="0">
                <a:solidFill>
                  <a:schemeClr val="bg1">
                    <a:lumMod val="65000"/>
                  </a:schemeClr>
                </a:solidFill>
              </a:rPr>
              <a:t> Private &amp; Confidential </a:t>
            </a:r>
            <a:endParaRPr lang="en-AU" sz="1000" i="1" dirty="0">
              <a:solidFill>
                <a:schemeClr val="bg1">
                  <a:lumMod val="65000"/>
                </a:schemeClr>
              </a:solidFill>
            </a:endParaRPr>
          </a:p>
        </p:txBody>
      </p:sp>
      <p:sp>
        <p:nvSpPr>
          <p:cNvPr id="11" name="Slide Number Placeholder 1">
            <a:extLst>
              <a:ext uri="{FF2B5EF4-FFF2-40B4-BE49-F238E27FC236}">
                <a16:creationId xmlns:a16="http://schemas.microsoft.com/office/drawing/2014/main" id="{963ECF79-C9B7-CAEE-451B-F9F6F4EFD0A8}"/>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rPr>
              <a:pPr algn="ctr"/>
              <a:t>9</a:t>
            </a:fld>
            <a:endParaRPr lang="en-US" sz="1200" dirty="0">
              <a:solidFill>
                <a:schemeClr val="bg1"/>
              </a:solidFill>
            </a:endParaRPr>
          </a:p>
        </p:txBody>
      </p:sp>
    </p:spTree>
    <p:extLst>
      <p:ext uri="{BB962C8B-B14F-4D97-AF65-F5344CB8AC3E}">
        <p14:creationId xmlns:p14="http://schemas.microsoft.com/office/powerpoint/2010/main" val="1748965441"/>
      </p:ext>
    </p:extLst>
  </p:cSld>
  <p:clrMapOvr>
    <a:masterClrMapping/>
  </p:clrMapOvr>
</p:sld>
</file>

<file path=ppt/theme/theme1.xml><?xml version="1.0" encoding="utf-8"?>
<a:theme xmlns:a="http://schemas.openxmlformats.org/drawingml/2006/main" name="Office Theme">
  <a:themeElements>
    <a:clrScheme name="2032">
      <a:dk1>
        <a:srgbClr val="788591"/>
      </a:dk1>
      <a:lt1>
        <a:srgbClr val="FFFFFF"/>
      </a:lt1>
      <a:dk2>
        <a:srgbClr val="2B3034"/>
      </a:dk2>
      <a:lt2>
        <a:srgbClr val="E8EAED"/>
      </a:lt2>
      <a:accent1>
        <a:srgbClr val="F37920"/>
      </a:accent1>
      <a:accent2>
        <a:srgbClr val="FA9811"/>
      </a:accent2>
      <a:accent3>
        <a:srgbClr val="FFB602"/>
      </a:accent3>
      <a:accent4>
        <a:srgbClr val="FFCD58"/>
      </a:accent4>
      <a:accent5>
        <a:srgbClr val="FFE3AD"/>
      </a:accent5>
      <a:accent6>
        <a:srgbClr val="B2DDCA"/>
      </a:accent6>
      <a:hlink>
        <a:srgbClr val="FF6D2C"/>
      </a:hlink>
      <a:folHlink>
        <a:srgbClr val="788591"/>
      </a:folHlink>
    </a:clrScheme>
    <a:fontScheme name="Custom 40">
      <a:majorFont>
        <a:latin typeface="Lato Heavy"/>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rio-UI-ppt" id="{813548E1-B241-A84C-B4A6-821282F3D336}" vid="{3F56ADAE-E1C0-8543-8CAF-332EDCF4B0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92E654ED2FFB74CAC7FF30F1EB30E92" ma:contentTypeVersion="0" ma:contentTypeDescription="Create a new document." ma:contentTypeScope="" ma:versionID="ce0ace9fc552fd4c3819064377b0e293">
  <xsd:schema xmlns:xsd="http://www.w3.org/2001/XMLSchema" xmlns:xs="http://www.w3.org/2001/XMLSchema" xmlns:p="http://schemas.microsoft.com/office/2006/metadata/properties" targetNamespace="http://schemas.microsoft.com/office/2006/metadata/properties" ma:root="true" ma:fieldsID="1ea25fc73f82fee4efd32b0778f4a85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EC2605-9073-4131-89F9-C725312A5F39}">
  <ds:schemaRefs>
    <ds:schemaRef ds:uri="http://purl.org/dc/terms/"/>
    <ds:schemaRef ds:uri="http://purl.org/dc/dcmitype/"/>
    <ds:schemaRef ds:uri="http://schemas.microsoft.com/office/2006/documentManagement/types"/>
    <ds:schemaRef ds:uri="http://www.w3.org/XML/1998/namespace"/>
    <ds:schemaRef ds:uri="http://purl.org/dc/elements/1.1/"/>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199F3EB6-3377-4AD9-8801-12D22388BF64}">
  <ds:schemaRefs>
    <ds:schemaRef ds:uri="http://schemas.microsoft.com/sharepoint/v3/contenttype/forms"/>
  </ds:schemaRefs>
</ds:datastoreItem>
</file>

<file path=customXml/itemProps3.xml><?xml version="1.0" encoding="utf-8"?>
<ds:datastoreItem xmlns:ds="http://schemas.openxmlformats.org/officeDocument/2006/customXml" ds:itemID="{88099C2E-EA6A-4DFA-8DCB-5E190E9787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11380</TotalTime>
  <Words>4902</Words>
  <Application>Microsoft Office PowerPoint</Application>
  <PresentationFormat>Widescreen</PresentationFormat>
  <Paragraphs>534</Paragraphs>
  <Slides>21</Slides>
  <Notes>21</Notes>
  <HiddenSlides>10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21</vt:i4>
      </vt:variant>
    </vt:vector>
  </HeadingPairs>
  <TitlesOfParts>
    <vt:vector size="37" baseType="lpstr">
      <vt:lpstr>Calibri-Italic</vt:lpstr>
      <vt:lpstr>Inter Light</vt:lpstr>
      <vt:lpstr>Inter SemiBold</vt:lpstr>
      <vt:lpstr>Lato Heavy</vt:lpstr>
      <vt:lpstr>맑은 고딕</vt:lpstr>
      <vt:lpstr>맑은 고딕</vt:lpstr>
      <vt:lpstr>MalgunGothicRegular</vt:lpstr>
      <vt:lpstr>Arial</vt:lpstr>
      <vt:lpstr>Calibri</vt:lpstr>
      <vt:lpstr>Courier New</vt:lpstr>
      <vt:lpstr>Lato</vt:lpstr>
      <vt:lpstr>Lato Black</vt:lpstr>
      <vt:lpstr>Lato Light</vt:lpstr>
      <vt:lpstr>Work Sans ExtraBold</vt:lpstr>
      <vt:lpstr>Work Sans Light</vt:lpstr>
      <vt:lpstr>Office Theme</vt:lpstr>
      <vt:lpstr>PowerPoint Presentation</vt:lpstr>
      <vt:lpstr>PowerPoint Presentation</vt:lpstr>
      <vt:lpstr>PowerPoint Presentation</vt:lpstr>
      <vt:lpstr>PowerPoint Presentation</vt:lpstr>
      <vt:lpstr>We are advisors across industries, services and capabilities</vt:lpstr>
      <vt:lpstr>Aprio 회계법인 한국어 자문팀의 현황</vt:lpstr>
      <vt:lpstr>PowerPoint Presentation</vt:lpstr>
      <vt:lpstr>PowerPoint Presentation</vt:lpstr>
      <vt:lpstr>PowerPoint Presentation</vt:lpstr>
      <vt:lpstr>PowerPoint Presentation</vt:lpstr>
      <vt:lpstr>Contact Us</vt:lpstr>
      <vt:lpstr>PowerPoint Presentation</vt:lpstr>
      <vt:lpstr>PowerPoint Presentation</vt:lpstr>
      <vt:lpstr>PowerPoint Presentation</vt:lpstr>
      <vt:lpstr>PowerPoint Presentation</vt:lpstr>
      <vt:lpstr>PowerPoint Presentation</vt:lpstr>
      <vt:lpstr>PowerPoint Presentation</vt:lpstr>
      <vt:lpstr>Q&amp;A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Jae Kim</cp:lastModifiedBy>
  <cp:revision>486</cp:revision>
  <cp:lastPrinted>2023-04-19T23:18:08Z</cp:lastPrinted>
  <dcterms:created xsi:type="dcterms:W3CDTF">2018-04-12T09:21:14Z</dcterms:created>
  <dcterms:modified xsi:type="dcterms:W3CDTF">2023-07-17T16:31:34Z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0x010100E92E654ED2FFB74CAC7FF30F1EB30E92</vt:lpwstr>
  </property>
</Properties>
</file>